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 id="2147483692" r:id="rId2"/>
  </p:sldMasterIdLst>
  <p:notesMasterIdLst>
    <p:notesMasterId r:id="rId64"/>
  </p:notesMasterIdLst>
  <p:sldIdLst>
    <p:sldId id="367" r:id="rId3"/>
    <p:sldId id="497" r:id="rId4"/>
    <p:sldId id="496" r:id="rId5"/>
    <p:sldId id="498" r:id="rId6"/>
    <p:sldId id="495" r:id="rId7"/>
    <p:sldId id="486" r:id="rId8"/>
    <p:sldId id="489" r:id="rId9"/>
    <p:sldId id="491" r:id="rId10"/>
    <p:sldId id="490" r:id="rId11"/>
    <p:sldId id="492" r:id="rId12"/>
    <p:sldId id="493" r:id="rId13"/>
    <p:sldId id="513" r:id="rId14"/>
    <p:sldId id="487" r:id="rId15"/>
    <p:sldId id="488" r:id="rId16"/>
    <p:sldId id="499" r:id="rId17"/>
    <p:sldId id="501" r:id="rId18"/>
    <p:sldId id="429" r:id="rId19"/>
    <p:sldId id="409" r:id="rId20"/>
    <p:sldId id="405" r:id="rId21"/>
    <p:sldId id="427" r:id="rId22"/>
    <p:sldId id="410" r:id="rId23"/>
    <p:sldId id="411" r:id="rId24"/>
    <p:sldId id="407" r:id="rId25"/>
    <p:sldId id="408" r:id="rId26"/>
    <p:sldId id="404" r:id="rId27"/>
    <p:sldId id="412" r:id="rId28"/>
    <p:sldId id="413" r:id="rId29"/>
    <p:sldId id="414" r:id="rId30"/>
    <p:sldId id="415" r:id="rId31"/>
    <p:sldId id="418" r:id="rId32"/>
    <p:sldId id="435" r:id="rId33"/>
    <p:sldId id="484" r:id="rId34"/>
    <p:sldId id="454" r:id="rId35"/>
    <p:sldId id="503" r:id="rId36"/>
    <p:sldId id="502" r:id="rId37"/>
    <p:sldId id="504" r:id="rId38"/>
    <p:sldId id="505" r:id="rId39"/>
    <p:sldId id="506" r:id="rId40"/>
    <p:sldId id="507" r:id="rId41"/>
    <p:sldId id="508" r:id="rId42"/>
    <p:sldId id="455" r:id="rId43"/>
    <p:sldId id="456" r:id="rId44"/>
    <p:sldId id="457" r:id="rId45"/>
    <p:sldId id="458" r:id="rId46"/>
    <p:sldId id="459" r:id="rId47"/>
    <p:sldId id="462" r:id="rId48"/>
    <p:sldId id="449" r:id="rId49"/>
    <p:sldId id="463" r:id="rId50"/>
    <p:sldId id="464" r:id="rId51"/>
    <p:sldId id="467" r:id="rId52"/>
    <p:sldId id="465" r:id="rId53"/>
    <p:sldId id="509" r:id="rId54"/>
    <p:sldId id="511" r:id="rId55"/>
    <p:sldId id="469" r:id="rId56"/>
    <p:sldId id="483" r:id="rId57"/>
    <p:sldId id="482" r:id="rId58"/>
    <p:sldId id="481" r:id="rId59"/>
    <p:sldId id="478" r:id="rId60"/>
    <p:sldId id="512" r:id="rId61"/>
    <p:sldId id="510" r:id="rId62"/>
    <p:sldId id="471" r:id="rId63"/>
  </p:sldIdLst>
  <p:sldSz cx="9144000" cy="5143500" type="screen16x9"/>
  <p:notesSz cx="6858000" cy="9144000"/>
  <p:defaultTextStyle>
    <a:defPPr>
      <a:defRPr lang="en-US"/>
    </a:defPPr>
    <a:lvl1pPr algn="l" defTabSz="457189"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9" algn="l" defTabSz="457189"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77" algn="l" defTabSz="457189"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66" algn="l" defTabSz="457189"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54" algn="l" defTabSz="457189"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43" algn="l" defTabSz="457189" rtl="0" eaLnBrk="1" latinLnBrk="0" hangingPunct="1">
      <a:defRPr kern="1200">
        <a:solidFill>
          <a:schemeClr val="tx1"/>
        </a:solidFill>
        <a:latin typeface="Arial" charset="0"/>
        <a:ea typeface="ＭＳ Ｐゴシック" charset="0"/>
        <a:cs typeface="ＭＳ Ｐゴシック" charset="0"/>
      </a:defRPr>
    </a:lvl6pPr>
    <a:lvl7pPr marL="2743131" algn="l" defTabSz="457189" rtl="0" eaLnBrk="1" latinLnBrk="0" hangingPunct="1">
      <a:defRPr kern="1200">
        <a:solidFill>
          <a:schemeClr val="tx1"/>
        </a:solidFill>
        <a:latin typeface="Arial" charset="0"/>
        <a:ea typeface="ＭＳ Ｐゴシック" charset="0"/>
        <a:cs typeface="ＭＳ Ｐゴシック" charset="0"/>
      </a:defRPr>
    </a:lvl7pPr>
    <a:lvl8pPr marL="3200320" algn="l" defTabSz="457189" rtl="0" eaLnBrk="1" latinLnBrk="0" hangingPunct="1">
      <a:defRPr kern="1200">
        <a:solidFill>
          <a:schemeClr val="tx1"/>
        </a:solidFill>
        <a:latin typeface="Arial" charset="0"/>
        <a:ea typeface="ＭＳ Ｐゴシック" charset="0"/>
        <a:cs typeface="ＭＳ Ｐゴシック" charset="0"/>
      </a:defRPr>
    </a:lvl8pPr>
    <a:lvl9pPr marL="3657509" algn="l" defTabSz="457189"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cy Beckman" initials=""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0202"/>
    <a:srgbClr val="193868"/>
    <a:srgbClr val="C00202"/>
    <a:srgbClr val="FAFAFA"/>
    <a:srgbClr val="B0E5A2"/>
    <a:srgbClr val="F5F5F5"/>
    <a:srgbClr val="32A33D"/>
    <a:srgbClr val="000080"/>
    <a:srgbClr val="6699CC"/>
    <a:srgbClr val="37609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6" autoAdjust="0"/>
    <p:restoredTop sz="95110" autoAdjust="0"/>
  </p:normalViewPr>
  <p:slideViewPr>
    <p:cSldViewPr snapToGrid="0" snapToObjects="1">
      <p:cViewPr>
        <p:scale>
          <a:sx n="112" d="100"/>
          <a:sy n="112" d="100"/>
        </p:scale>
        <p:origin x="-488" y="-592"/>
      </p:cViewPr>
      <p:guideLst>
        <p:guide orient="horz" pos="1620"/>
        <p:guide pos="2880"/>
      </p:guideLst>
    </p:cSldViewPr>
  </p:slideViewPr>
  <p:notesTextViewPr>
    <p:cViewPr>
      <p:scale>
        <a:sx n="100" d="100"/>
        <a:sy n="100" d="100"/>
      </p:scale>
      <p:origin x="0" y="0"/>
    </p:cViewPr>
  </p:notesTextViewPr>
  <p:sorterViewPr>
    <p:cViewPr>
      <p:scale>
        <a:sx n="175" d="100"/>
        <a:sy n="1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81320917097961"/>
          <c:y val="0.0180415208515602"/>
          <c:w val="0.852107988069952"/>
          <c:h val="0.882979731700204"/>
        </c:manualLayout>
      </c:layout>
      <c:lineChart>
        <c:grouping val="standard"/>
        <c:varyColors val="0"/>
        <c:ser>
          <c:idx val="0"/>
          <c:order val="0"/>
          <c:tx>
            <c:strRef>
              <c:f>Sheet1!$B$1</c:f>
              <c:strCache>
                <c:ptCount val="1"/>
                <c:pt idx="0">
                  <c:v>  Series 1</c:v>
                </c:pt>
              </c:strCache>
            </c:strRef>
          </c:tx>
          <c:spPr>
            <a:ln w="76200" cmpd="sng">
              <a:solidFill>
                <a:srgbClr val="C00202"/>
              </a:solidFill>
              <a:tailEnd type="none"/>
            </a:ln>
          </c:spPr>
          <c:marker>
            <c:symbol val="circle"/>
            <c:size val="8"/>
            <c:spPr>
              <a:solidFill>
                <a:srgbClr val="C00202"/>
              </a:solidFill>
              <a:ln w="3175" cmpd="sng">
                <a:solidFill>
                  <a:schemeClr val="tx1">
                    <a:lumMod val="85000"/>
                    <a:lumOff val="15000"/>
                  </a:schemeClr>
                </a:solidFill>
              </a:ln>
            </c:spPr>
          </c:marker>
          <c:cat>
            <c:numRef>
              <c:f>Sheet1!$A$2:$A$14</c:f>
              <c:numCache>
                <c:formatCode>General</c:formatCode>
                <c:ptCount val="13"/>
                <c:pt idx="0">
                  <c:v>2001.0</c:v>
                </c:pt>
                <c:pt idx="1">
                  <c:v>2002.0</c:v>
                </c:pt>
                <c:pt idx="2">
                  <c:v>2003.0</c:v>
                </c:pt>
                <c:pt idx="3">
                  <c:v>2004.0</c:v>
                </c:pt>
                <c:pt idx="4">
                  <c:v>2005.0</c:v>
                </c:pt>
                <c:pt idx="5">
                  <c:v>2006.0</c:v>
                </c:pt>
                <c:pt idx="6">
                  <c:v>2007.0</c:v>
                </c:pt>
                <c:pt idx="7">
                  <c:v>2008.0</c:v>
                </c:pt>
                <c:pt idx="8">
                  <c:v>2009.0</c:v>
                </c:pt>
                <c:pt idx="9">
                  <c:v>2010.0</c:v>
                </c:pt>
                <c:pt idx="10">
                  <c:v>2011.0</c:v>
                </c:pt>
                <c:pt idx="11">
                  <c:v>2012.0</c:v>
                </c:pt>
                <c:pt idx="12">
                  <c:v>2013.0</c:v>
                </c:pt>
              </c:numCache>
            </c:numRef>
          </c:cat>
          <c:val>
            <c:numRef>
              <c:f>Sheet1!$B$2:$B$14</c:f>
              <c:numCache>
                <c:formatCode>_(* #,##0_);_(* \(#,##0\);_(* "-"??_);_(@_)</c:formatCode>
                <c:ptCount val="13"/>
                <c:pt idx="0">
                  <c:v>0.0</c:v>
                </c:pt>
                <c:pt idx="1">
                  <c:v>10.0</c:v>
                </c:pt>
                <c:pt idx="2">
                  <c:v>20.0</c:v>
                </c:pt>
                <c:pt idx="3">
                  <c:v>50.0</c:v>
                </c:pt>
                <c:pt idx="4">
                  <c:v>70.0</c:v>
                </c:pt>
                <c:pt idx="5">
                  <c:v>130.0</c:v>
                </c:pt>
                <c:pt idx="6">
                  <c:v>375.0</c:v>
                </c:pt>
                <c:pt idx="7">
                  <c:v>720.0</c:v>
                </c:pt>
                <c:pt idx="8">
                  <c:v>1400.0</c:v>
                </c:pt>
                <c:pt idx="9">
                  <c:v>3000.0</c:v>
                </c:pt>
                <c:pt idx="10">
                  <c:v>5200.0</c:v>
                </c:pt>
                <c:pt idx="11">
                  <c:v>8000.0</c:v>
                </c:pt>
                <c:pt idx="12">
                  <c:v>13000.0</c:v>
                </c:pt>
              </c:numCache>
            </c:numRef>
          </c:val>
          <c:smooth val="0"/>
        </c:ser>
        <c:dLbls>
          <c:showLegendKey val="0"/>
          <c:showVal val="0"/>
          <c:showCatName val="0"/>
          <c:showSerName val="0"/>
          <c:showPercent val="0"/>
          <c:showBubbleSize val="0"/>
        </c:dLbls>
        <c:dropLines>
          <c:spPr>
            <a:ln>
              <a:noFill/>
            </a:ln>
          </c:spPr>
        </c:dropLines>
        <c:marker val="1"/>
        <c:smooth val="0"/>
        <c:axId val="-2138213720"/>
        <c:axId val="-2138210568"/>
      </c:lineChart>
      <c:catAx>
        <c:axId val="-2138213720"/>
        <c:scaling>
          <c:orientation val="minMax"/>
        </c:scaling>
        <c:delete val="0"/>
        <c:axPos val="b"/>
        <c:numFmt formatCode="General" sourceLinked="1"/>
        <c:majorTickMark val="out"/>
        <c:minorTickMark val="none"/>
        <c:tickLblPos val="nextTo"/>
        <c:txPr>
          <a:bodyPr/>
          <a:lstStyle/>
          <a:p>
            <a:pPr>
              <a:defRPr sz="1000">
                <a:solidFill>
                  <a:srgbClr val="A6A6A6"/>
                </a:solidFill>
              </a:defRPr>
            </a:pPr>
            <a:endParaRPr lang="en-US"/>
          </a:p>
        </c:txPr>
        <c:crossAx val="-2138210568"/>
        <c:crosses val="autoZero"/>
        <c:auto val="1"/>
        <c:lblAlgn val="ctr"/>
        <c:lblOffset val="100"/>
        <c:noMultiLvlLbl val="0"/>
      </c:catAx>
      <c:valAx>
        <c:axId val="-2138210568"/>
        <c:scaling>
          <c:orientation val="minMax"/>
          <c:max val="8000.0"/>
        </c:scaling>
        <c:delete val="0"/>
        <c:axPos val="l"/>
        <c:majorGridlines>
          <c:spPr>
            <a:ln w="12700" cmpd="sng">
              <a:solidFill>
                <a:schemeClr val="bg1">
                  <a:lumMod val="65000"/>
                </a:schemeClr>
              </a:solidFill>
              <a:prstDash val="dot"/>
            </a:ln>
          </c:spPr>
        </c:majorGridlines>
        <c:title>
          <c:tx>
            <c:rich>
              <a:bodyPr rot="-5400000" vert="horz"/>
              <a:lstStyle/>
              <a:p>
                <a:pPr>
                  <a:defRPr sz="1200" b="0">
                    <a:solidFill>
                      <a:schemeClr val="bg1">
                        <a:lumMod val="50000"/>
                      </a:schemeClr>
                    </a:solidFill>
                  </a:defRPr>
                </a:pPr>
                <a:r>
                  <a:rPr lang="en-US" sz="900" b="0" dirty="0" smtClean="0">
                    <a:solidFill>
                      <a:schemeClr val="bg1">
                        <a:lumMod val="50000"/>
                      </a:schemeClr>
                    </a:solidFill>
                  </a:rPr>
                  <a:t>Requests</a:t>
                </a:r>
                <a:r>
                  <a:rPr lang="en-US" sz="900" b="0" baseline="0" dirty="0" smtClean="0">
                    <a:solidFill>
                      <a:schemeClr val="bg1">
                        <a:lumMod val="50000"/>
                      </a:schemeClr>
                    </a:solidFill>
                  </a:rPr>
                  <a:t> in Millions</a:t>
                </a:r>
                <a:endParaRPr lang="en-US" sz="900" b="0" dirty="0">
                  <a:solidFill>
                    <a:schemeClr val="bg1">
                      <a:lumMod val="50000"/>
                    </a:schemeClr>
                  </a:solidFill>
                </a:endParaRPr>
              </a:p>
            </c:rich>
          </c:tx>
          <c:layout/>
          <c:overlay val="0"/>
        </c:title>
        <c:numFmt formatCode="_(* #,##0_);_(* \(#,##0\);_(* &quot;-&quot;??_);_(@_)" sourceLinked="1"/>
        <c:majorTickMark val="none"/>
        <c:minorTickMark val="none"/>
        <c:tickLblPos val="nextTo"/>
        <c:spPr>
          <a:ln>
            <a:noFill/>
          </a:ln>
        </c:spPr>
        <c:txPr>
          <a:bodyPr/>
          <a:lstStyle/>
          <a:p>
            <a:pPr>
              <a:defRPr sz="1000">
                <a:solidFill>
                  <a:schemeClr val="bg1">
                    <a:lumMod val="65000"/>
                  </a:schemeClr>
                </a:solidFill>
              </a:defRPr>
            </a:pPr>
            <a:endParaRPr lang="en-US"/>
          </a:p>
        </c:txPr>
        <c:crossAx val="-2138213720"/>
        <c:crosses val="autoZero"/>
        <c:crossBetween val="between"/>
      </c:valAx>
      <c:spPr>
        <a:noFill/>
        <a:ln w="25377">
          <a:noFill/>
        </a:ln>
      </c:spPr>
    </c:plotArea>
    <c:plotVisOnly val="1"/>
    <c:dispBlanksAs val="gap"/>
    <c:showDLblsOverMax val="0"/>
  </c:chart>
  <c:txPr>
    <a:bodyPr/>
    <a:lstStyle/>
    <a:p>
      <a:pPr>
        <a:defRPr sz="1798"/>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4-02-18T10:02:17.304" idx="1">
    <p:pos x="10" y="10"/>
    <p:text>I think we can use all of the categories in the first stacked column based on what Josh provided. I htink that we can use just color coding for everything except that we have the embossed circles in the component section to draw attention to it in addition to just color matching. Under each of these three columns, insert a small text that says "Source: xxxxx xxxxx xxxx xxxxx'</p:text>
  </p:cm>
  <p:cm authorId="0" dt="2014-02-18T10:04:16.117" idx="2">
    <p:pos x="152" y="146"/>
    <p:text>This slide also needs to have room for a title... "Spending and risk OUT OF SYNC!"</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4-02-18T10:02:17.304" idx="7">
    <p:pos x="10" y="10"/>
    <p:text>I think we can use all of the categories in the first stacked column based on what Josh provided. I htink that we can use just color coding for everything except that we have the embossed circles in the component section to draw attention to it in addition to just color matching. Under each of these three columns, insert a small text that says "Source: xxxxx xxxxx xxxx xxxxx'</p:text>
  </p:cm>
  <p:cm authorId="0" dt="2014-02-18T10:04:16.117" idx="8">
    <p:pos x="152" y="146"/>
    <p:text>This slide also needs to have room for a title... "Spending and risk OUT OF SYNC!"</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4-02-18T10:14:31.394" idx="5">
    <p:pos x="10" y="10"/>
    <p:text>This slide follows the supply chain slide inserte dpreviously. Do not show the streams coming into the app, but show three apps from previous slide, each with a red component and some orange in different places already inside of the application.</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4-02-18T10:17:22.480" idx="6">
    <p:pos x="10" y="10"/>
    <p:text>Please adjust this so that the apps from previous slide appear to duplicate  into infinity. Shift the headline onto 3 or 4 lines to make room and edit to say "One risky component. Multiplied thousands of times. One EASY target". Be sure that the red circles are in different places.</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F4FBEF-F01A-8147-89F7-3570A83BF83C}" type="doc">
      <dgm:prSet loTypeId="urn:microsoft.com/office/officeart/2005/8/layout/chevron1" loCatId="" qsTypeId="urn:microsoft.com/office/officeart/2005/8/quickstyle/simple4" qsCatId="simple" csTypeId="urn:microsoft.com/office/officeart/2005/8/colors/accent1_2" csCatId="accent1" phldr="1"/>
      <dgm:spPr/>
    </dgm:pt>
    <dgm:pt modelId="{ED0F0787-42BB-F042-8A6A-6FDC20DFEDE5}">
      <dgm:prSet phldrT="[Text]"/>
      <dgm:spPr>
        <a:solidFill>
          <a:schemeClr val="accent3">
            <a:lumMod val="60000"/>
            <a:lumOff val="40000"/>
          </a:schemeClr>
        </a:solidFill>
      </dgm:spPr>
      <dgm:t>
        <a:bodyPr/>
        <a:lstStyle/>
        <a:p>
          <a:r>
            <a:rPr lang="en-US" dirty="0" smtClean="0"/>
            <a:t>Discovery</a:t>
          </a:r>
          <a:endParaRPr lang="en-US" dirty="0"/>
        </a:p>
      </dgm:t>
    </dgm:pt>
    <dgm:pt modelId="{5F3AA14D-77E4-CD47-8ABE-41187D4FFD1F}" type="parTrans" cxnId="{81DE0941-6925-714A-9841-278EC6F25030}">
      <dgm:prSet/>
      <dgm:spPr/>
      <dgm:t>
        <a:bodyPr/>
        <a:lstStyle/>
        <a:p>
          <a:endParaRPr lang="en-US"/>
        </a:p>
      </dgm:t>
    </dgm:pt>
    <dgm:pt modelId="{72B16F8A-E578-BE4A-A128-8E8C16810F5B}" type="sibTrans" cxnId="{81DE0941-6925-714A-9841-278EC6F25030}">
      <dgm:prSet/>
      <dgm:spPr/>
      <dgm:t>
        <a:bodyPr/>
        <a:lstStyle/>
        <a:p>
          <a:endParaRPr lang="en-US"/>
        </a:p>
      </dgm:t>
    </dgm:pt>
    <dgm:pt modelId="{9626A9A5-22AC-6145-A123-6577250462A8}">
      <dgm:prSet phldrT="[Text]"/>
      <dgm:spPr>
        <a:solidFill>
          <a:schemeClr val="accent1">
            <a:lumMod val="75000"/>
          </a:schemeClr>
        </a:solidFill>
      </dgm:spPr>
      <dgm:t>
        <a:bodyPr/>
        <a:lstStyle/>
        <a:p>
          <a:r>
            <a:rPr lang="en-US" dirty="0" smtClean="0"/>
            <a:t>Repair</a:t>
          </a:r>
          <a:endParaRPr lang="en-US" dirty="0"/>
        </a:p>
      </dgm:t>
    </dgm:pt>
    <dgm:pt modelId="{E8B520E3-0251-BD4F-897D-6BE6E463ADA6}" type="parTrans" cxnId="{D92F9DBE-8066-8B4A-9181-15C41A110804}">
      <dgm:prSet/>
      <dgm:spPr/>
      <dgm:t>
        <a:bodyPr/>
        <a:lstStyle/>
        <a:p>
          <a:endParaRPr lang="en-US"/>
        </a:p>
      </dgm:t>
    </dgm:pt>
    <dgm:pt modelId="{F5A54CF1-878A-2548-A878-E0FB8FB0EE04}" type="sibTrans" cxnId="{D92F9DBE-8066-8B4A-9181-15C41A110804}">
      <dgm:prSet/>
      <dgm:spPr/>
      <dgm:t>
        <a:bodyPr/>
        <a:lstStyle/>
        <a:p>
          <a:endParaRPr lang="en-US"/>
        </a:p>
      </dgm:t>
    </dgm:pt>
    <dgm:pt modelId="{B421E4DC-F6FF-CE44-B57C-45B9252E2909}">
      <dgm:prSet phldrT="[Text]"/>
      <dgm:spPr>
        <a:solidFill>
          <a:schemeClr val="accent3">
            <a:lumMod val="75000"/>
          </a:schemeClr>
        </a:solidFill>
      </dgm:spPr>
      <dgm:t>
        <a:bodyPr/>
        <a:lstStyle/>
        <a:p>
          <a:r>
            <a:rPr lang="en-US" dirty="0" smtClean="0"/>
            <a:t>Aware</a:t>
          </a:r>
          <a:endParaRPr lang="en-US" dirty="0"/>
        </a:p>
      </dgm:t>
    </dgm:pt>
    <dgm:pt modelId="{CF040448-47E2-D44C-9C6B-CA2ECE29A08D}" type="parTrans" cxnId="{4C589937-893C-9043-B00E-9022BAC0CD5C}">
      <dgm:prSet/>
      <dgm:spPr/>
      <dgm:t>
        <a:bodyPr/>
        <a:lstStyle/>
        <a:p>
          <a:endParaRPr lang="en-US"/>
        </a:p>
      </dgm:t>
    </dgm:pt>
    <dgm:pt modelId="{71D7C767-372C-7B43-AB12-48DA48CEF8B7}" type="sibTrans" cxnId="{4C589937-893C-9043-B00E-9022BAC0CD5C}">
      <dgm:prSet/>
      <dgm:spPr/>
      <dgm:t>
        <a:bodyPr/>
        <a:lstStyle/>
        <a:p>
          <a:endParaRPr lang="en-US"/>
        </a:p>
      </dgm:t>
    </dgm:pt>
    <dgm:pt modelId="{CA5EDE85-373B-6643-BFB0-A7586F87A165}">
      <dgm:prSet phldrT="[Text]"/>
      <dgm:spPr>
        <a:solidFill>
          <a:schemeClr val="accent3">
            <a:lumMod val="75000"/>
          </a:schemeClr>
        </a:solidFill>
      </dgm:spPr>
      <dgm:t>
        <a:bodyPr/>
        <a:lstStyle/>
        <a:p>
          <a:r>
            <a:rPr lang="en-US" dirty="0" smtClean="0"/>
            <a:t>Recovery</a:t>
          </a:r>
          <a:endParaRPr lang="en-US" dirty="0"/>
        </a:p>
      </dgm:t>
    </dgm:pt>
    <dgm:pt modelId="{56D97C35-D88D-EF43-A76D-0F3C884AF9D9}" type="parTrans" cxnId="{7CD50B5A-E24C-7F4D-8EEA-B7C1D9A931B4}">
      <dgm:prSet/>
      <dgm:spPr/>
      <dgm:t>
        <a:bodyPr/>
        <a:lstStyle/>
        <a:p>
          <a:endParaRPr lang="en-US"/>
        </a:p>
      </dgm:t>
    </dgm:pt>
    <dgm:pt modelId="{DDFC1D42-1EB0-BD4A-9294-263D3E0AB5E9}" type="sibTrans" cxnId="{7CD50B5A-E24C-7F4D-8EEA-B7C1D9A931B4}">
      <dgm:prSet/>
      <dgm:spPr/>
      <dgm:t>
        <a:bodyPr/>
        <a:lstStyle/>
        <a:p>
          <a:endParaRPr lang="en-US"/>
        </a:p>
      </dgm:t>
    </dgm:pt>
    <dgm:pt modelId="{EDA7624F-53FF-9746-B31F-93895F34601D}">
      <dgm:prSet phldrT="[Text]"/>
      <dgm:spPr>
        <a:solidFill>
          <a:schemeClr val="accent3">
            <a:lumMod val="60000"/>
            <a:lumOff val="40000"/>
          </a:schemeClr>
        </a:solidFill>
      </dgm:spPr>
      <dgm:t>
        <a:bodyPr/>
        <a:lstStyle/>
        <a:p>
          <a:r>
            <a:rPr lang="en-US" dirty="0" smtClean="0"/>
            <a:t>Repair</a:t>
          </a:r>
          <a:endParaRPr lang="en-US" dirty="0"/>
        </a:p>
      </dgm:t>
    </dgm:pt>
    <dgm:pt modelId="{07D495D5-1D81-1A4A-B80A-C04DFD3F2AA6}" type="parTrans" cxnId="{08BB7F27-D254-C64C-B8CF-1B122C88310B}">
      <dgm:prSet/>
      <dgm:spPr/>
      <dgm:t>
        <a:bodyPr/>
        <a:lstStyle/>
        <a:p>
          <a:endParaRPr lang="en-US"/>
        </a:p>
      </dgm:t>
    </dgm:pt>
    <dgm:pt modelId="{F005F898-BBD1-A64C-8091-50765043165C}" type="sibTrans" cxnId="{08BB7F27-D254-C64C-B8CF-1B122C88310B}">
      <dgm:prSet/>
      <dgm:spPr/>
      <dgm:t>
        <a:bodyPr/>
        <a:lstStyle/>
        <a:p>
          <a:endParaRPr lang="en-US"/>
        </a:p>
      </dgm:t>
    </dgm:pt>
    <dgm:pt modelId="{67F37339-6ECC-C64B-818E-707FD38A131E}">
      <dgm:prSet phldrT="[Text]"/>
      <dgm:spPr>
        <a:solidFill>
          <a:schemeClr val="accent1">
            <a:lumMod val="75000"/>
          </a:schemeClr>
        </a:solidFill>
      </dgm:spPr>
      <dgm:t>
        <a:bodyPr/>
        <a:lstStyle/>
        <a:p>
          <a:r>
            <a:rPr lang="en-US" dirty="0" smtClean="0"/>
            <a:t>Discovery</a:t>
          </a:r>
          <a:endParaRPr lang="en-US" dirty="0"/>
        </a:p>
      </dgm:t>
    </dgm:pt>
    <dgm:pt modelId="{268493F2-AA86-0841-81BA-8833A2EC9FB0}" type="parTrans" cxnId="{23C50194-4DDC-994C-BC7D-41D72F38C58E}">
      <dgm:prSet/>
      <dgm:spPr/>
      <dgm:t>
        <a:bodyPr/>
        <a:lstStyle/>
        <a:p>
          <a:endParaRPr lang="en-US"/>
        </a:p>
      </dgm:t>
    </dgm:pt>
    <dgm:pt modelId="{43E8D662-F9E8-3147-83ED-B23085222A6C}" type="sibTrans" cxnId="{23C50194-4DDC-994C-BC7D-41D72F38C58E}">
      <dgm:prSet/>
      <dgm:spPr/>
      <dgm:t>
        <a:bodyPr/>
        <a:lstStyle/>
        <a:p>
          <a:endParaRPr lang="en-US"/>
        </a:p>
      </dgm:t>
    </dgm:pt>
    <dgm:pt modelId="{048C7FC5-C18A-0440-BAF1-3EFB925EEE6D}" type="pres">
      <dgm:prSet presAssocID="{84F4FBEF-F01A-8147-89F7-3570A83BF83C}" presName="Name0" presStyleCnt="0">
        <dgm:presLayoutVars>
          <dgm:dir/>
          <dgm:animLvl val="lvl"/>
          <dgm:resizeHandles val="exact"/>
        </dgm:presLayoutVars>
      </dgm:prSet>
      <dgm:spPr/>
    </dgm:pt>
    <dgm:pt modelId="{555154B3-FB1C-C54F-B4A3-B007CC39573C}" type="pres">
      <dgm:prSet presAssocID="{ED0F0787-42BB-F042-8A6A-6FDC20DFEDE5}" presName="parTxOnly" presStyleLbl="node1" presStyleIdx="0" presStyleCnt="6">
        <dgm:presLayoutVars>
          <dgm:chMax val="0"/>
          <dgm:chPref val="0"/>
          <dgm:bulletEnabled val="1"/>
        </dgm:presLayoutVars>
      </dgm:prSet>
      <dgm:spPr/>
      <dgm:t>
        <a:bodyPr/>
        <a:lstStyle/>
        <a:p>
          <a:endParaRPr lang="en-US"/>
        </a:p>
      </dgm:t>
    </dgm:pt>
    <dgm:pt modelId="{08A5BB86-7822-5A46-8FAD-63150E7E393C}" type="pres">
      <dgm:prSet presAssocID="{72B16F8A-E578-BE4A-A128-8E8C16810F5B}" presName="parTxOnlySpace" presStyleCnt="0"/>
      <dgm:spPr/>
    </dgm:pt>
    <dgm:pt modelId="{1E2CDE58-F20C-6F44-BDD4-0819FFF9D1B1}" type="pres">
      <dgm:prSet presAssocID="{EDA7624F-53FF-9746-B31F-93895F34601D}" presName="parTxOnly" presStyleLbl="node1" presStyleIdx="1" presStyleCnt="6">
        <dgm:presLayoutVars>
          <dgm:chMax val="0"/>
          <dgm:chPref val="0"/>
          <dgm:bulletEnabled val="1"/>
        </dgm:presLayoutVars>
      </dgm:prSet>
      <dgm:spPr/>
      <dgm:t>
        <a:bodyPr/>
        <a:lstStyle/>
        <a:p>
          <a:endParaRPr lang="en-US"/>
        </a:p>
      </dgm:t>
    </dgm:pt>
    <dgm:pt modelId="{FF2325F7-C875-4B4B-8CDD-EEB27DF5D949}" type="pres">
      <dgm:prSet presAssocID="{F005F898-BBD1-A64C-8091-50765043165C}" presName="parTxOnlySpace" presStyleCnt="0"/>
      <dgm:spPr/>
    </dgm:pt>
    <dgm:pt modelId="{6F76E98C-FB36-E549-AC22-4D39647C58E1}" type="pres">
      <dgm:prSet presAssocID="{67F37339-6ECC-C64B-818E-707FD38A131E}" presName="parTxOnly" presStyleLbl="node1" presStyleIdx="2" presStyleCnt="6">
        <dgm:presLayoutVars>
          <dgm:chMax val="0"/>
          <dgm:chPref val="0"/>
          <dgm:bulletEnabled val="1"/>
        </dgm:presLayoutVars>
      </dgm:prSet>
      <dgm:spPr/>
      <dgm:t>
        <a:bodyPr/>
        <a:lstStyle/>
        <a:p>
          <a:endParaRPr lang="en-US"/>
        </a:p>
      </dgm:t>
    </dgm:pt>
    <dgm:pt modelId="{DBC02B27-2C05-F244-9A93-A07368F847C9}" type="pres">
      <dgm:prSet presAssocID="{43E8D662-F9E8-3147-83ED-B23085222A6C}" presName="parTxOnlySpace" presStyleCnt="0"/>
      <dgm:spPr/>
    </dgm:pt>
    <dgm:pt modelId="{C676479A-7412-8648-B264-3FB74D671869}" type="pres">
      <dgm:prSet presAssocID="{9626A9A5-22AC-6145-A123-6577250462A8}" presName="parTxOnly" presStyleLbl="node1" presStyleIdx="3" presStyleCnt="6">
        <dgm:presLayoutVars>
          <dgm:chMax val="0"/>
          <dgm:chPref val="0"/>
          <dgm:bulletEnabled val="1"/>
        </dgm:presLayoutVars>
      </dgm:prSet>
      <dgm:spPr/>
      <dgm:t>
        <a:bodyPr/>
        <a:lstStyle/>
        <a:p>
          <a:endParaRPr lang="en-US"/>
        </a:p>
      </dgm:t>
    </dgm:pt>
    <dgm:pt modelId="{CCD68817-7EB4-8946-BEC2-77607784DD21}" type="pres">
      <dgm:prSet presAssocID="{F5A54CF1-878A-2548-A878-E0FB8FB0EE04}" presName="parTxOnlySpace" presStyleCnt="0"/>
      <dgm:spPr/>
    </dgm:pt>
    <dgm:pt modelId="{F4442D02-2587-AB48-A9B5-12FCBE06D719}" type="pres">
      <dgm:prSet presAssocID="{B421E4DC-F6FF-CE44-B57C-45B9252E2909}" presName="parTxOnly" presStyleLbl="node1" presStyleIdx="4" presStyleCnt="6">
        <dgm:presLayoutVars>
          <dgm:chMax val="0"/>
          <dgm:chPref val="0"/>
          <dgm:bulletEnabled val="1"/>
        </dgm:presLayoutVars>
      </dgm:prSet>
      <dgm:spPr/>
      <dgm:t>
        <a:bodyPr/>
        <a:lstStyle/>
        <a:p>
          <a:endParaRPr lang="en-US"/>
        </a:p>
      </dgm:t>
    </dgm:pt>
    <dgm:pt modelId="{45397DB4-616D-6B4E-9C02-8B41B608C863}" type="pres">
      <dgm:prSet presAssocID="{71D7C767-372C-7B43-AB12-48DA48CEF8B7}" presName="parTxOnlySpace" presStyleCnt="0"/>
      <dgm:spPr/>
    </dgm:pt>
    <dgm:pt modelId="{AB447A40-A7CB-4642-B6E3-39016CD545A3}" type="pres">
      <dgm:prSet presAssocID="{CA5EDE85-373B-6643-BFB0-A7586F87A165}" presName="parTxOnly" presStyleLbl="node1" presStyleIdx="5" presStyleCnt="6">
        <dgm:presLayoutVars>
          <dgm:chMax val="0"/>
          <dgm:chPref val="0"/>
          <dgm:bulletEnabled val="1"/>
        </dgm:presLayoutVars>
      </dgm:prSet>
      <dgm:spPr/>
      <dgm:t>
        <a:bodyPr/>
        <a:lstStyle/>
        <a:p>
          <a:endParaRPr lang="en-US"/>
        </a:p>
      </dgm:t>
    </dgm:pt>
  </dgm:ptLst>
  <dgm:cxnLst>
    <dgm:cxn modelId="{D92F9DBE-8066-8B4A-9181-15C41A110804}" srcId="{84F4FBEF-F01A-8147-89F7-3570A83BF83C}" destId="{9626A9A5-22AC-6145-A123-6577250462A8}" srcOrd="3" destOrd="0" parTransId="{E8B520E3-0251-BD4F-897D-6BE6E463ADA6}" sibTransId="{F5A54CF1-878A-2548-A878-E0FB8FB0EE04}"/>
    <dgm:cxn modelId="{8CC85848-4AD5-FC47-8AE2-CF2025A98033}" type="presOf" srcId="{9626A9A5-22AC-6145-A123-6577250462A8}" destId="{C676479A-7412-8648-B264-3FB74D671869}" srcOrd="0" destOrd="0" presId="urn:microsoft.com/office/officeart/2005/8/layout/chevron1"/>
    <dgm:cxn modelId="{0EFD0411-86CA-6448-AE5D-27056229251F}" type="presOf" srcId="{67F37339-6ECC-C64B-818E-707FD38A131E}" destId="{6F76E98C-FB36-E549-AC22-4D39647C58E1}" srcOrd="0" destOrd="0" presId="urn:microsoft.com/office/officeart/2005/8/layout/chevron1"/>
    <dgm:cxn modelId="{5CC0D9ED-A03C-CB4B-97C7-CBC0D81A5BD5}" type="presOf" srcId="{CA5EDE85-373B-6643-BFB0-A7586F87A165}" destId="{AB447A40-A7CB-4642-B6E3-39016CD545A3}" srcOrd="0" destOrd="0" presId="urn:microsoft.com/office/officeart/2005/8/layout/chevron1"/>
    <dgm:cxn modelId="{4C589937-893C-9043-B00E-9022BAC0CD5C}" srcId="{84F4FBEF-F01A-8147-89F7-3570A83BF83C}" destId="{B421E4DC-F6FF-CE44-B57C-45B9252E2909}" srcOrd="4" destOrd="0" parTransId="{CF040448-47E2-D44C-9C6B-CA2ECE29A08D}" sibTransId="{71D7C767-372C-7B43-AB12-48DA48CEF8B7}"/>
    <dgm:cxn modelId="{23C50194-4DDC-994C-BC7D-41D72F38C58E}" srcId="{84F4FBEF-F01A-8147-89F7-3570A83BF83C}" destId="{67F37339-6ECC-C64B-818E-707FD38A131E}" srcOrd="2" destOrd="0" parTransId="{268493F2-AA86-0841-81BA-8833A2EC9FB0}" sibTransId="{43E8D662-F9E8-3147-83ED-B23085222A6C}"/>
    <dgm:cxn modelId="{0937D6FA-E497-8D4E-B36D-3C89472ADD5C}" type="presOf" srcId="{B421E4DC-F6FF-CE44-B57C-45B9252E2909}" destId="{F4442D02-2587-AB48-A9B5-12FCBE06D719}" srcOrd="0" destOrd="0" presId="urn:microsoft.com/office/officeart/2005/8/layout/chevron1"/>
    <dgm:cxn modelId="{7CD50B5A-E24C-7F4D-8EEA-B7C1D9A931B4}" srcId="{84F4FBEF-F01A-8147-89F7-3570A83BF83C}" destId="{CA5EDE85-373B-6643-BFB0-A7586F87A165}" srcOrd="5" destOrd="0" parTransId="{56D97C35-D88D-EF43-A76D-0F3C884AF9D9}" sibTransId="{DDFC1D42-1EB0-BD4A-9294-263D3E0AB5E9}"/>
    <dgm:cxn modelId="{055A175A-4F69-6143-8934-E5B5846FEB1D}" type="presOf" srcId="{84F4FBEF-F01A-8147-89F7-3570A83BF83C}" destId="{048C7FC5-C18A-0440-BAF1-3EFB925EEE6D}" srcOrd="0" destOrd="0" presId="urn:microsoft.com/office/officeart/2005/8/layout/chevron1"/>
    <dgm:cxn modelId="{48E61AA5-5F18-DD4A-B55A-69BDBA94B98C}" type="presOf" srcId="{EDA7624F-53FF-9746-B31F-93895F34601D}" destId="{1E2CDE58-F20C-6F44-BDD4-0819FFF9D1B1}" srcOrd="0" destOrd="0" presId="urn:microsoft.com/office/officeart/2005/8/layout/chevron1"/>
    <dgm:cxn modelId="{81DE0941-6925-714A-9841-278EC6F25030}" srcId="{84F4FBEF-F01A-8147-89F7-3570A83BF83C}" destId="{ED0F0787-42BB-F042-8A6A-6FDC20DFEDE5}" srcOrd="0" destOrd="0" parTransId="{5F3AA14D-77E4-CD47-8ABE-41187D4FFD1F}" sibTransId="{72B16F8A-E578-BE4A-A128-8E8C16810F5B}"/>
    <dgm:cxn modelId="{08BB7F27-D254-C64C-B8CF-1B122C88310B}" srcId="{84F4FBEF-F01A-8147-89F7-3570A83BF83C}" destId="{EDA7624F-53FF-9746-B31F-93895F34601D}" srcOrd="1" destOrd="0" parTransId="{07D495D5-1D81-1A4A-B80A-C04DFD3F2AA6}" sibTransId="{F005F898-BBD1-A64C-8091-50765043165C}"/>
    <dgm:cxn modelId="{EB197E34-ADF9-BF45-97D6-46EDE53C6DB6}" type="presOf" srcId="{ED0F0787-42BB-F042-8A6A-6FDC20DFEDE5}" destId="{555154B3-FB1C-C54F-B4A3-B007CC39573C}" srcOrd="0" destOrd="0" presId="urn:microsoft.com/office/officeart/2005/8/layout/chevron1"/>
    <dgm:cxn modelId="{C94D53AF-A30F-2F4C-B4A9-93B10B606FD7}" type="presParOf" srcId="{048C7FC5-C18A-0440-BAF1-3EFB925EEE6D}" destId="{555154B3-FB1C-C54F-B4A3-B007CC39573C}" srcOrd="0" destOrd="0" presId="urn:microsoft.com/office/officeart/2005/8/layout/chevron1"/>
    <dgm:cxn modelId="{C35FD9F3-C306-2447-8B02-913FD98B3FB7}" type="presParOf" srcId="{048C7FC5-C18A-0440-BAF1-3EFB925EEE6D}" destId="{08A5BB86-7822-5A46-8FAD-63150E7E393C}" srcOrd="1" destOrd="0" presId="urn:microsoft.com/office/officeart/2005/8/layout/chevron1"/>
    <dgm:cxn modelId="{11A36786-5C7E-C84C-9F8B-EC6EB0166DE0}" type="presParOf" srcId="{048C7FC5-C18A-0440-BAF1-3EFB925EEE6D}" destId="{1E2CDE58-F20C-6F44-BDD4-0819FFF9D1B1}" srcOrd="2" destOrd="0" presId="urn:microsoft.com/office/officeart/2005/8/layout/chevron1"/>
    <dgm:cxn modelId="{C3C856FC-AF18-7F48-8C58-8F2FD65BD2B0}" type="presParOf" srcId="{048C7FC5-C18A-0440-BAF1-3EFB925EEE6D}" destId="{FF2325F7-C875-4B4B-8CDD-EEB27DF5D949}" srcOrd="3" destOrd="0" presId="urn:microsoft.com/office/officeart/2005/8/layout/chevron1"/>
    <dgm:cxn modelId="{F2245C2F-1FB3-3140-AEF2-BC3EAC440A51}" type="presParOf" srcId="{048C7FC5-C18A-0440-BAF1-3EFB925EEE6D}" destId="{6F76E98C-FB36-E549-AC22-4D39647C58E1}" srcOrd="4" destOrd="0" presId="urn:microsoft.com/office/officeart/2005/8/layout/chevron1"/>
    <dgm:cxn modelId="{A166ECC0-5B38-EC45-BAE7-295C9F27FC06}" type="presParOf" srcId="{048C7FC5-C18A-0440-BAF1-3EFB925EEE6D}" destId="{DBC02B27-2C05-F244-9A93-A07368F847C9}" srcOrd="5" destOrd="0" presId="urn:microsoft.com/office/officeart/2005/8/layout/chevron1"/>
    <dgm:cxn modelId="{8B10A002-1A02-6047-9564-33ACDB6E3545}" type="presParOf" srcId="{048C7FC5-C18A-0440-BAF1-3EFB925EEE6D}" destId="{C676479A-7412-8648-B264-3FB74D671869}" srcOrd="6" destOrd="0" presId="urn:microsoft.com/office/officeart/2005/8/layout/chevron1"/>
    <dgm:cxn modelId="{2F3D4C74-0000-BD4D-AB1F-8C9D90254199}" type="presParOf" srcId="{048C7FC5-C18A-0440-BAF1-3EFB925EEE6D}" destId="{CCD68817-7EB4-8946-BEC2-77607784DD21}" srcOrd="7" destOrd="0" presId="urn:microsoft.com/office/officeart/2005/8/layout/chevron1"/>
    <dgm:cxn modelId="{2E27FD24-FC8E-0A4E-8542-08D5FABBAE75}" type="presParOf" srcId="{048C7FC5-C18A-0440-BAF1-3EFB925EEE6D}" destId="{F4442D02-2587-AB48-A9B5-12FCBE06D719}" srcOrd="8" destOrd="0" presId="urn:microsoft.com/office/officeart/2005/8/layout/chevron1"/>
    <dgm:cxn modelId="{7B8B38CE-0A80-714C-A6C8-615C5BD71CBE}" type="presParOf" srcId="{048C7FC5-C18A-0440-BAF1-3EFB925EEE6D}" destId="{45397DB4-616D-6B4E-9C02-8B41B608C863}" srcOrd="9" destOrd="0" presId="urn:microsoft.com/office/officeart/2005/8/layout/chevron1"/>
    <dgm:cxn modelId="{424EF472-FB6C-9E48-A440-7928B5545FCB}" type="presParOf" srcId="{048C7FC5-C18A-0440-BAF1-3EFB925EEE6D}" destId="{AB447A40-A7CB-4642-B6E3-39016CD545A3}"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F4FBEF-F01A-8147-89F7-3570A83BF83C}" type="doc">
      <dgm:prSet loTypeId="urn:microsoft.com/office/officeart/2005/8/layout/chevron1" loCatId="" qsTypeId="urn:microsoft.com/office/officeart/2005/8/quickstyle/simple4" qsCatId="simple" csTypeId="urn:microsoft.com/office/officeart/2005/8/colors/accent1_2" csCatId="accent1" phldr="1"/>
      <dgm:spPr/>
    </dgm:pt>
    <dgm:pt modelId="{ED0F0787-42BB-F042-8A6A-6FDC20DFEDE5}">
      <dgm:prSet phldrT="[Text]"/>
      <dgm:spPr>
        <a:solidFill>
          <a:schemeClr val="accent3">
            <a:lumMod val="60000"/>
            <a:lumOff val="40000"/>
          </a:schemeClr>
        </a:solidFill>
      </dgm:spPr>
      <dgm:t>
        <a:bodyPr/>
        <a:lstStyle/>
        <a:p>
          <a:r>
            <a:rPr lang="en-US" dirty="0" smtClean="0"/>
            <a:t>Discovery</a:t>
          </a:r>
          <a:endParaRPr lang="en-US" dirty="0"/>
        </a:p>
      </dgm:t>
    </dgm:pt>
    <dgm:pt modelId="{5F3AA14D-77E4-CD47-8ABE-41187D4FFD1F}" type="parTrans" cxnId="{81DE0941-6925-714A-9841-278EC6F25030}">
      <dgm:prSet/>
      <dgm:spPr/>
      <dgm:t>
        <a:bodyPr/>
        <a:lstStyle/>
        <a:p>
          <a:endParaRPr lang="en-US"/>
        </a:p>
      </dgm:t>
    </dgm:pt>
    <dgm:pt modelId="{72B16F8A-E578-BE4A-A128-8E8C16810F5B}" type="sibTrans" cxnId="{81DE0941-6925-714A-9841-278EC6F25030}">
      <dgm:prSet/>
      <dgm:spPr/>
      <dgm:t>
        <a:bodyPr/>
        <a:lstStyle/>
        <a:p>
          <a:endParaRPr lang="en-US"/>
        </a:p>
      </dgm:t>
    </dgm:pt>
    <dgm:pt modelId="{9626A9A5-22AC-6145-A123-6577250462A8}">
      <dgm:prSet phldrT="[Text]"/>
      <dgm:spPr>
        <a:solidFill>
          <a:schemeClr val="accent1">
            <a:lumMod val="75000"/>
          </a:schemeClr>
        </a:solidFill>
      </dgm:spPr>
      <dgm:t>
        <a:bodyPr/>
        <a:lstStyle/>
        <a:p>
          <a:r>
            <a:rPr lang="en-US" dirty="0" smtClean="0"/>
            <a:t>Repair</a:t>
          </a:r>
          <a:endParaRPr lang="en-US" dirty="0"/>
        </a:p>
      </dgm:t>
    </dgm:pt>
    <dgm:pt modelId="{E8B520E3-0251-BD4F-897D-6BE6E463ADA6}" type="parTrans" cxnId="{D92F9DBE-8066-8B4A-9181-15C41A110804}">
      <dgm:prSet/>
      <dgm:spPr/>
      <dgm:t>
        <a:bodyPr/>
        <a:lstStyle/>
        <a:p>
          <a:endParaRPr lang="en-US"/>
        </a:p>
      </dgm:t>
    </dgm:pt>
    <dgm:pt modelId="{F5A54CF1-878A-2548-A878-E0FB8FB0EE04}" type="sibTrans" cxnId="{D92F9DBE-8066-8B4A-9181-15C41A110804}">
      <dgm:prSet/>
      <dgm:spPr/>
      <dgm:t>
        <a:bodyPr/>
        <a:lstStyle/>
        <a:p>
          <a:endParaRPr lang="en-US"/>
        </a:p>
      </dgm:t>
    </dgm:pt>
    <dgm:pt modelId="{B421E4DC-F6FF-CE44-B57C-45B9252E2909}">
      <dgm:prSet phldrT="[Text]"/>
      <dgm:spPr>
        <a:solidFill>
          <a:schemeClr val="accent3">
            <a:lumMod val="75000"/>
          </a:schemeClr>
        </a:solidFill>
      </dgm:spPr>
      <dgm:t>
        <a:bodyPr/>
        <a:lstStyle/>
        <a:p>
          <a:r>
            <a:rPr lang="en-US" dirty="0" smtClean="0"/>
            <a:t>Aware</a:t>
          </a:r>
          <a:endParaRPr lang="en-US" dirty="0"/>
        </a:p>
      </dgm:t>
    </dgm:pt>
    <dgm:pt modelId="{CF040448-47E2-D44C-9C6B-CA2ECE29A08D}" type="parTrans" cxnId="{4C589937-893C-9043-B00E-9022BAC0CD5C}">
      <dgm:prSet/>
      <dgm:spPr/>
      <dgm:t>
        <a:bodyPr/>
        <a:lstStyle/>
        <a:p>
          <a:endParaRPr lang="en-US"/>
        </a:p>
      </dgm:t>
    </dgm:pt>
    <dgm:pt modelId="{71D7C767-372C-7B43-AB12-48DA48CEF8B7}" type="sibTrans" cxnId="{4C589937-893C-9043-B00E-9022BAC0CD5C}">
      <dgm:prSet/>
      <dgm:spPr/>
      <dgm:t>
        <a:bodyPr/>
        <a:lstStyle/>
        <a:p>
          <a:endParaRPr lang="en-US"/>
        </a:p>
      </dgm:t>
    </dgm:pt>
    <dgm:pt modelId="{CA5EDE85-373B-6643-BFB0-A7586F87A165}">
      <dgm:prSet phldrT="[Text]"/>
      <dgm:spPr>
        <a:solidFill>
          <a:schemeClr val="accent3">
            <a:lumMod val="75000"/>
          </a:schemeClr>
        </a:solidFill>
      </dgm:spPr>
      <dgm:t>
        <a:bodyPr/>
        <a:lstStyle/>
        <a:p>
          <a:r>
            <a:rPr lang="en-US" dirty="0" smtClean="0"/>
            <a:t>Recovery</a:t>
          </a:r>
          <a:endParaRPr lang="en-US" dirty="0"/>
        </a:p>
      </dgm:t>
    </dgm:pt>
    <dgm:pt modelId="{56D97C35-D88D-EF43-A76D-0F3C884AF9D9}" type="parTrans" cxnId="{7CD50B5A-E24C-7F4D-8EEA-B7C1D9A931B4}">
      <dgm:prSet/>
      <dgm:spPr/>
      <dgm:t>
        <a:bodyPr/>
        <a:lstStyle/>
        <a:p>
          <a:endParaRPr lang="en-US"/>
        </a:p>
      </dgm:t>
    </dgm:pt>
    <dgm:pt modelId="{DDFC1D42-1EB0-BD4A-9294-263D3E0AB5E9}" type="sibTrans" cxnId="{7CD50B5A-E24C-7F4D-8EEA-B7C1D9A931B4}">
      <dgm:prSet/>
      <dgm:spPr/>
      <dgm:t>
        <a:bodyPr/>
        <a:lstStyle/>
        <a:p>
          <a:endParaRPr lang="en-US"/>
        </a:p>
      </dgm:t>
    </dgm:pt>
    <dgm:pt modelId="{EDA7624F-53FF-9746-B31F-93895F34601D}">
      <dgm:prSet phldrT="[Text]"/>
      <dgm:spPr>
        <a:solidFill>
          <a:schemeClr val="accent3">
            <a:lumMod val="60000"/>
            <a:lumOff val="40000"/>
          </a:schemeClr>
        </a:solidFill>
      </dgm:spPr>
      <dgm:t>
        <a:bodyPr/>
        <a:lstStyle/>
        <a:p>
          <a:r>
            <a:rPr lang="en-US" dirty="0" smtClean="0"/>
            <a:t>Repair</a:t>
          </a:r>
          <a:endParaRPr lang="en-US" dirty="0"/>
        </a:p>
      </dgm:t>
    </dgm:pt>
    <dgm:pt modelId="{07D495D5-1D81-1A4A-B80A-C04DFD3F2AA6}" type="parTrans" cxnId="{08BB7F27-D254-C64C-B8CF-1B122C88310B}">
      <dgm:prSet/>
      <dgm:spPr/>
      <dgm:t>
        <a:bodyPr/>
        <a:lstStyle/>
        <a:p>
          <a:endParaRPr lang="en-US"/>
        </a:p>
      </dgm:t>
    </dgm:pt>
    <dgm:pt modelId="{F005F898-BBD1-A64C-8091-50765043165C}" type="sibTrans" cxnId="{08BB7F27-D254-C64C-B8CF-1B122C88310B}">
      <dgm:prSet/>
      <dgm:spPr/>
      <dgm:t>
        <a:bodyPr/>
        <a:lstStyle/>
        <a:p>
          <a:endParaRPr lang="en-US"/>
        </a:p>
      </dgm:t>
    </dgm:pt>
    <dgm:pt modelId="{67F37339-6ECC-C64B-818E-707FD38A131E}">
      <dgm:prSet phldrT="[Text]"/>
      <dgm:spPr>
        <a:solidFill>
          <a:schemeClr val="accent1">
            <a:lumMod val="75000"/>
          </a:schemeClr>
        </a:solidFill>
      </dgm:spPr>
      <dgm:t>
        <a:bodyPr/>
        <a:lstStyle/>
        <a:p>
          <a:r>
            <a:rPr lang="en-US" dirty="0" smtClean="0"/>
            <a:t>Discovery</a:t>
          </a:r>
          <a:endParaRPr lang="en-US" dirty="0"/>
        </a:p>
      </dgm:t>
    </dgm:pt>
    <dgm:pt modelId="{268493F2-AA86-0841-81BA-8833A2EC9FB0}" type="parTrans" cxnId="{23C50194-4DDC-994C-BC7D-41D72F38C58E}">
      <dgm:prSet/>
      <dgm:spPr/>
      <dgm:t>
        <a:bodyPr/>
        <a:lstStyle/>
        <a:p>
          <a:endParaRPr lang="en-US"/>
        </a:p>
      </dgm:t>
    </dgm:pt>
    <dgm:pt modelId="{43E8D662-F9E8-3147-83ED-B23085222A6C}" type="sibTrans" cxnId="{23C50194-4DDC-994C-BC7D-41D72F38C58E}">
      <dgm:prSet/>
      <dgm:spPr/>
      <dgm:t>
        <a:bodyPr/>
        <a:lstStyle/>
        <a:p>
          <a:endParaRPr lang="en-US"/>
        </a:p>
      </dgm:t>
    </dgm:pt>
    <dgm:pt modelId="{048C7FC5-C18A-0440-BAF1-3EFB925EEE6D}" type="pres">
      <dgm:prSet presAssocID="{84F4FBEF-F01A-8147-89F7-3570A83BF83C}" presName="Name0" presStyleCnt="0">
        <dgm:presLayoutVars>
          <dgm:dir/>
          <dgm:animLvl val="lvl"/>
          <dgm:resizeHandles val="exact"/>
        </dgm:presLayoutVars>
      </dgm:prSet>
      <dgm:spPr/>
    </dgm:pt>
    <dgm:pt modelId="{555154B3-FB1C-C54F-B4A3-B007CC39573C}" type="pres">
      <dgm:prSet presAssocID="{ED0F0787-42BB-F042-8A6A-6FDC20DFEDE5}" presName="parTxOnly" presStyleLbl="node1" presStyleIdx="0" presStyleCnt="6">
        <dgm:presLayoutVars>
          <dgm:chMax val="0"/>
          <dgm:chPref val="0"/>
          <dgm:bulletEnabled val="1"/>
        </dgm:presLayoutVars>
      </dgm:prSet>
      <dgm:spPr/>
      <dgm:t>
        <a:bodyPr/>
        <a:lstStyle/>
        <a:p>
          <a:endParaRPr lang="en-US"/>
        </a:p>
      </dgm:t>
    </dgm:pt>
    <dgm:pt modelId="{08A5BB86-7822-5A46-8FAD-63150E7E393C}" type="pres">
      <dgm:prSet presAssocID="{72B16F8A-E578-BE4A-A128-8E8C16810F5B}" presName="parTxOnlySpace" presStyleCnt="0"/>
      <dgm:spPr/>
    </dgm:pt>
    <dgm:pt modelId="{1E2CDE58-F20C-6F44-BDD4-0819FFF9D1B1}" type="pres">
      <dgm:prSet presAssocID="{EDA7624F-53FF-9746-B31F-93895F34601D}" presName="parTxOnly" presStyleLbl="node1" presStyleIdx="1" presStyleCnt="6">
        <dgm:presLayoutVars>
          <dgm:chMax val="0"/>
          <dgm:chPref val="0"/>
          <dgm:bulletEnabled val="1"/>
        </dgm:presLayoutVars>
      </dgm:prSet>
      <dgm:spPr/>
      <dgm:t>
        <a:bodyPr/>
        <a:lstStyle/>
        <a:p>
          <a:endParaRPr lang="en-US"/>
        </a:p>
      </dgm:t>
    </dgm:pt>
    <dgm:pt modelId="{FF2325F7-C875-4B4B-8CDD-EEB27DF5D949}" type="pres">
      <dgm:prSet presAssocID="{F005F898-BBD1-A64C-8091-50765043165C}" presName="parTxOnlySpace" presStyleCnt="0"/>
      <dgm:spPr/>
    </dgm:pt>
    <dgm:pt modelId="{6F76E98C-FB36-E549-AC22-4D39647C58E1}" type="pres">
      <dgm:prSet presAssocID="{67F37339-6ECC-C64B-818E-707FD38A131E}" presName="parTxOnly" presStyleLbl="node1" presStyleIdx="2" presStyleCnt="6">
        <dgm:presLayoutVars>
          <dgm:chMax val="0"/>
          <dgm:chPref val="0"/>
          <dgm:bulletEnabled val="1"/>
        </dgm:presLayoutVars>
      </dgm:prSet>
      <dgm:spPr/>
      <dgm:t>
        <a:bodyPr/>
        <a:lstStyle/>
        <a:p>
          <a:endParaRPr lang="en-US"/>
        </a:p>
      </dgm:t>
    </dgm:pt>
    <dgm:pt modelId="{DBC02B27-2C05-F244-9A93-A07368F847C9}" type="pres">
      <dgm:prSet presAssocID="{43E8D662-F9E8-3147-83ED-B23085222A6C}" presName="parTxOnlySpace" presStyleCnt="0"/>
      <dgm:spPr/>
    </dgm:pt>
    <dgm:pt modelId="{C676479A-7412-8648-B264-3FB74D671869}" type="pres">
      <dgm:prSet presAssocID="{9626A9A5-22AC-6145-A123-6577250462A8}" presName="parTxOnly" presStyleLbl="node1" presStyleIdx="3" presStyleCnt="6">
        <dgm:presLayoutVars>
          <dgm:chMax val="0"/>
          <dgm:chPref val="0"/>
          <dgm:bulletEnabled val="1"/>
        </dgm:presLayoutVars>
      </dgm:prSet>
      <dgm:spPr/>
      <dgm:t>
        <a:bodyPr/>
        <a:lstStyle/>
        <a:p>
          <a:endParaRPr lang="en-US"/>
        </a:p>
      </dgm:t>
    </dgm:pt>
    <dgm:pt modelId="{CCD68817-7EB4-8946-BEC2-77607784DD21}" type="pres">
      <dgm:prSet presAssocID="{F5A54CF1-878A-2548-A878-E0FB8FB0EE04}" presName="parTxOnlySpace" presStyleCnt="0"/>
      <dgm:spPr/>
    </dgm:pt>
    <dgm:pt modelId="{F4442D02-2587-AB48-A9B5-12FCBE06D719}" type="pres">
      <dgm:prSet presAssocID="{B421E4DC-F6FF-CE44-B57C-45B9252E2909}" presName="parTxOnly" presStyleLbl="node1" presStyleIdx="4" presStyleCnt="6">
        <dgm:presLayoutVars>
          <dgm:chMax val="0"/>
          <dgm:chPref val="0"/>
          <dgm:bulletEnabled val="1"/>
        </dgm:presLayoutVars>
      </dgm:prSet>
      <dgm:spPr/>
      <dgm:t>
        <a:bodyPr/>
        <a:lstStyle/>
        <a:p>
          <a:endParaRPr lang="en-US"/>
        </a:p>
      </dgm:t>
    </dgm:pt>
    <dgm:pt modelId="{45397DB4-616D-6B4E-9C02-8B41B608C863}" type="pres">
      <dgm:prSet presAssocID="{71D7C767-372C-7B43-AB12-48DA48CEF8B7}" presName="parTxOnlySpace" presStyleCnt="0"/>
      <dgm:spPr/>
    </dgm:pt>
    <dgm:pt modelId="{AB447A40-A7CB-4642-B6E3-39016CD545A3}" type="pres">
      <dgm:prSet presAssocID="{CA5EDE85-373B-6643-BFB0-A7586F87A165}" presName="parTxOnly" presStyleLbl="node1" presStyleIdx="5" presStyleCnt="6">
        <dgm:presLayoutVars>
          <dgm:chMax val="0"/>
          <dgm:chPref val="0"/>
          <dgm:bulletEnabled val="1"/>
        </dgm:presLayoutVars>
      </dgm:prSet>
      <dgm:spPr/>
      <dgm:t>
        <a:bodyPr/>
        <a:lstStyle/>
        <a:p>
          <a:endParaRPr lang="en-US"/>
        </a:p>
      </dgm:t>
    </dgm:pt>
  </dgm:ptLst>
  <dgm:cxnLst>
    <dgm:cxn modelId="{D92F9DBE-8066-8B4A-9181-15C41A110804}" srcId="{84F4FBEF-F01A-8147-89F7-3570A83BF83C}" destId="{9626A9A5-22AC-6145-A123-6577250462A8}" srcOrd="3" destOrd="0" parTransId="{E8B520E3-0251-BD4F-897D-6BE6E463ADA6}" sibTransId="{F5A54CF1-878A-2548-A878-E0FB8FB0EE04}"/>
    <dgm:cxn modelId="{2B400A47-373A-2C44-9C09-FA90D8D7253B}" type="presOf" srcId="{9626A9A5-22AC-6145-A123-6577250462A8}" destId="{C676479A-7412-8648-B264-3FB74D671869}" srcOrd="0" destOrd="0" presId="urn:microsoft.com/office/officeart/2005/8/layout/chevron1"/>
    <dgm:cxn modelId="{4C589937-893C-9043-B00E-9022BAC0CD5C}" srcId="{84F4FBEF-F01A-8147-89F7-3570A83BF83C}" destId="{B421E4DC-F6FF-CE44-B57C-45B9252E2909}" srcOrd="4" destOrd="0" parTransId="{CF040448-47E2-D44C-9C6B-CA2ECE29A08D}" sibTransId="{71D7C767-372C-7B43-AB12-48DA48CEF8B7}"/>
    <dgm:cxn modelId="{23C50194-4DDC-994C-BC7D-41D72F38C58E}" srcId="{84F4FBEF-F01A-8147-89F7-3570A83BF83C}" destId="{67F37339-6ECC-C64B-818E-707FD38A131E}" srcOrd="2" destOrd="0" parTransId="{268493F2-AA86-0841-81BA-8833A2EC9FB0}" sibTransId="{43E8D662-F9E8-3147-83ED-B23085222A6C}"/>
    <dgm:cxn modelId="{03BEF315-B3BF-7E49-9D46-315399B61821}" type="presOf" srcId="{CA5EDE85-373B-6643-BFB0-A7586F87A165}" destId="{AB447A40-A7CB-4642-B6E3-39016CD545A3}" srcOrd="0" destOrd="0" presId="urn:microsoft.com/office/officeart/2005/8/layout/chevron1"/>
    <dgm:cxn modelId="{7CD50B5A-E24C-7F4D-8EEA-B7C1D9A931B4}" srcId="{84F4FBEF-F01A-8147-89F7-3570A83BF83C}" destId="{CA5EDE85-373B-6643-BFB0-A7586F87A165}" srcOrd="5" destOrd="0" parTransId="{56D97C35-D88D-EF43-A76D-0F3C884AF9D9}" sibTransId="{DDFC1D42-1EB0-BD4A-9294-263D3E0AB5E9}"/>
    <dgm:cxn modelId="{E6958671-F466-8F45-96A4-D2480F80EFBD}" type="presOf" srcId="{ED0F0787-42BB-F042-8A6A-6FDC20DFEDE5}" destId="{555154B3-FB1C-C54F-B4A3-B007CC39573C}" srcOrd="0" destOrd="0" presId="urn:microsoft.com/office/officeart/2005/8/layout/chevron1"/>
    <dgm:cxn modelId="{773BB0BA-26CA-AB4E-8569-228975065E8B}" type="presOf" srcId="{84F4FBEF-F01A-8147-89F7-3570A83BF83C}" destId="{048C7FC5-C18A-0440-BAF1-3EFB925EEE6D}" srcOrd="0" destOrd="0" presId="urn:microsoft.com/office/officeart/2005/8/layout/chevron1"/>
    <dgm:cxn modelId="{E3F0D40F-65E0-584D-8BE4-18942289BE39}" type="presOf" srcId="{67F37339-6ECC-C64B-818E-707FD38A131E}" destId="{6F76E98C-FB36-E549-AC22-4D39647C58E1}" srcOrd="0" destOrd="0" presId="urn:microsoft.com/office/officeart/2005/8/layout/chevron1"/>
    <dgm:cxn modelId="{11E5B658-AEB0-0848-8100-A8960A400F05}" type="presOf" srcId="{EDA7624F-53FF-9746-B31F-93895F34601D}" destId="{1E2CDE58-F20C-6F44-BDD4-0819FFF9D1B1}" srcOrd="0" destOrd="0" presId="urn:microsoft.com/office/officeart/2005/8/layout/chevron1"/>
    <dgm:cxn modelId="{81DE0941-6925-714A-9841-278EC6F25030}" srcId="{84F4FBEF-F01A-8147-89F7-3570A83BF83C}" destId="{ED0F0787-42BB-F042-8A6A-6FDC20DFEDE5}" srcOrd="0" destOrd="0" parTransId="{5F3AA14D-77E4-CD47-8ABE-41187D4FFD1F}" sibTransId="{72B16F8A-E578-BE4A-A128-8E8C16810F5B}"/>
    <dgm:cxn modelId="{FD3FA61D-29A7-BD45-B606-B6F28E5A0F24}" type="presOf" srcId="{B421E4DC-F6FF-CE44-B57C-45B9252E2909}" destId="{F4442D02-2587-AB48-A9B5-12FCBE06D719}" srcOrd="0" destOrd="0" presId="urn:microsoft.com/office/officeart/2005/8/layout/chevron1"/>
    <dgm:cxn modelId="{08BB7F27-D254-C64C-B8CF-1B122C88310B}" srcId="{84F4FBEF-F01A-8147-89F7-3570A83BF83C}" destId="{EDA7624F-53FF-9746-B31F-93895F34601D}" srcOrd="1" destOrd="0" parTransId="{07D495D5-1D81-1A4A-B80A-C04DFD3F2AA6}" sibTransId="{F005F898-BBD1-A64C-8091-50765043165C}"/>
    <dgm:cxn modelId="{B0800321-4FEA-344F-B595-FD72C3274E90}" type="presParOf" srcId="{048C7FC5-C18A-0440-BAF1-3EFB925EEE6D}" destId="{555154B3-FB1C-C54F-B4A3-B007CC39573C}" srcOrd="0" destOrd="0" presId="urn:microsoft.com/office/officeart/2005/8/layout/chevron1"/>
    <dgm:cxn modelId="{48B3EA04-E19A-2D42-89C4-FA8B3532BEE7}" type="presParOf" srcId="{048C7FC5-C18A-0440-BAF1-3EFB925EEE6D}" destId="{08A5BB86-7822-5A46-8FAD-63150E7E393C}" srcOrd="1" destOrd="0" presId="urn:microsoft.com/office/officeart/2005/8/layout/chevron1"/>
    <dgm:cxn modelId="{81EE609B-2983-E04E-AD6A-417F6FB7A5BF}" type="presParOf" srcId="{048C7FC5-C18A-0440-BAF1-3EFB925EEE6D}" destId="{1E2CDE58-F20C-6F44-BDD4-0819FFF9D1B1}" srcOrd="2" destOrd="0" presId="urn:microsoft.com/office/officeart/2005/8/layout/chevron1"/>
    <dgm:cxn modelId="{AA79D640-F729-D04E-ABF2-0284DB2E11B1}" type="presParOf" srcId="{048C7FC5-C18A-0440-BAF1-3EFB925EEE6D}" destId="{FF2325F7-C875-4B4B-8CDD-EEB27DF5D949}" srcOrd="3" destOrd="0" presId="urn:microsoft.com/office/officeart/2005/8/layout/chevron1"/>
    <dgm:cxn modelId="{3D2B41A0-63BF-2B43-8A62-694C9DC4842A}" type="presParOf" srcId="{048C7FC5-C18A-0440-BAF1-3EFB925EEE6D}" destId="{6F76E98C-FB36-E549-AC22-4D39647C58E1}" srcOrd="4" destOrd="0" presId="urn:microsoft.com/office/officeart/2005/8/layout/chevron1"/>
    <dgm:cxn modelId="{538A3F99-2DCA-A549-A24D-0B5332376646}" type="presParOf" srcId="{048C7FC5-C18A-0440-BAF1-3EFB925EEE6D}" destId="{DBC02B27-2C05-F244-9A93-A07368F847C9}" srcOrd="5" destOrd="0" presId="urn:microsoft.com/office/officeart/2005/8/layout/chevron1"/>
    <dgm:cxn modelId="{1771CBFB-E518-2149-9611-F9BB541A0D31}" type="presParOf" srcId="{048C7FC5-C18A-0440-BAF1-3EFB925EEE6D}" destId="{C676479A-7412-8648-B264-3FB74D671869}" srcOrd="6" destOrd="0" presId="urn:microsoft.com/office/officeart/2005/8/layout/chevron1"/>
    <dgm:cxn modelId="{B09AEC26-B8BD-194C-811E-BD1BD4E551E4}" type="presParOf" srcId="{048C7FC5-C18A-0440-BAF1-3EFB925EEE6D}" destId="{CCD68817-7EB4-8946-BEC2-77607784DD21}" srcOrd="7" destOrd="0" presId="urn:microsoft.com/office/officeart/2005/8/layout/chevron1"/>
    <dgm:cxn modelId="{16DE4150-46C8-0149-B80A-461400E3AB05}" type="presParOf" srcId="{048C7FC5-C18A-0440-BAF1-3EFB925EEE6D}" destId="{F4442D02-2587-AB48-A9B5-12FCBE06D719}" srcOrd="8" destOrd="0" presId="urn:microsoft.com/office/officeart/2005/8/layout/chevron1"/>
    <dgm:cxn modelId="{EC98406E-461F-6D4A-9D87-E9E8FA5AFEA9}" type="presParOf" srcId="{048C7FC5-C18A-0440-BAF1-3EFB925EEE6D}" destId="{45397DB4-616D-6B4E-9C02-8B41B608C863}" srcOrd="9" destOrd="0" presId="urn:microsoft.com/office/officeart/2005/8/layout/chevron1"/>
    <dgm:cxn modelId="{3D8F4D58-4407-0844-8F45-8DC03ED0980E}" type="presParOf" srcId="{048C7FC5-C18A-0440-BAF1-3EFB925EEE6D}" destId="{AB447A40-A7CB-4642-B6E3-39016CD545A3}"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F4FBEF-F01A-8147-89F7-3570A83BF83C}" type="doc">
      <dgm:prSet loTypeId="urn:microsoft.com/office/officeart/2005/8/layout/chevron1" loCatId="" qsTypeId="urn:microsoft.com/office/officeart/2005/8/quickstyle/simple4" qsCatId="simple" csTypeId="urn:microsoft.com/office/officeart/2005/8/colors/accent1_2" csCatId="accent1" phldr="1"/>
      <dgm:spPr/>
    </dgm:pt>
    <dgm:pt modelId="{ED0F0787-42BB-F042-8A6A-6FDC20DFEDE5}">
      <dgm:prSet phldrT="[Text]"/>
      <dgm:spPr>
        <a:solidFill>
          <a:schemeClr val="accent3">
            <a:lumMod val="60000"/>
            <a:lumOff val="40000"/>
          </a:schemeClr>
        </a:solidFill>
      </dgm:spPr>
      <dgm:t>
        <a:bodyPr/>
        <a:lstStyle/>
        <a:p>
          <a:r>
            <a:rPr lang="en-US" dirty="0" smtClean="0"/>
            <a:t>Discovery</a:t>
          </a:r>
          <a:endParaRPr lang="en-US" dirty="0"/>
        </a:p>
      </dgm:t>
    </dgm:pt>
    <dgm:pt modelId="{5F3AA14D-77E4-CD47-8ABE-41187D4FFD1F}" type="parTrans" cxnId="{81DE0941-6925-714A-9841-278EC6F25030}">
      <dgm:prSet/>
      <dgm:spPr/>
      <dgm:t>
        <a:bodyPr/>
        <a:lstStyle/>
        <a:p>
          <a:endParaRPr lang="en-US"/>
        </a:p>
      </dgm:t>
    </dgm:pt>
    <dgm:pt modelId="{72B16F8A-E578-BE4A-A128-8E8C16810F5B}" type="sibTrans" cxnId="{81DE0941-6925-714A-9841-278EC6F25030}">
      <dgm:prSet/>
      <dgm:spPr/>
      <dgm:t>
        <a:bodyPr/>
        <a:lstStyle/>
        <a:p>
          <a:endParaRPr lang="en-US"/>
        </a:p>
      </dgm:t>
    </dgm:pt>
    <dgm:pt modelId="{9626A9A5-22AC-6145-A123-6577250462A8}">
      <dgm:prSet phldrT="[Text]"/>
      <dgm:spPr>
        <a:solidFill>
          <a:schemeClr val="accent1">
            <a:lumMod val="75000"/>
          </a:schemeClr>
        </a:solidFill>
      </dgm:spPr>
      <dgm:t>
        <a:bodyPr/>
        <a:lstStyle/>
        <a:p>
          <a:r>
            <a:rPr lang="en-US" dirty="0" smtClean="0"/>
            <a:t>Repair</a:t>
          </a:r>
          <a:endParaRPr lang="en-US" dirty="0"/>
        </a:p>
      </dgm:t>
    </dgm:pt>
    <dgm:pt modelId="{E8B520E3-0251-BD4F-897D-6BE6E463ADA6}" type="parTrans" cxnId="{D92F9DBE-8066-8B4A-9181-15C41A110804}">
      <dgm:prSet/>
      <dgm:spPr/>
      <dgm:t>
        <a:bodyPr/>
        <a:lstStyle/>
        <a:p>
          <a:endParaRPr lang="en-US"/>
        </a:p>
      </dgm:t>
    </dgm:pt>
    <dgm:pt modelId="{F5A54CF1-878A-2548-A878-E0FB8FB0EE04}" type="sibTrans" cxnId="{D92F9DBE-8066-8B4A-9181-15C41A110804}">
      <dgm:prSet/>
      <dgm:spPr/>
      <dgm:t>
        <a:bodyPr/>
        <a:lstStyle/>
        <a:p>
          <a:endParaRPr lang="en-US"/>
        </a:p>
      </dgm:t>
    </dgm:pt>
    <dgm:pt modelId="{B421E4DC-F6FF-CE44-B57C-45B9252E2909}">
      <dgm:prSet phldrT="[Text]"/>
      <dgm:spPr>
        <a:solidFill>
          <a:schemeClr val="accent3">
            <a:lumMod val="75000"/>
          </a:schemeClr>
        </a:solidFill>
      </dgm:spPr>
      <dgm:t>
        <a:bodyPr/>
        <a:lstStyle/>
        <a:p>
          <a:r>
            <a:rPr lang="en-US" dirty="0" smtClean="0"/>
            <a:t>Aware</a:t>
          </a:r>
          <a:endParaRPr lang="en-US" dirty="0"/>
        </a:p>
      </dgm:t>
    </dgm:pt>
    <dgm:pt modelId="{CF040448-47E2-D44C-9C6B-CA2ECE29A08D}" type="parTrans" cxnId="{4C589937-893C-9043-B00E-9022BAC0CD5C}">
      <dgm:prSet/>
      <dgm:spPr/>
      <dgm:t>
        <a:bodyPr/>
        <a:lstStyle/>
        <a:p>
          <a:endParaRPr lang="en-US"/>
        </a:p>
      </dgm:t>
    </dgm:pt>
    <dgm:pt modelId="{71D7C767-372C-7B43-AB12-48DA48CEF8B7}" type="sibTrans" cxnId="{4C589937-893C-9043-B00E-9022BAC0CD5C}">
      <dgm:prSet/>
      <dgm:spPr/>
      <dgm:t>
        <a:bodyPr/>
        <a:lstStyle/>
        <a:p>
          <a:endParaRPr lang="en-US"/>
        </a:p>
      </dgm:t>
    </dgm:pt>
    <dgm:pt modelId="{CA5EDE85-373B-6643-BFB0-A7586F87A165}">
      <dgm:prSet phldrT="[Text]"/>
      <dgm:spPr>
        <a:solidFill>
          <a:schemeClr val="accent3">
            <a:lumMod val="75000"/>
          </a:schemeClr>
        </a:solidFill>
      </dgm:spPr>
      <dgm:t>
        <a:bodyPr/>
        <a:lstStyle/>
        <a:p>
          <a:r>
            <a:rPr lang="en-US" dirty="0" smtClean="0"/>
            <a:t>Recovery</a:t>
          </a:r>
          <a:endParaRPr lang="en-US" dirty="0"/>
        </a:p>
      </dgm:t>
    </dgm:pt>
    <dgm:pt modelId="{56D97C35-D88D-EF43-A76D-0F3C884AF9D9}" type="parTrans" cxnId="{7CD50B5A-E24C-7F4D-8EEA-B7C1D9A931B4}">
      <dgm:prSet/>
      <dgm:spPr/>
      <dgm:t>
        <a:bodyPr/>
        <a:lstStyle/>
        <a:p>
          <a:endParaRPr lang="en-US"/>
        </a:p>
      </dgm:t>
    </dgm:pt>
    <dgm:pt modelId="{DDFC1D42-1EB0-BD4A-9294-263D3E0AB5E9}" type="sibTrans" cxnId="{7CD50B5A-E24C-7F4D-8EEA-B7C1D9A931B4}">
      <dgm:prSet/>
      <dgm:spPr/>
      <dgm:t>
        <a:bodyPr/>
        <a:lstStyle/>
        <a:p>
          <a:endParaRPr lang="en-US"/>
        </a:p>
      </dgm:t>
    </dgm:pt>
    <dgm:pt modelId="{EDA7624F-53FF-9746-B31F-93895F34601D}">
      <dgm:prSet phldrT="[Text]"/>
      <dgm:spPr>
        <a:solidFill>
          <a:schemeClr val="accent3">
            <a:lumMod val="60000"/>
            <a:lumOff val="40000"/>
          </a:schemeClr>
        </a:solidFill>
      </dgm:spPr>
      <dgm:t>
        <a:bodyPr/>
        <a:lstStyle/>
        <a:p>
          <a:r>
            <a:rPr lang="en-US" dirty="0" smtClean="0"/>
            <a:t>Repair</a:t>
          </a:r>
          <a:endParaRPr lang="en-US" dirty="0"/>
        </a:p>
      </dgm:t>
    </dgm:pt>
    <dgm:pt modelId="{07D495D5-1D81-1A4A-B80A-C04DFD3F2AA6}" type="parTrans" cxnId="{08BB7F27-D254-C64C-B8CF-1B122C88310B}">
      <dgm:prSet/>
      <dgm:spPr/>
      <dgm:t>
        <a:bodyPr/>
        <a:lstStyle/>
        <a:p>
          <a:endParaRPr lang="en-US"/>
        </a:p>
      </dgm:t>
    </dgm:pt>
    <dgm:pt modelId="{F005F898-BBD1-A64C-8091-50765043165C}" type="sibTrans" cxnId="{08BB7F27-D254-C64C-B8CF-1B122C88310B}">
      <dgm:prSet/>
      <dgm:spPr/>
      <dgm:t>
        <a:bodyPr/>
        <a:lstStyle/>
        <a:p>
          <a:endParaRPr lang="en-US"/>
        </a:p>
      </dgm:t>
    </dgm:pt>
    <dgm:pt modelId="{67F37339-6ECC-C64B-818E-707FD38A131E}">
      <dgm:prSet phldrT="[Text]"/>
      <dgm:spPr>
        <a:solidFill>
          <a:schemeClr val="accent1">
            <a:lumMod val="75000"/>
          </a:schemeClr>
        </a:solidFill>
      </dgm:spPr>
      <dgm:t>
        <a:bodyPr/>
        <a:lstStyle/>
        <a:p>
          <a:r>
            <a:rPr lang="en-US" smtClean="0"/>
            <a:t>Discovery</a:t>
          </a:r>
          <a:endParaRPr lang="en-US" dirty="0"/>
        </a:p>
      </dgm:t>
    </dgm:pt>
    <dgm:pt modelId="{268493F2-AA86-0841-81BA-8833A2EC9FB0}" type="parTrans" cxnId="{23C50194-4DDC-994C-BC7D-41D72F38C58E}">
      <dgm:prSet/>
      <dgm:spPr/>
      <dgm:t>
        <a:bodyPr/>
        <a:lstStyle/>
        <a:p>
          <a:endParaRPr lang="en-US"/>
        </a:p>
      </dgm:t>
    </dgm:pt>
    <dgm:pt modelId="{43E8D662-F9E8-3147-83ED-B23085222A6C}" type="sibTrans" cxnId="{23C50194-4DDC-994C-BC7D-41D72F38C58E}">
      <dgm:prSet/>
      <dgm:spPr/>
      <dgm:t>
        <a:bodyPr/>
        <a:lstStyle/>
        <a:p>
          <a:endParaRPr lang="en-US"/>
        </a:p>
      </dgm:t>
    </dgm:pt>
    <dgm:pt modelId="{26021140-58E9-4340-B85E-E3CD6032752B}">
      <dgm:prSet phldrT="[Text]"/>
      <dgm:spPr>
        <a:solidFill>
          <a:schemeClr val="accent1">
            <a:lumMod val="50000"/>
          </a:schemeClr>
        </a:solidFill>
      </dgm:spPr>
      <dgm:t>
        <a:bodyPr/>
        <a:lstStyle/>
        <a:p>
          <a:r>
            <a:rPr lang="en-US" dirty="0" smtClean="0"/>
            <a:t>Aware</a:t>
          </a:r>
          <a:endParaRPr lang="en-US" dirty="0"/>
        </a:p>
      </dgm:t>
    </dgm:pt>
    <dgm:pt modelId="{E699DA62-6985-5349-9A77-0536783B56F0}" type="parTrans" cxnId="{0D2675C8-F512-5F40-9A70-C4A722E177BD}">
      <dgm:prSet/>
      <dgm:spPr/>
      <dgm:t>
        <a:bodyPr/>
        <a:lstStyle/>
        <a:p>
          <a:endParaRPr lang="en-US"/>
        </a:p>
      </dgm:t>
    </dgm:pt>
    <dgm:pt modelId="{0E1C009D-3897-9144-AFD9-06EB96BBDBF9}" type="sibTrans" cxnId="{0D2675C8-F512-5F40-9A70-C4A722E177BD}">
      <dgm:prSet/>
      <dgm:spPr/>
      <dgm:t>
        <a:bodyPr/>
        <a:lstStyle/>
        <a:p>
          <a:endParaRPr lang="en-US"/>
        </a:p>
      </dgm:t>
    </dgm:pt>
    <dgm:pt modelId="{66E3CB0C-09B5-814C-AB9F-EFF21CC4A9CD}">
      <dgm:prSet phldrT="[Text]"/>
      <dgm:spPr>
        <a:solidFill>
          <a:schemeClr val="accent1">
            <a:lumMod val="50000"/>
          </a:schemeClr>
        </a:solidFill>
      </dgm:spPr>
      <dgm:t>
        <a:bodyPr/>
        <a:lstStyle/>
        <a:p>
          <a:r>
            <a:rPr lang="en-US" smtClean="0"/>
            <a:t>Recovery</a:t>
          </a:r>
          <a:endParaRPr lang="en-US" dirty="0"/>
        </a:p>
      </dgm:t>
    </dgm:pt>
    <dgm:pt modelId="{D3DF12AD-0489-9C45-BE0A-57B8C421D1DD}" type="parTrans" cxnId="{A2FA1458-639F-7B4A-84A8-0B39A85DE312}">
      <dgm:prSet/>
      <dgm:spPr/>
      <dgm:t>
        <a:bodyPr/>
        <a:lstStyle/>
        <a:p>
          <a:endParaRPr lang="en-US"/>
        </a:p>
      </dgm:t>
    </dgm:pt>
    <dgm:pt modelId="{EDCD7610-EE96-6B4B-BA46-83C8E9808496}" type="sibTrans" cxnId="{A2FA1458-639F-7B4A-84A8-0B39A85DE312}">
      <dgm:prSet/>
      <dgm:spPr/>
      <dgm:t>
        <a:bodyPr/>
        <a:lstStyle/>
        <a:p>
          <a:endParaRPr lang="en-US"/>
        </a:p>
      </dgm:t>
    </dgm:pt>
    <dgm:pt modelId="{048C7FC5-C18A-0440-BAF1-3EFB925EEE6D}" type="pres">
      <dgm:prSet presAssocID="{84F4FBEF-F01A-8147-89F7-3570A83BF83C}" presName="Name0" presStyleCnt="0">
        <dgm:presLayoutVars>
          <dgm:dir/>
          <dgm:animLvl val="lvl"/>
          <dgm:resizeHandles val="exact"/>
        </dgm:presLayoutVars>
      </dgm:prSet>
      <dgm:spPr/>
    </dgm:pt>
    <dgm:pt modelId="{555154B3-FB1C-C54F-B4A3-B007CC39573C}" type="pres">
      <dgm:prSet presAssocID="{ED0F0787-42BB-F042-8A6A-6FDC20DFEDE5}" presName="parTxOnly" presStyleLbl="node1" presStyleIdx="0" presStyleCnt="8">
        <dgm:presLayoutVars>
          <dgm:chMax val="0"/>
          <dgm:chPref val="0"/>
          <dgm:bulletEnabled val="1"/>
        </dgm:presLayoutVars>
      </dgm:prSet>
      <dgm:spPr/>
      <dgm:t>
        <a:bodyPr/>
        <a:lstStyle/>
        <a:p>
          <a:endParaRPr lang="en-US"/>
        </a:p>
      </dgm:t>
    </dgm:pt>
    <dgm:pt modelId="{08A5BB86-7822-5A46-8FAD-63150E7E393C}" type="pres">
      <dgm:prSet presAssocID="{72B16F8A-E578-BE4A-A128-8E8C16810F5B}" presName="parTxOnlySpace" presStyleCnt="0"/>
      <dgm:spPr/>
    </dgm:pt>
    <dgm:pt modelId="{1E2CDE58-F20C-6F44-BDD4-0819FFF9D1B1}" type="pres">
      <dgm:prSet presAssocID="{EDA7624F-53FF-9746-B31F-93895F34601D}" presName="parTxOnly" presStyleLbl="node1" presStyleIdx="1" presStyleCnt="8">
        <dgm:presLayoutVars>
          <dgm:chMax val="0"/>
          <dgm:chPref val="0"/>
          <dgm:bulletEnabled val="1"/>
        </dgm:presLayoutVars>
      </dgm:prSet>
      <dgm:spPr/>
      <dgm:t>
        <a:bodyPr/>
        <a:lstStyle/>
        <a:p>
          <a:endParaRPr lang="en-US"/>
        </a:p>
      </dgm:t>
    </dgm:pt>
    <dgm:pt modelId="{FF2325F7-C875-4B4B-8CDD-EEB27DF5D949}" type="pres">
      <dgm:prSet presAssocID="{F005F898-BBD1-A64C-8091-50765043165C}" presName="parTxOnlySpace" presStyleCnt="0"/>
      <dgm:spPr/>
    </dgm:pt>
    <dgm:pt modelId="{6F76E98C-FB36-E549-AC22-4D39647C58E1}" type="pres">
      <dgm:prSet presAssocID="{67F37339-6ECC-C64B-818E-707FD38A131E}" presName="parTxOnly" presStyleLbl="node1" presStyleIdx="2" presStyleCnt="8">
        <dgm:presLayoutVars>
          <dgm:chMax val="0"/>
          <dgm:chPref val="0"/>
          <dgm:bulletEnabled val="1"/>
        </dgm:presLayoutVars>
      </dgm:prSet>
      <dgm:spPr/>
      <dgm:t>
        <a:bodyPr/>
        <a:lstStyle/>
        <a:p>
          <a:endParaRPr lang="en-US"/>
        </a:p>
      </dgm:t>
    </dgm:pt>
    <dgm:pt modelId="{DBC02B27-2C05-F244-9A93-A07368F847C9}" type="pres">
      <dgm:prSet presAssocID="{43E8D662-F9E8-3147-83ED-B23085222A6C}" presName="parTxOnlySpace" presStyleCnt="0"/>
      <dgm:spPr/>
    </dgm:pt>
    <dgm:pt modelId="{C676479A-7412-8648-B264-3FB74D671869}" type="pres">
      <dgm:prSet presAssocID="{9626A9A5-22AC-6145-A123-6577250462A8}" presName="parTxOnly" presStyleLbl="node1" presStyleIdx="3" presStyleCnt="8">
        <dgm:presLayoutVars>
          <dgm:chMax val="0"/>
          <dgm:chPref val="0"/>
          <dgm:bulletEnabled val="1"/>
        </dgm:presLayoutVars>
      </dgm:prSet>
      <dgm:spPr/>
      <dgm:t>
        <a:bodyPr/>
        <a:lstStyle/>
        <a:p>
          <a:endParaRPr lang="en-US"/>
        </a:p>
      </dgm:t>
    </dgm:pt>
    <dgm:pt modelId="{CCD68817-7EB4-8946-BEC2-77607784DD21}" type="pres">
      <dgm:prSet presAssocID="{F5A54CF1-878A-2548-A878-E0FB8FB0EE04}" presName="parTxOnlySpace" presStyleCnt="0"/>
      <dgm:spPr/>
    </dgm:pt>
    <dgm:pt modelId="{F4442D02-2587-AB48-A9B5-12FCBE06D719}" type="pres">
      <dgm:prSet presAssocID="{B421E4DC-F6FF-CE44-B57C-45B9252E2909}" presName="parTxOnly" presStyleLbl="node1" presStyleIdx="4" presStyleCnt="8">
        <dgm:presLayoutVars>
          <dgm:chMax val="0"/>
          <dgm:chPref val="0"/>
          <dgm:bulletEnabled val="1"/>
        </dgm:presLayoutVars>
      </dgm:prSet>
      <dgm:spPr/>
      <dgm:t>
        <a:bodyPr/>
        <a:lstStyle/>
        <a:p>
          <a:endParaRPr lang="en-US"/>
        </a:p>
      </dgm:t>
    </dgm:pt>
    <dgm:pt modelId="{45397DB4-616D-6B4E-9C02-8B41B608C863}" type="pres">
      <dgm:prSet presAssocID="{71D7C767-372C-7B43-AB12-48DA48CEF8B7}" presName="parTxOnlySpace" presStyleCnt="0"/>
      <dgm:spPr/>
    </dgm:pt>
    <dgm:pt modelId="{AB447A40-A7CB-4642-B6E3-39016CD545A3}" type="pres">
      <dgm:prSet presAssocID="{CA5EDE85-373B-6643-BFB0-A7586F87A165}" presName="parTxOnly" presStyleLbl="node1" presStyleIdx="5" presStyleCnt="8">
        <dgm:presLayoutVars>
          <dgm:chMax val="0"/>
          <dgm:chPref val="0"/>
          <dgm:bulletEnabled val="1"/>
        </dgm:presLayoutVars>
      </dgm:prSet>
      <dgm:spPr/>
      <dgm:t>
        <a:bodyPr/>
        <a:lstStyle/>
        <a:p>
          <a:endParaRPr lang="en-US"/>
        </a:p>
      </dgm:t>
    </dgm:pt>
    <dgm:pt modelId="{1979F3C0-989F-2944-95AE-CE247DC46B65}" type="pres">
      <dgm:prSet presAssocID="{DDFC1D42-1EB0-BD4A-9294-263D3E0AB5E9}" presName="parTxOnlySpace" presStyleCnt="0"/>
      <dgm:spPr/>
    </dgm:pt>
    <dgm:pt modelId="{5883D4C1-E0A6-8047-8D22-08F843B3A545}" type="pres">
      <dgm:prSet presAssocID="{26021140-58E9-4340-B85E-E3CD6032752B}" presName="parTxOnly" presStyleLbl="node1" presStyleIdx="6" presStyleCnt="8">
        <dgm:presLayoutVars>
          <dgm:chMax val="0"/>
          <dgm:chPref val="0"/>
          <dgm:bulletEnabled val="1"/>
        </dgm:presLayoutVars>
      </dgm:prSet>
      <dgm:spPr/>
      <dgm:t>
        <a:bodyPr/>
        <a:lstStyle/>
        <a:p>
          <a:endParaRPr lang="en-US"/>
        </a:p>
      </dgm:t>
    </dgm:pt>
    <dgm:pt modelId="{1A764275-A7C9-8C4E-8492-1B23A6F08FA8}" type="pres">
      <dgm:prSet presAssocID="{0E1C009D-3897-9144-AFD9-06EB96BBDBF9}" presName="parTxOnlySpace" presStyleCnt="0"/>
      <dgm:spPr/>
    </dgm:pt>
    <dgm:pt modelId="{5C42EE23-5C77-9249-8C89-A8DE409CEF75}" type="pres">
      <dgm:prSet presAssocID="{66E3CB0C-09B5-814C-AB9F-EFF21CC4A9CD}" presName="parTxOnly" presStyleLbl="node1" presStyleIdx="7" presStyleCnt="8">
        <dgm:presLayoutVars>
          <dgm:chMax val="0"/>
          <dgm:chPref val="0"/>
          <dgm:bulletEnabled val="1"/>
        </dgm:presLayoutVars>
      </dgm:prSet>
      <dgm:spPr/>
      <dgm:t>
        <a:bodyPr/>
        <a:lstStyle/>
        <a:p>
          <a:endParaRPr lang="en-US"/>
        </a:p>
      </dgm:t>
    </dgm:pt>
  </dgm:ptLst>
  <dgm:cxnLst>
    <dgm:cxn modelId="{EB2826A2-6420-E44B-B23D-5C5163DD6B29}" type="presOf" srcId="{84F4FBEF-F01A-8147-89F7-3570A83BF83C}" destId="{048C7FC5-C18A-0440-BAF1-3EFB925EEE6D}" srcOrd="0" destOrd="0" presId="urn:microsoft.com/office/officeart/2005/8/layout/chevron1"/>
    <dgm:cxn modelId="{D92F9DBE-8066-8B4A-9181-15C41A110804}" srcId="{84F4FBEF-F01A-8147-89F7-3570A83BF83C}" destId="{9626A9A5-22AC-6145-A123-6577250462A8}" srcOrd="3" destOrd="0" parTransId="{E8B520E3-0251-BD4F-897D-6BE6E463ADA6}" sibTransId="{F5A54CF1-878A-2548-A878-E0FB8FB0EE04}"/>
    <dgm:cxn modelId="{447657FB-CC66-1C4D-A4FE-8800E778BEED}" type="presOf" srcId="{67F37339-6ECC-C64B-818E-707FD38A131E}" destId="{6F76E98C-FB36-E549-AC22-4D39647C58E1}" srcOrd="0" destOrd="0" presId="urn:microsoft.com/office/officeart/2005/8/layout/chevron1"/>
    <dgm:cxn modelId="{854D9A25-AFFF-2D49-BEB6-9EDCB111450A}" type="presOf" srcId="{CA5EDE85-373B-6643-BFB0-A7586F87A165}" destId="{AB447A40-A7CB-4642-B6E3-39016CD545A3}" srcOrd="0" destOrd="0" presId="urn:microsoft.com/office/officeart/2005/8/layout/chevron1"/>
    <dgm:cxn modelId="{4C589937-893C-9043-B00E-9022BAC0CD5C}" srcId="{84F4FBEF-F01A-8147-89F7-3570A83BF83C}" destId="{B421E4DC-F6FF-CE44-B57C-45B9252E2909}" srcOrd="4" destOrd="0" parTransId="{CF040448-47E2-D44C-9C6B-CA2ECE29A08D}" sibTransId="{71D7C767-372C-7B43-AB12-48DA48CEF8B7}"/>
    <dgm:cxn modelId="{23C50194-4DDC-994C-BC7D-41D72F38C58E}" srcId="{84F4FBEF-F01A-8147-89F7-3570A83BF83C}" destId="{67F37339-6ECC-C64B-818E-707FD38A131E}" srcOrd="2" destOrd="0" parTransId="{268493F2-AA86-0841-81BA-8833A2EC9FB0}" sibTransId="{43E8D662-F9E8-3147-83ED-B23085222A6C}"/>
    <dgm:cxn modelId="{A2FA1458-639F-7B4A-84A8-0B39A85DE312}" srcId="{84F4FBEF-F01A-8147-89F7-3570A83BF83C}" destId="{66E3CB0C-09B5-814C-AB9F-EFF21CC4A9CD}" srcOrd="7" destOrd="0" parTransId="{D3DF12AD-0489-9C45-BE0A-57B8C421D1DD}" sibTransId="{EDCD7610-EE96-6B4B-BA46-83C8E9808496}"/>
    <dgm:cxn modelId="{7CD50B5A-E24C-7F4D-8EEA-B7C1D9A931B4}" srcId="{84F4FBEF-F01A-8147-89F7-3570A83BF83C}" destId="{CA5EDE85-373B-6643-BFB0-A7586F87A165}" srcOrd="5" destOrd="0" parTransId="{56D97C35-D88D-EF43-A76D-0F3C884AF9D9}" sibTransId="{DDFC1D42-1EB0-BD4A-9294-263D3E0AB5E9}"/>
    <dgm:cxn modelId="{0D2675C8-F512-5F40-9A70-C4A722E177BD}" srcId="{84F4FBEF-F01A-8147-89F7-3570A83BF83C}" destId="{26021140-58E9-4340-B85E-E3CD6032752B}" srcOrd="6" destOrd="0" parTransId="{E699DA62-6985-5349-9A77-0536783B56F0}" sibTransId="{0E1C009D-3897-9144-AFD9-06EB96BBDBF9}"/>
    <dgm:cxn modelId="{285D2D38-315B-4945-AB63-75B7F3FA4320}" type="presOf" srcId="{B421E4DC-F6FF-CE44-B57C-45B9252E2909}" destId="{F4442D02-2587-AB48-A9B5-12FCBE06D719}" srcOrd="0" destOrd="0" presId="urn:microsoft.com/office/officeart/2005/8/layout/chevron1"/>
    <dgm:cxn modelId="{E8B2552B-93D8-5C4D-A3F5-E11A25C0C73F}" type="presOf" srcId="{ED0F0787-42BB-F042-8A6A-6FDC20DFEDE5}" destId="{555154B3-FB1C-C54F-B4A3-B007CC39573C}" srcOrd="0" destOrd="0" presId="urn:microsoft.com/office/officeart/2005/8/layout/chevron1"/>
    <dgm:cxn modelId="{BFE85BF4-C0EF-5049-B1A0-8D432AA2EA15}" type="presOf" srcId="{66E3CB0C-09B5-814C-AB9F-EFF21CC4A9CD}" destId="{5C42EE23-5C77-9249-8C89-A8DE409CEF75}" srcOrd="0" destOrd="0" presId="urn:microsoft.com/office/officeart/2005/8/layout/chevron1"/>
    <dgm:cxn modelId="{958AE2D6-F9B8-9C4A-804A-DD3F56C56C12}" type="presOf" srcId="{9626A9A5-22AC-6145-A123-6577250462A8}" destId="{C676479A-7412-8648-B264-3FB74D671869}" srcOrd="0" destOrd="0" presId="urn:microsoft.com/office/officeart/2005/8/layout/chevron1"/>
    <dgm:cxn modelId="{81DE0941-6925-714A-9841-278EC6F25030}" srcId="{84F4FBEF-F01A-8147-89F7-3570A83BF83C}" destId="{ED0F0787-42BB-F042-8A6A-6FDC20DFEDE5}" srcOrd="0" destOrd="0" parTransId="{5F3AA14D-77E4-CD47-8ABE-41187D4FFD1F}" sibTransId="{72B16F8A-E578-BE4A-A128-8E8C16810F5B}"/>
    <dgm:cxn modelId="{51BBF550-57F5-2D44-B3DC-183E856BE8E3}" type="presOf" srcId="{26021140-58E9-4340-B85E-E3CD6032752B}" destId="{5883D4C1-E0A6-8047-8D22-08F843B3A545}" srcOrd="0" destOrd="0" presId="urn:microsoft.com/office/officeart/2005/8/layout/chevron1"/>
    <dgm:cxn modelId="{08BB7F27-D254-C64C-B8CF-1B122C88310B}" srcId="{84F4FBEF-F01A-8147-89F7-3570A83BF83C}" destId="{EDA7624F-53FF-9746-B31F-93895F34601D}" srcOrd="1" destOrd="0" parTransId="{07D495D5-1D81-1A4A-B80A-C04DFD3F2AA6}" sibTransId="{F005F898-BBD1-A64C-8091-50765043165C}"/>
    <dgm:cxn modelId="{FD668447-9056-0E41-A79D-A8BC6A2AA04F}" type="presOf" srcId="{EDA7624F-53FF-9746-B31F-93895F34601D}" destId="{1E2CDE58-F20C-6F44-BDD4-0819FFF9D1B1}" srcOrd="0" destOrd="0" presId="urn:microsoft.com/office/officeart/2005/8/layout/chevron1"/>
    <dgm:cxn modelId="{BEE5528D-E69F-FD45-9E54-A6CFD2F2CAD9}" type="presParOf" srcId="{048C7FC5-C18A-0440-BAF1-3EFB925EEE6D}" destId="{555154B3-FB1C-C54F-B4A3-B007CC39573C}" srcOrd="0" destOrd="0" presId="urn:microsoft.com/office/officeart/2005/8/layout/chevron1"/>
    <dgm:cxn modelId="{6F3D5947-CCB6-9642-BA50-D4894AF1686E}" type="presParOf" srcId="{048C7FC5-C18A-0440-BAF1-3EFB925EEE6D}" destId="{08A5BB86-7822-5A46-8FAD-63150E7E393C}" srcOrd="1" destOrd="0" presId="urn:microsoft.com/office/officeart/2005/8/layout/chevron1"/>
    <dgm:cxn modelId="{1ABCBA42-5BF4-054C-B563-B9F57EF16A44}" type="presParOf" srcId="{048C7FC5-C18A-0440-BAF1-3EFB925EEE6D}" destId="{1E2CDE58-F20C-6F44-BDD4-0819FFF9D1B1}" srcOrd="2" destOrd="0" presId="urn:microsoft.com/office/officeart/2005/8/layout/chevron1"/>
    <dgm:cxn modelId="{6CC35E17-C2D9-6B46-8E9E-A8F23A82C551}" type="presParOf" srcId="{048C7FC5-C18A-0440-BAF1-3EFB925EEE6D}" destId="{FF2325F7-C875-4B4B-8CDD-EEB27DF5D949}" srcOrd="3" destOrd="0" presId="urn:microsoft.com/office/officeart/2005/8/layout/chevron1"/>
    <dgm:cxn modelId="{C504F258-35E0-814E-AA51-E558B33C934F}" type="presParOf" srcId="{048C7FC5-C18A-0440-BAF1-3EFB925EEE6D}" destId="{6F76E98C-FB36-E549-AC22-4D39647C58E1}" srcOrd="4" destOrd="0" presId="urn:microsoft.com/office/officeart/2005/8/layout/chevron1"/>
    <dgm:cxn modelId="{1968EAFA-A4AE-BD4A-881B-750EDF4186B6}" type="presParOf" srcId="{048C7FC5-C18A-0440-BAF1-3EFB925EEE6D}" destId="{DBC02B27-2C05-F244-9A93-A07368F847C9}" srcOrd="5" destOrd="0" presId="urn:microsoft.com/office/officeart/2005/8/layout/chevron1"/>
    <dgm:cxn modelId="{260B62C9-E291-D243-836D-49D28DE9D506}" type="presParOf" srcId="{048C7FC5-C18A-0440-BAF1-3EFB925EEE6D}" destId="{C676479A-7412-8648-B264-3FB74D671869}" srcOrd="6" destOrd="0" presId="urn:microsoft.com/office/officeart/2005/8/layout/chevron1"/>
    <dgm:cxn modelId="{988E5341-6823-4443-A37B-145D25694A85}" type="presParOf" srcId="{048C7FC5-C18A-0440-BAF1-3EFB925EEE6D}" destId="{CCD68817-7EB4-8946-BEC2-77607784DD21}" srcOrd="7" destOrd="0" presId="urn:microsoft.com/office/officeart/2005/8/layout/chevron1"/>
    <dgm:cxn modelId="{D4591496-AF1E-CB49-9628-212FA0212717}" type="presParOf" srcId="{048C7FC5-C18A-0440-BAF1-3EFB925EEE6D}" destId="{F4442D02-2587-AB48-A9B5-12FCBE06D719}" srcOrd="8" destOrd="0" presId="urn:microsoft.com/office/officeart/2005/8/layout/chevron1"/>
    <dgm:cxn modelId="{80E8FE3A-77A8-EB40-91CB-CEC8627DD516}" type="presParOf" srcId="{048C7FC5-C18A-0440-BAF1-3EFB925EEE6D}" destId="{45397DB4-616D-6B4E-9C02-8B41B608C863}" srcOrd="9" destOrd="0" presId="urn:microsoft.com/office/officeart/2005/8/layout/chevron1"/>
    <dgm:cxn modelId="{47A2B1B6-2110-E344-A770-18495E8A8521}" type="presParOf" srcId="{048C7FC5-C18A-0440-BAF1-3EFB925EEE6D}" destId="{AB447A40-A7CB-4642-B6E3-39016CD545A3}" srcOrd="10" destOrd="0" presId="urn:microsoft.com/office/officeart/2005/8/layout/chevron1"/>
    <dgm:cxn modelId="{E977D064-7E95-9F46-A166-C50D74985EFC}" type="presParOf" srcId="{048C7FC5-C18A-0440-BAF1-3EFB925EEE6D}" destId="{1979F3C0-989F-2944-95AE-CE247DC46B65}" srcOrd="11" destOrd="0" presId="urn:microsoft.com/office/officeart/2005/8/layout/chevron1"/>
    <dgm:cxn modelId="{FE62B1FC-D18A-6041-B8EB-5A6A836CE4F6}" type="presParOf" srcId="{048C7FC5-C18A-0440-BAF1-3EFB925EEE6D}" destId="{5883D4C1-E0A6-8047-8D22-08F843B3A545}" srcOrd="12" destOrd="0" presId="urn:microsoft.com/office/officeart/2005/8/layout/chevron1"/>
    <dgm:cxn modelId="{7D002593-6DB0-B449-BBD4-346AA04CE9D8}" type="presParOf" srcId="{048C7FC5-C18A-0440-BAF1-3EFB925EEE6D}" destId="{1A764275-A7C9-8C4E-8492-1B23A6F08FA8}" srcOrd="13" destOrd="0" presId="urn:microsoft.com/office/officeart/2005/8/layout/chevron1"/>
    <dgm:cxn modelId="{30455C03-ABE7-794C-A0FE-96A3E9B696A1}" type="presParOf" srcId="{048C7FC5-C18A-0440-BAF1-3EFB925EEE6D}" destId="{5C42EE23-5C77-9249-8C89-A8DE409CEF75}"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154B3-FB1C-C54F-B4A3-B007CC39573C}">
      <dsp:nvSpPr>
        <dsp:cNvPr id="0" name=""/>
        <dsp:cNvSpPr/>
      </dsp:nvSpPr>
      <dsp:spPr>
        <a:xfrm>
          <a:off x="4287" y="0"/>
          <a:ext cx="1594862" cy="420617"/>
        </a:xfrm>
        <a:prstGeom prst="chevron">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Discovery</a:t>
          </a:r>
          <a:endParaRPr lang="en-US" sz="1900" kern="1200" dirty="0"/>
        </a:p>
      </dsp:txBody>
      <dsp:txXfrm>
        <a:off x="214596" y="0"/>
        <a:ext cx="1174245" cy="420617"/>
      </dsp:txXfrm>
    </dsp:sp>
    <dsp:sp modelId="{1E2CDE58-F20C-6F44-BDD4-0819FFF9D1B1}">
      <dsp:nvSpPr>
        <dsp:cNvPr id="0" name=""/>
        <dsp:cNvSpPr/>
      </dsp:nvSpPr>
      <dsp:spPr>
        <a:xfrm>
          <a:off x="1439663" y="0"/>
          <a:ext cx="1594862" cy="420617"/>
        </a:xfrm>
        <a:prstGeom prst="chevron">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Repair</a:t>
          </a:r>
          <a:endParaRPr lang="en-US" sz="1900" kern="1200" dirty="0"/>
        </a:p>
      </dsp:txBody>
      <dsp:txXfrm>
        <a:off x="1649972" y="0"/>
        <a:ext cx="1174245" cy="420617"/>
      </dsp:txXfrm>
    </dsp:sp>
    <dsp:sp modelId="{6F76E98C-FB36-E549-AC22-4D39647C58E1}">
      <dsp:nvSpPr>
        <dsp:cNvPr id="0" name=""/>
        <dsp:cNvSpPr/>
      </dsp:nvSpPr>
      <dsp:spPr>
        <a:xfrm>
          <a:off x="2875040" y="0"/>
          <a:ext cx="1594862" cy="420617"/>
        </a:xfrm>
        <a:prstGeom prst="chevron">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Discovery</a:t>
          </a:r>
          <a:endParaRPr lang="en-US" sz="1900" kern="1200" dirty="0"/>
        </a:p>
      </dsp:txBody>
      <dsp:txXfrm>
        <a:off x="3085349" y="0"/>
        <a:ext cx="1174245" cy="420617"/>
      </dsp:txXfrm>
    </dsp:sp>
    <dsp:sp modelId="{C676479A-7412-8648-B264-3FB74D671869}">
      <dsp:nvSpPr>
        <dsp:cNvPr id="0" name=""/>
        <dsp:cNvSpPr/>
      </dsp:nvSpPr>
      <dsp:spPr>
        <a:xfrm>
          <a:off x="4310416" y="0"/>
          <a:ext cx="1594862" cy="420617"/>
        </a:xfrm>
        <a:prstGeom prst="chevron">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Repair</a:t>
          </a:r>
          <a:endParaRPr lang="en-US" sz="1900" kern="1200" dirty="0"/>
        </a:p>
      </dsp:txBody>
      <dsp:txXfrm>
        <a:off x="4520725" y="0"/>
        <a:ext cx="1174245" cy="420617"/>
      </dsp:txXfrm>
    </dsp:sp>
    <dsp:sp modelId="{F4442D02-2587-AB48-A9B5-12FCBE06D719}">
      <dsp:nvSpPr>
        <dsp:cNvPr id="0" name=""/>
        <dsp:cNvSpPr/>
      </dsp:nvSpPr>
      <dsp:spPr>
        <a:xfrm>
          <a:off x="5745793" y="0"/>
          <a:ext cx="1594862" cy="420617"/>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Aware</a:t>
          </a:r>
          <a:endParaRPr lang="en-US" sz="1900" kern="1200" dirty="0"/>
        </a:p>
      </dsp:txBody>
      <dsp:txXfrm>
        <a:off x="5956102" y="0"/>
        <a:ext cx="1174245" cy="420617"/>
      </dsp:txXfrm>
    </dsp:sp>
    <dsp:sp modelId="{AB447A40-A7CB-4642-B6E3-39016CD545A3}">
      <dsp:nvSpPr>
        <dsp:cNvPr id="0" name=""/>
        <dsp:cNvSpPr/>
      </dsp:nvSpPr>
      <dsp:spPr>
        <a:xfrm>
          <a:off x="7181169" y="0"/>
          <a:ext cx="1594862" cy="420617"/>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Recovery</a:t>
          </a:r>
          <a:endParaRPr lang="en-US" sz="1900" kern="1200" dirty="0"/>
        </a:p>
      </dsp:txBody>
      <dsp:txXfrm>
        <a:off x="7391478" y="0"/>
        <a:ext cx="1174245" cy="4206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154B3-FB1C-C54F-B4A3-B007CC39573C}">
      <dsp:nvSpPr>
        <dsp:cNvPr id="0" name=""/>
        <dsp:cNvSpPr/>
      </dsp:nvSpPr>
      <dsp:spPr>
        <a:xfrm>
          <a:off x="4287" y="0"/>
          <a:ext cx="1594862" cy="420617"/>
        </a:xfrm>
        <a:prstGeom prst="chevron">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Discovery</a:t>
          </a:r>
          <a:endParaRPr lang="en-US" sz="1900" kern="1200" dirty="0"/>
        </a:p>
      </dsp:txBody>
      <dsp:txXfrm>
        <a:off x="214596" y="0"/>
        <a:ext cx="1174245" cy="420617"/>
      </dsp:txXfrm>
    </dsp:sp>
    <dsp:sp modelId="{1E2CDE58-F20C-6F44-BDD4-0819FFF9D1B1}">
      <dsp:nvSpPr>
        <dsp:cNvPr id="0" name=""/>
        <dsp:cNvSpPr/>
      </dsp:nvSpPr>
      <dsp:spPr>
        <a:xfrm>
          <a:off x="1439663" y="0"/>
          <a:ext cx="1594862" cy="420617"/>
        </a:xfrm>
        <a:prstGeom prst="chevron">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Repair</a:t>
          </a:r>
          <a:endParaRPr lang="en-US" sz="1900" kern="1200" dirty="0"/>
        </a:p>
      </dsp:txBody>
      <dsp:txXfrm>
        <a:off x="1649972" y="0"/>
        <a:ext cx="1174245" cy="420617"/>
      </dsp:txXfrm>
    </dsp:sp>
    <dsp:sp modelId="{6F76E98C-FB36-E549-AC22-4D39647C58E1}">
      <dsp:nvSpPr>
        <dsp:cNvPr id="0" name=""/>
        <dsp:cNvSpPr/>
      </dsp:nvSpPr>
      <dsp:spPr>
        <a:xfrm>
          <a:off x="2875040" y="0"/>
          <a:ext cx="1594862" cy="420617"/>
        </a:xfrm>
        <a:prstGeom prst="chevron">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Discovery</a:t>
          </a:r>
          <a:endParaRPr lang="en-US" sz="1900" kern="1200" dirty="0"/>
        </a:p>
      </dsp:txBody>
      <dsp:txXfrm>
        <a:off x="3085349" y="0"/>
        <a:ext cx="1174245" cy="420617"/>
      </dsp:txXfrm>
    </dsp:sp>
    <dsp:sp modelId="{C676479A-7412-8648-B264-3FB74D671869}">
      <dsp:nvSpPr>
        <dsp:cNvPr id="0" name=""/>
        <dsp:cNvSpPr/>
      </dsp:nvSpPr>
      <dsp:spPr>
        <a:xfrm>
          <a:off x="4310416" y="0"/>
          <a:ext cx="1594862" cy="420617"/>
        </a:xfrm>
        <a:prstGeom prst="chevron">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Repair</a:t>
          </a:r>
          <a:endParaRPr lang="en-US" sz="1900" kern="1200" dirty="0"/>
        </a:p>
      </dsp:txBody>
      <dsp:txXfrm>
        <a:off x="4520725" y="0"/>
        <a:ext cx="1174245" cy="420617"/>
      </dsp:txXfrm>
    </dsp:sp>
    <dsp:sp modelId="{F4442D02-2587-AB48-A9B5-12FCBE06D719}">
      <dsp:nvSpPr>
        <dsp:cNvPr id="0" name=""/>
        <dsp:cNvSpPr/>
      </dsp:nvSpPr>
      <dsp:spPr>
        <a:xfrm>
          <a:off x="5745793" y="0"/>
          <a:ext cx="1594862" cy="420617"/>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Aware</a:t>
          </a:r>
          <a:endParaRPr lang="en-US" sz="1900" kern="1200" dirty="0"/>
        </a:p>
      </dsp:txBody>
      <dsp:txXfrm>
        <a:off x="5956102" y="0"/>
        <a:ext cx="1174245" cy="420617"/>
      </dsp:txXfrm>
    </dsp:sp>
    <dsp:sp modelId="{AB447A40-A7CB-4642-B6E3-39016CD545A3}">
      <dsp:nvSpPr>
        <dsp:cNvPr id="0" name=""/>
        <dsp:cNvSpPr/>
      </dsp:nvSpPr>
      <dsp:spPr>
        <a:xfrm>
          <a:off x="7181169" y="0"/>
          <a:ext cx="1594862" cy="420617"/>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US" sz="1900" kern="1200" dirty="0" smtClean="0"/>
            <a:t>Recovery</a:t>
          </a:r>
          <a:endParaRPr lang="en-US" sz="1900" kern="1200" dirty="0"/>
        </a:p>
      </dsp:txBody>
      <dsp:txXfrm>
        <a:off x="7391478" y="0"/>
        <a:ext cx="1174245" cy="4206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154B3-FB1C-C54F-B4A3-B007CC39573C}">
      <dsp:nvSpPr>
        <dsp:cNvPr id="0" name=""/>
        <dsp:cNvSpPr/>
      </dsp:nvSpPr>
      <dsp:spPr>
        <a:xfrm>
          <a:off x="750" y="60504"/>
          <a:ext cx="1202578" cy="481031"/>
        </a:xfrm>
        <a:prstGeom prst="chevron">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Discovery</a:t>
          </a:r>
          <a:endParaRPr lang="en-US" sz="1100" kern="1200" dirty="0"/>
        </a:p>
      </dsp:txBody>
      <dsp:txXfrm>
        <a:off x="241266" y="60504"/>
        <a:ext cx="721547" cy="481031"/>
      </dsp:txXfrm>
    </dsp:sp>
    <dsp:sp modelId="{1E2CDE58-F20C-6F44-BDD4-0819FFF9D1B1}">
      <dsp:nvSpPr>
        <dsp:cNvPr id="0" name=""/>
        <dsp:cNvSpPr/>
      </dsp:nvSpPr>
      <dsp:spPr>
        <a:xfrm>
          <a:off x="1083070" y="60504"/>
          <a:ext cx="1202578" cy="481031"/>
        </a:xfrm>
        <a:prstGeom prst="chevron">
          <a:avLst/>
        </a:prstGeom>
        <a:solidFill>
          <a:schemeClr val="accent3">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Repair</a:t>
          </a:r>
          <a:endParaRPr lang="en-US" sz="1100" kern="1200" dirty="0"/>
        </a:p>
      </dsp:txBody>
      <dsp:txXfrm>
        <a:off x="1323586" y="60504"/>
        <a:ext cx="721547" cy="481031"/>
      </dsp:txXfrm>
    </dsp:sp>
    <dsp:sp modelId="{6F76E98C-FB36-E549-AC22-4D39647C58E1}">
      <dsp:nvSpPr>
        <dsp:cNvPr id="0" name=""/>
        <dsp:cNvSpPr/>
      </dsp:nvSpPr>
      <dsp:spPr>
        <a:xfrm>
          <a:off x="2165390" y="60504"/>
          <a:ext cx="1202578" cy="481031"/>
        </a:xfrm>
        <a:prstGeom prst="chevron">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smtClean="0"/>
            <a:t>Discovery</a:t>
          </a:r>
          <a:endParaRPr lang="en-US" sz="1100" kern="1200" dirty="0"/>
        </a:p>
      </dsp:txBody>
      <dsp:txXfrm>
        <a:off x="2405906" y="60504"/>
        <a:ext cx="721547" cy="481031"/>
      </dsp:txXfrm>
    </dsp:sp>
    <dsp:sp modelId="{C676479A-7412-8648-B264-3FB74D671869}">
      <dsp:nvSpPr>
        <dsp:cNvPr id="0" name=""/>
        <dsp:cNvSpPr/>
      </dsp:nvSpPr>
      <dsp:spPr>
        <a:xfrm>
          <a:off x="3247710" y="60504"/>
          <a:ext cx="1202578" cy="481031"/>
        </a:xfrm>
        <a:prstGeom prst="chevron">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Repair</a:t>
          </a:r>
          <a:endParaRPr lang="en-US" sz="1100" kern="1200" dirty="0"/>
        </a:p>
      </dsp:txBody>
      <dsp:txXfrm>
        <a:off x="3488226" y="60504"/>
        <a:ext cx="721547" cy="481031"/>
      </dsp:txXfrm>
    </dsp:sp>
    <dsp:sp modelId="{F4442D02-2587-AB48-A9B5-12FCBE06D719}">
      <dsp:nvSpPr>
        <dsp:cNvPr id="0" name=""/>
        <dsp:cNvSpPr/>
      </dsp:nvSpPr>
      <dsp:spPr>
        <a:xfrm>
          <a:off x="4330031" y="60504"/>
          <a:ext cx="1202578" cy="481031"/>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Aware</a:t>
          </a:r>
          <a:endParaRPr lang="en-US" sz="1100" kern="1200" dirty="0"/>
        </a:p>
      </dsp:txBody>
      <dsp:txXfrm>
        <a:off x="4570547" y="60504"/>
        <a:ext cx="721547" cy="481031"/>
      </dsp:txXfrm>
    </dsp:sp>
    <dsp:sp modelId="{AB447A40-A7CB-4642-B6E3-39016CD545A3}">
      <dsp:nvSpPr>
        <dsp:cNvPr id="0" name=""/>
        <dsp:cNvSpPr/>
      </dsp:nvSpPr>
      <dsp:spPr>
        <a:xfrm>
          <a:off x="5412351" y="60504"/>
          <a:ext cx="1202578" cy="481031"/>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Recovery</a:t>
          </a:r>
          <a:endParaRPr lang="en-US" sz="1100" kern="1200" dirty="0"/>
        </a:p>
      </dsp:txBody>
      <dsp:txXfrm>
        <a:off x="5652867" y="60504"/>
        <a:ext cx="721547" cy="481031"/>
      </dsp:txXfrm>
    </dsp:sp>
    <dsp:sp modelId="{5883D4C1-E0A6-8047-8D22-08F843B3A545}">
      <dsp:nvSpPr>
        <dsp:cNvPr id="0" name=""/>
        <dsp:cNvSpPr/>
      </dsp:nvSpPr>
      <dsp:spPr>
        <a:xfrm>
          <a:off x="6494671" y="60504"/>
          <a:ext cx="1202578" cy="481031"/>
        </a:xfrm>
        <a:prstGeom prst="chevron">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Aware</a:t>
          </a:r>
          <a:endParaRPr lang="en-US" sz="1100" kern="1200" dirty="0"/>
        </a:p>
      </dsp:txBody>
      <dsp:txXfrm>
        <a:off x="6735187" y="60504"/>
        <a:ext cx="721547" cy="481031"/>
      </dsp:txXfrm>
    </dsp:sp>
    <dsp:sp modelId="{5C42EE23-5C77-9249-8C89-A8DE409CEF75}">
      <dsp:nvSpPr>
        <dsp:cNvPr id="0" name=""/>
        <dsp:cNvSpPr/>
      </dsp:nvSpPr>
      <dsp:spPr>
        <a:xfrm>
          <a:off x="7576991" y="60504"/>
          <a:ext cx="1202578" cy="481031"/>
        </a:xfrm>
        <a:prstGeom prst="chevron">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smtClean="0"/>
            <a:t>Recovery</a:t>
          </a:r>
          <a:endParaRPr lang="en-US" sz="1100" kern="1200" dirty="0"/>
        </a:p>
      </dsp:txBody>
      <dsp:txXfrm>
        <a:off x="7817507" y="60504"/>
        <a:ext cx="721547" cy="4810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2742CDB9-A28F-934F-9122-11CA73377DE3}" type="datetimeFigureOut">
              <a:rPr lang="en-US"/>
              <a:pPr>
                <a:defRPr/>
              </a:pPr>
              <a:t>10/12/14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noProof="0" smtClean="0"/>
              <a:t>Click to edit Master text styles</a:t>
            </a:r>
          </a:p>
          <a:p>
            <a:pPr lvl="1"/>
            <a:r>
              <a:rPr lang="en-CA" noProof="0" smtClean="0"/>
              <a:t>Second level</a:t>
            </a:r>
          </a:p>
          <a:p>
            <a:pPr lvl="2"/>
            <a:r>
              <a:rPr lang="en-CA" noProof="0" smtClean="0"/>
              <a:t>Third level</a:t>
            </a:r>
          </a:p>
          <a:p>
            <a:pPr lvl="3"/>
            <a:r>
              <a:rPr lang="en-CA" noProof="0" smtClean="0"/>
              <a:t>Fourth level</a:t>
            </a:r>
          </a:p>
          <a:p>
            <a:pPr lvl="4"/>
            <a:r>
              <a:rPr lang="en-CA"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2875D105-B6DD-4C47-A593-5C16B37E9EB5}" type="slidenum">
              <a:rPr lang="en-US"/>
              <a:pPr>
                <a:defRPr/>
              </a:pPr>
              <a:t>‹#›</a:t>
            </a:fld>
            <a:endParaRPr lang="en-US"/>
          </a:p>
        </p:txBody>
      </p:sp>
    </p:spTree>
    <p:extLst>
      <p:ext uri="{BB962C8B-B14F-4D97-AF65-F5344CB8AC3E}">
        <p14:creationId xmlns:p14="http://schemas.microsoft.com/office/powerpoint/2010/main" val="880631845"/>
      </p:ext>
    </p:extLst>
  </p:cSld>
  <p:clrMap bg1="lt1" tx1="dk1" bg2="lt2" tx2="dk2" accent1="accent1" accent2="accent2" accent3="accent3" accent4="accent4" accent5="accent5" accent6="accent6" hlink="hlink" folHlink="folHlink"/>
  <p:notesStyle>
    <a:lvl1pPr algn="l" defTabSz="457189"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189" algn="l" defTabSz="457189" rtl="0" fontAlgn="base">
      <a:spcBef>
        <a:spcPct val="30000"/>
      </a:spcBef>
      <a:spcAft>
        <a:spcPct val="0"/>
      </a:spcAft>
      <a:defRPr sz="1200" kern="1200">
        <a:solidFill>
          <a:schemeClr val="tx1"/>
        </a:solidFill>
        <a:latin typeface="+mn-lt"/>
        <a:ea typeface="ＭＳ Ｐゴシック" charset="0"/>
        <a:cs typeface="+mn-cs"/>
      </a:defRPr>
    </a:lvl2pPr>
    <a:lvl3pPr marL="914377" algn="l" defTabSz="457189" rtl="0" fontAlgn="base">
      <a:spcBef>
        <a:spcPct val="30000"/>
      </a:spcBef>
      <a:spcAft>
        <a:spcPct val="0"/>
      </a:spcAft>
      <a:defRPr sz="1200" kern="1200">
        <a:solidFill>
          <a:schemeClr val="tx1"/>
        </a:solidFill>
        <a:latin typeface="+mn-lt"/>
        <a:ea typeface="ＭＳ Ｐゴシック" charset="0"/>
        <a:cs typeface="+mn-cs"/>
      </a:defRPr>
    </a:lvl3pPr>
    <a:lvl4pPr marL="1371566" algn="l" defTabSz="457189" rtl="0" fontAlgn="base">
      <a:spcBef>
        <a:spcPct val="30000"/>
      </a:spcBef>
      <a:spcAft>
        <a:spcPct val="0"/>
      </a:spcAft>
      <a:defRPr sz="1200" kern="1200">
        <a:solidFill>
          <a:schemeClr val="tx1"/>
        </a:solidFill>
        <a:latin typeface="+mn-lt"/>
        <a:ea typeface="ＭＳ Ｐゴシック" charset="0"/>
        <a:cs typeface="+mn-cs"/>
      </a:defRPr>
    </a:lvl4pPr>
    <a:lvl5pPr marL="1828754" algn="l" defTabSz="457189" rtl="0" fontAlgn="base">
      <a:spcBef>
        <a:spcPct val="30000"/>
      </a:spcBef>
      <a:spcAft>
        <a:spcPct val="0"/>
      </a:spcAft>
      <a:defRPr sz="1200" kern="1200">
        <a:solidFill>
          <a:schemeClr val="tx1"/>
        </a:solidFill>
        <a:latin typeface="+mn-lt"/>
        <a:ea typeface="ＭＳ Ｐゴシック" charset="0"/>
        <a:cs typeface="+mn-cs"/>
      </a:defRPr>
    </a:lvl5pPr>
    <a:lvl6pPr marL="2285943" algn="l" defTabSz="457189" rtl="0" eaLnBrk="1" latinLnBrk="0" hangingPunct="1">
      <a:defRPr sz="1200" kern="1200">
        <a:solidFill>
          <a:schemeClr val="tx1"/>
        </a:solidFill>
        <a:latin typeface="+mn-lt"/>
        <a:ea typeface="+mn-ea"/>
        <a:cs typeface="+mn-cs"/>
      </a:defRPr>
    </a:lvl6pPr>
    <a:lvl7pPr marL="2743131"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cmagazine.com/search/openssl/" TargetMode="External"/><Relationship Id="rId4" Type="http://schemas.openxmlformats.org/officeDocument/2006/relationships/hyperlink" Target="http://ics-cert.us-cert.gov/advisories/ICSA-14-198-03"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ruggedsoftware.org" TargetMode="External"/><Relationship Id="rId4" Type="http://schemas.openxmlformats.org/officeDocument/2006/relationships/hyperlink" Target="https://www.ruggedsoftware.org/documents/"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ruggedsoftware.org" TargetMode="External"/><Relationship Id="rId4" Type="http://schemas.openxmlformats.org/officeDocument/2006/relationships/hyperlink" Target="https://www.ruggedsoftware.org/documents/"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www.caida.org</a:t>
            </a:r>
            <a:r>
              <a:rPr lang="en-US" dirty="0" smtClean="0"/>
              <a:t>/research/security/code-red/coderedv2_analysis.xml#animations</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3</a:t>
            </a:fld>
            <a:endParaRPr lang="en-US"/>
          </a:p>
        </p:txBody>
      </p:sp>
    </p:spTree>
    <p:extLst>
      <p:ext uri="{BB962C8B-B14F-4D97-AF65-F5344CB8AC3E}">
        <p14:creationId xmlns:p14="http://schemas.microsoft.com/office/powerpoint/2010/main" val="2112364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Verizon</a:t>
            </a:r>
            <a:r>
              <a:rPr lang="en-US" baseline="0" dirty="0" smtClean="0"/>
              <a:t> Data Breach – Figure 16 </a:t>
            </a:r>
          </a:p>
          <a:p>
            <a:r>
              <a:rPr lang="en-US" baseline="0" dirty="0" smtClean="0"/>
              <a:t>Web app is the top attack surface – NOTE: This is BEST CASE, since JUST Web Apps – other categories also count as Application/Software Weaknesses</a:t>
            </a:r>
          </a:p>
          <a:p>
            <a:endParaRPr lang="en-US" baseline="0" dirty="0" smtClean="0"/>
          </a:p>
          <a:p>
            <a:r>
              <a:rPr lang="en-US" baseline="0" dirty="0" smtClean="0"/>
              <a:t>This column of figure 16 is the % of attacks leading to breached records (other tables/columns show attack patterns not directly tied to breached records)</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18</a:t>
            </a:fld>
            <a:endParaRPr lang="en-US"/>
          </a:p>
        </p:txBody>
      </p:sp>
    </p:spTree>
    <p:extLst>
      <p:ext uri="{BB962C8B-B14F-4D97-AF65-F5344CB8AC3E}">
        <p14:creationId xmlns:p14="http://schemas.microsoft.com/office/powerpoint/2010/main" val="1183170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 finished, but attempts to show…</a:t>
            </a:r>
          </a:p>
          <a:p>
            <a:endParaRPr lang="en-US" dirty="0" smtClean="0"/>
          </a:p>
          <a:p>
            <a:r>
              <a:rPr lang="en-US" dirty="0" smtClean="0"/>
              <a:t>LEAST Spend:</a:t>
            </a:r>
          </a:p>
          <a:p>
            <a:r>
              <a:rPr lang="en-US" dirty="0" smtClean="0"/>
              <a:t>Application</a:t>
            </a:r>
            <a:r>
              <a:rPr lang="en-US" baseline="0" dirty="0" smtClean="0"/>
              <a:t> Security gets 1/80</a:t>
            </a:r>
            <a:r>
              <a:rPr lang="en-US" baseline="30000" dirty="0" smtClean="0"/>
              <a:t>th</a:t>
            </a:r>
            <a:r>
              <a:rPr lang="en-US" baseline="0" dirty="0" smtClean="0"/>
              <a:t> of the spending of security dollars (about $0.5B of about $40B)</a:t>
            </a:r>
          </a:p>
          <a:p>
            <a:endParaRPr lang="en-US" baseline="0" dirty="0" smtClean="0"/>
          </a:p>
          <a:p>
            <a:r>
              <a:rPr lang="en-US" baseline="0" dirty="0" smtClean="0"/>
              <a:t>MOST Attacked:</a:t>
            </a:r>
          </a:p>
          <a:p>
            <a:r>
              <a:rPr lang="en-US" baseline="0" dirty="0" smtClean="0"/>
              <a:t>Contrast this with applications are the most attacked vector at this point in the threat landscape.</a:t>
            </a:r>
          </a:p>
          <a:p>
            <a:r>
              <a:rPr lang="en-US" baseline="0" dirty="0" err="1" smtClean="0"/>
              <a:t>E.g.The</a:t>
            </a:r>
            <a:r>
              <a:rPr lang="en-US" baseline="0" dirty="0" smtClean="0"/>
              <a:t> 2013 numbers from Verizon Business Data show Web Application attacks by far were the #1 vector leading to data disclosure</a:t>
            </a:r>
          </a:p>
          <a:p>
            <a:endParaRPr lang="en-US" baseline="0" dirty="0" smtClean="0"/>
          </a:p>
          <a:p>
            <a:r>
              <a:rPr lang="en-US" baseline="0" dirty="0" smtClean="0"/>
              <a:t>And within </a:t>
            </a:r>
            <a:r>
              <a:rPr lang="en-US" baseline="0" dirty="0" err="1" smtClean="0"/>
              <a:t>AppSec</a:t>
            </a:r>
            <a:r>
              <a:rPr lang="en-US" baseline="0" dirty="0" smtClean="0"/>
              <a:t>, nearly all focus is on the 10% of code that’s written in modern applications – not the assembled 3</a:t>
            </a:r>
            <a:r>
              <a:rPr lang="en-US" baseline="30000" dirty="0" smtClean="0"/>
              <a:t>rd</a:t>
            </a:r>
            <a:r>
              <a:rPr lang="en-US" baseline="0" dirty="0" smtClean="0"/>
              <a:t> party and </a:t>
            </a:r>
            <a:r>
              <a:rPr lang="en-US" baseline="0" dirty="0" err="1" smtClean="0"/>
              <a:t>OpenSource</a:t>
            </a:r>
            <a:r>
              <a:rPr lang="en-US" baseline="0" dirty="0" smtClean="0"/>
              <a:t> Components – like the devastating Struts vulnerability in 2013.</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19</a:t>
            </a:fld>
            <a:endParaRPr lang="en-US"/>
          </a:p>
        </p:txBody>
      </p:sp>
    </p:spTree>
    <p:extLst>
      <p:ext uri="{BB962C8B-B14F-4D97-AF65-F5344CB8AC3E}">
        <p14:creationId xmlns:p14="http://schemas.microsoft.com/office/powerpoint/2010/main" val="1099546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 finished, but attempts to show…</a:t>
            </a:r>
          </a:p>
          <a:p>
            <a:endParaRPr lang="en-US" dirty="0" smtClean="0"/>
          </a:p>
          <a:p>
            <a:r>
              <a:rPr lang="en-US" dirty="0" smtClean="0"/>
              <a:t>LEAST Spend:</a:t>
            </a:r>
          </a:p>
          <a:p>
            <a:r>
              <a:rPr lang="en-US" dirty="0" smtClean="0"/>
              <a:t>Application</a:t>
            </a:r>
            <a:r>
              <a:rPr lang="en-US" baseline="0" dirty="0" smtClean="0"/>
              <a:t> Security gets 1/80</a:t>
            </a:r>
            <a:r>
              <a:rPr lang="en-US" baseline="30000" dirty="0" smtClean="0"/>
              <a:t>th</a:t>
            </a:r>
            <a:r>
              <a:rPr lang="en-US" baseline="0" dirty="0" smtClean="0"/>
              <a:t> of the spending of security dollars (about $0.5B of about $40B)</a:t>
            </a:r>
          </a:p>
          <a:p>
            <a:endParaRPr lang="en-US" baseline="0" dirty="0" smtClean="0"/>
          </a:p>
          <a:p>
            <a:r>
              <a:rPr lang="en-US" baseline="0" dirty="0" smtClean="0"/>
              <a:t>MOST Attacked:</a:t>
            </a:r>
          </a:p>
          <a:p>
            <a:r>
              <a:rPr lang="en-US" baseline="0" dirty="0" smtClean="0"/>
              <a:t>Contrast this with applications are the most attacked vector at this point in the threat landscape.</a:t>
            </a:r>
          </a:p>
          <a:p>
            <a:r>
              <a:rPr lang="en-US" baseline="0" dirty="0" err="1" smtClean="0"/>
              <a:t>E.g.The</a:t>
            </a:r>
            <a:r>
              <a:rPr lang="en-US" baseline="0" dirty="0" smtClean="0"/>
              <a:t> 2013 numbers from Verizon Business Data show Web Application attacks by far were the #1 vector leading to data disclosure</a:t>
            </a:r>
          </a:p>
          <a:p>
            <a:endParaRPr lang="en-US" baseline="0" dirty="0" smtClean="0"/>
          </a:p>
          <a:p>
            <a:r>
              <a:rPr lang="en-US" baseline="0" dirty="0" smtClean="0"/>
              <a:t>And within </a:t>
            </a:r>
            <a:r>
              <a:rPr lang="en-US" baseline="0" dirty="0" err="1" smtClean="0"/>
              <a:t>AppSec</a:t>
            </a:r>
            <a:r>
              <a:rPr lang="en-US" baseline="0" dirty="0" smtClean="0"/>
              <a:t>, nearly all focus is on the 10% of code that’s written in modern applications – not the assembled 3</a:t>
            </a:r>
            <a:r>
              <a:rPr lang="en-US" baseline="30000" dirty="0" smtClean="0"/>
              <a:t>rd</a:t>
            </a:r>
            <a:r>
              <a:rPr lang="en-US" baseline="0" dirty="0" smtClean="0"/>
              <a:t> party and </a:t>
            </a:r>
            <a:r>
              <a:rPr lang="en-US" baseline="0" dirty="0" err="1" smtClean="0"/>
              <a:t>OpenSource</a:t>
            </a:r>
            <a:r>
              <a:rPr lang="en-US" baseline="0" dirty="0" smtClean="0"/>
              <a:t> Components – like the devastating Struts vulnerability in 2013.</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20</a:t>
            </a:fld>
            <a:endParaRPr lang="en-US"/>
          </a:p>
        </p:txBody>
      </p:sp>
    </p:spTree>
    <p:extLst>
      <p:ext uri="{BB962C8B-B14F-4D97-AF65-F5344CB8AC3E}">
        <p14:creationId xmlns:p14="http://schemas.microsoft.com/office/powerpoint/2010/main" val="109954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“Defensible Infrastructure” (relatively</a:t>
            </a:r>
            <a:r>
              <a:rPr lang="en-US" baseline="0" dirty="0" smtClean="0"/>
              <a:t> </a:t>
            </a:r>
            <a:r>
              <a:rPr lang="en-US" dirty="0" smtClean="0"/>
              <a:t>Stronger/Weaker</a:t>
            </a:r>
            <a:r>
              <a:rPr lang="en-US" baseline="0" dirty="0" smtClean="0"/>
              <a:t> software and </a:t>
            </a:r>
            <a:r>
              <a:rPr lang="en-US" baseline="0" dirty="0" err="1" smtClean="0"/>
              <a:t>infrastrcuture</a:t>
            </a:r>
            <a:r>
              <a:rPr lang="en-US" baseline="0" dirty="0" smtClean="0"/>
              <a:t>) is THE MOST IMPORTANT factor for the security of any environment…</a:t>
            </a:r>
          </a:p>
          <a:p>
            <a:r>
              <a:rPr lang="en-US" baseline="0" dirty="0" smtClean="0"/>
              <a:t>i.e. would you want to fight the zombie hordes in a broken down wooden barn or in a brick school building</a:t>
            </a:r>
          </a:p>
          <a:p>
            <a:endParaRPr lang="en-US" baseline="0" dirty="0" smtClean="0"/>
          </a:p>
          <a:p>
            <a:r>
              <a:rPr lang="en-US" dirty="0" smtClean="0"/>
              <a:t>But/and</a:t>
            </a:r>
            <a:r>
              <a:rPr lang="en-US" baseline="0" dirty="0" smtClean="0"/>
              <a:t> increasingly… 90% of that is </a:t>
            </a:r>
            <a:r>
              <a:rPr lang="en-US" baseline="0" dirty="0" err="1" smtClean="0"/>
              <a:t>OpenSource</a:t>
            </a:r>
            <a:r>
              <a:rPr lang="en-US" baseline="0" dirty="0" smtClean="0"/>
              <a:t> code of unknown [origin, quality, security]</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21</a:t>
            </a:fld>
            <a:endParaRPr lang="en-US"/>
          </a:p>
        </p:txBody>
      </p:sp>
    </p:spTree>
    <p:extLst>
      <p:ext uri="{BB962C8B-B14F-4D97-AF65-F5344CB8AC3E}">
        <p14:creationId xmlns:p14="http://schemas.microsoft.com/office/powerpoint/2010/main" val="947503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see many signs adversaries have notices the eas</a:t>
            </a:r>
            <a:r>
              <a:rPr lang="en-US" baseline="0" dirty="0" smtClean="0"/>
              <a:t>e and leverage of attacking widely depended upon </a:t>
            </a:r>
            <a:r>
              <a:rPr lang="en-US" baseline="0" dirty="0" err="1" smtClean="0"/>
              <a:t>OpenSource</a:t>
            </a:r>
            <a:r>
              <a:rPr lang="en-US" baseline="0" dirty="0" smtClean="0"/>
              <a:t> </a:t>
            </a:r>
            <a:r>
              <a:rPr lang="en-US" baseline="0" dirty="0" err="1" smtClean="0"/>
              <a:t>porjects</a:t>
            </a:r>
            <a:r>
              <a:rPr lang="en-US" baseline="0" dirty="0" smtClean="0"/>
              <a:t> (like Struts, Spring, </a:t>
            </a:r>
            <a:r>
              <a:rPr lang="en-US" baseline="0" dirty="0" err="1" smtClean="0"/>
              <a:t>Guice</a:t>
            </a:r>
            <a:r>
              <a:rPr lang="en-US" baseline="0" dirty="0" smtClean="0"/>
              <a:t>, </a:t>
            </a:r>
            <a:r>
              <a:rPr lang="en-US" baseline="0" dirty="0" err="1" smtClean="0"/>
              <a:t>OpenSSL</a:t>
            </a:r>
            <a:r>
              <a:rPr lang="en-US" baseline="0" dirty="0" smtClean="0"/>
              <a:t> [</a:t>
            </a:r>
            <a:r>
              <a:rPr lang="en-US" baseline="0" dirty="0" err="1" smtClean="0"/>
              <a:t>Heartbleed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22</a:t>
            </a:fld>
            <a:endParaRPr lang="en-US"/>
          </a:p>
        </p:txBody>
      </p:sp>
    </p:spTree>
    <p:extLst>
      <p:ext uri="{BB962C8B-B14F-4D97-AF65-F5344CB8AC3E}">
        <p14:creationId xmlns:p14="http://schemas.microsoft.com/office/powerpoint/2010/main" val="4258107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From an attacker eye view… it used to require finding a flaw in Bank XYZ and then exploiting that </a:t>
            </a:r>
            <a:r>
              <a:rPr lang="en-US" dirty="0" err="1" smtClean="0"/>
              <a:t>bankand</a:t>
            </a:r>
            <a:r>
              <a:rPr lang="en-US" dirty="0" smtClean="0"/>
              <a:t> only than bank… but now….</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23</a:t>
            </a:fld>
            <a:endParaRPr lang="en-US"/>
          </a:p>
        </p:txBody>
      </p:sp>
    </p:spTree>
    <p:extLst>
      <p:ext uri="{BB962C8B-B14F-4D97-AF65-F5344CB8AC3E}">
        <p14:creationId xmlns:p14="http://schemas.microsoft.com/office/powerpoint/2010/main" val="2894169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…if an attacker finds a flaw in Struts… it can attack EVERY bank who uses it – which is most</a:t>
            </a:r>
            <a:r>
              <a:rPr lang="en-US" baseline="0" dirty="0" smtClean="0"/>
              <a:t> of them.</a:t>
            </a:r>
          </a:p>
          <a:p>
            <a:r>
              <a:rPr lang="en-US" baseline="0" dirty="0" smtClean="0"/>
              <a:t>Same reason </a:t>
            </a:r>
            <a:r>
              <a:rPr lang="en-US" baseline="0" dirty="0" err="1" smtClean="0"/>
              <a:t>Heartblled</a:t>
            </a:r>
            <a:r>
              <a:rPr lang="en-US" baseline="0" dirty="0" smtClean="0"/>
              <a:t> was so far reaching… shared </a:t>
            </a:r>
            <a:r>
              <a:rPr lang="en-US" baseline="0" dirty="0" err="1" smtClean="0"/>
              <a:t>depenedance</a:t>
            </a:r>
            <a:r>
              <a:rPr lang="en-US" baseline="0" dirty="0" smtClean="0"/>
              <a:t> == shared risk/attack surface</a:t>
            </a:r>
          </a:p>
          <a:p>
            <a:endParaRPr lang="en-US" baseline="0" dirty="0" smtClean="0"/>
          </a:p>
          <a:p>
            <a:r>
              <a:rPr lang="en-US" baseline="0" dirty="0" smtClean="0"/>
              <a:t>POINT: INCREASE in attacker interest/value – aka Blood is in the water…</a:t>
            </a:r>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24</a:t>
            </a:fld>
            <a:endParaRPr lang="en-US"/>
          </a:p>
        </p:txBody>
      </p:sp>
    </p:spTree>
    <p:extLst>
      <p:ext uri="{BB962C8B-B14F-4D97-AF65-F5344CB8AC3E}">
        <p14:creationId xmlns:p14="http://schemas.microsoft.com/office/powerpoint/2010/main" val="1521484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POINT: Increase</a:t>
            </a:r>
            <a:r>
              <a:rPr lang="en-US" baseline="0" dirty="0" smtClean="0"/>
              <a:t> in Dependence – including .</a:t>
            </a:r>
            <a:r>
              <a:rPr lang="en-US" baseline="0" dirty="0" err="1" smtClean="0"/>
              <a:t>gov</a:t>
            </a:r>
            <a:r>
              <a:rPr lang="en-US" baseline="0" dirty="0" smtClean="0"/>
              <a:t> and financial service where they had resisted prior to 2008/2009</a:t>
            </a:r>
          </a:p>
          <a:p>
            <a:r>
              <a:rPr lang="en-US" baseline="0" dirty="0" smtClean="0"/>
              <a:t>Increase in attacker focus + increase in dependence == ______</a:t>
            </a:r>
            <a:endParaRPr lang="en-US" dirty="0" smtClean="0"/>
          </a:p>
          <a:p>
            <a:endParaRPr lang="en-US" dirty="0" smtClean="0"/>
          </a:p>
          <a:p>
            <a:r>
              <a:rPr lang="en-US" dirty="0" smtClean="0"/>
              <a:t>2007: 500M</a:t>
            </a:r>
          </a:p>
          <a:p>
            <a:r>
              <a:rPr lang="en-US" dirty="0" smtClean="0"/>
              <a:t>2008: 1B</a:t>
            </a:r>
          </a:p>
          <a:p>
            <a:r>
              <a:rPr lang="en-US" dirty="0" smtClean="0"/>
              <a:t>2009: 2B</a:t>
            </a:r>
          </a:p>
          <a:p>
            <a:r>
              <a:rPr lang="en-US" dirty="0" smtClean="0"/>
              <a:t>2010:</a:t>
            </a:r>
            <a:r>
              <a:rPr lang="en-US" baseline="0" dirty="0" smtClean="0"/>
              <a:t> 4B</a:t>
            </a:r>
          </a:p>
          <a:p>
            <a:r>
              <a:rPr lang="en-US" baseline="0" dirty="0" smtClean="0"/>
              <a:t>2011: 6B</a:t>
            </a:r>
          </a:p>
          <a:p>
            <a:r>
              <a:rPr lang="en-US" baseline="0" dirty="0" smtClean="0"/>
              <a:t>2012: 8B</a:t>
            </a:r>
          </a:p>
          <a:p>
            <a:r>
              <a:rPr lang="en-US" baseline="0" dirty="0" smtClean="0"/>
              <a:t>2013:13B</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25</a:t>
            </a:fld>
            <a:endParaRPr lang="en-US"/>
          </a:p>
        </p:txBody>
      </p:sp>
    </p:spTree>
    <p:extLst>
      <p:ext uri="{BB962C8B-B14F-4D97-AF65-F5344CB8AC3E}">
        <p14:creationId xmlns:p14="http://schemas.microsoft.com/office/powerpoint/2010/main" val="2385049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smtClean="0"/>
              <a:t>Before the highly publicized </a:t>
            </a:r>
            <a:r>
              <a:rPr lang="en-US" dirty="0" err="1" smtClean="0"/>
              <a:t>OpenSSL</a:t>
            </a:r>
            <a:r>
              <a:rPr lang="en-US" dirty="0" smtClean="0"/>
              <a:t> </a:t>
            </a:r>
            <a:r>
              <a:rPr lang="en-US" dirty="0" err="1" smtClean="0"/>
              <a:t>Heartbleed</a:t>
            </a:r>
            <a:endParaRPr lang="en-US" dirty="0" smtClean="0"/>
          </a:p>
          <a:p>
            <a:pPr marL="171450" indent="-171450">
              <a:buFontTx/>
              <a:buChar char="-"/>
            </a:pPr>
            <a:r>
              <a:rPr lang="en-US" dirty="0" smtClean="0"/>
              <a:t>Last summer/fall… a worst case CVSS 10 flaw in the hugely popular Apache</a:t>
            </a:r>
            <a:r>
              <a:rPr lang="en-US" baseline="0" dirty="0" smtClean="0"/>
              <a:t> Struts Project was used to compromise most of the banks and other serious targets above.</a:t>
            </a:r>
          </a:p>
          <a:p>
            <a:pPr marL="171450" indent="-171450">
              <a:buFontTx/>
              <a:buChar char="-"/>
            </a:pPr>
            <a:r>
              <a:rPr lang="en-US" baseline="0" dirty="0" smtClean="0"/>
              <a:t>This bug had been there for YEARS unnoticed.</a:t>
            </a:r>
          </a:p>
          <a:p>
            <a:pPr marL="171450" indent="-171450">
              <a:buFontTx/>
              <a:buChar char="-"/>
            </a:pPr>
            <a:endParaRPr lang="en-US" baseline="0" dirty="0" smtClean="0"/>
          </a:p>
          <a:p>
            <a:pPr marL="171450" indent="-171450">
              <a:buFontTx/>
              <a:buChar char="-"/>
            </a:pPr>
            <a:r>
              <a:rPr lang="en-US" baseline="0" dirty="0" smtClean="0"/>
              <a:t>Many had to be told by the FBI that they were compromised</a:t>
            </a:r>
          </a:p>
          <a:p>
            <a:pPr marL="171450" indent="-171450">
              <a:buFontTx/>
              <a:buChar char="-"/>
            </a:pPr>
            <a:r>
              <a:rPr lang="en-US" baseline="0" dirty="0" smtClean="0"/>
              <a:t>This triggered the FS-ISAC to issue guidance on 3</a:t>
            </a:r>
            <a:r>
              <a:rPr lang="en-US" baseline="30000" dirty="0" smtClean="0"/>
              <a:t>rd</a:t>
            </a:r>
            <a:r>
              <a:rPr lang="en-US" baseline="0" dirty="0" smtClean="0"/>
              <a:t> Party and </a:t>
            </a:r>
            <a:r>
              <a:rPr lang="en-US" baseline="0" dirty="0" err="1" smtClean="0"/>
              <a:t>OpenSource</a:t>
            </a:r>
            <a:r>
              <a:rPr lang="en-US" baseline="0" dirty="0" smtClean="0"/>
              <a:t> Supply Chain risk… out of necessity</a:t>
            </a:r>
          </a:p>
          <a:p>
            <a:pPr marL="171450" indent="-171450">
              <a:buFontTx/>
              <a:buChar char="-"/>
            </a:pPr>
            <a:endParaRPr lang="en-US" baseline="0" dirty="0" smtClean="0"/>
          </a:p>
          <a:p>
            <a:pPr marL="171450" indent="-171450">
              <a:buFontTx/>
              <a:buChar char="-"/>
            </a:pPr>
            <a:r>
              <a:rPr lang="en-US" baseline="0" dirty="0" smtClean="0"/>
              <a:t>The 3 letter agency SHOCKED me… but alas is true</a:t>
            </a:r>
          </a:p>
          <a:p>
            <a:pPr marL="171450" indent="-171450">
              <a:buFontTx/>
              <a:buChar char="-"/>
            </a:pPr>
            <a:endParaRPr lang="en-US" baseline="0" dirty="0" smtClean="0"/>
          </a:p>
          <a:p>
            <a:pPr marL="171450" indent="-171450">
              <a:buFontTx/>
              <a:buChar char="-"/>
            </a:pPr>
            <a:r>
              <a:rPr lang="en-US" baseline="0" dirty="0" smtClean="0"/>
              <a:t>The green is a Chinese attack tool out almost immediately after the CVE was announced.</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26</a:t>
            </a:fld>
            <a:endParaRPr lang="en-US"/>
          </a:p>
        </p:txBody>
      </p:sp>
    </p:spTree>
    <p:extLst>
      <p:ext uri="{BB962C8B-B14F-4D97-AF65-F5344CB8AC3E}">
        <p14:creationId xmlns:p14="http://schemas.microsoft.com/office/powerpoint/2010/main" val="446093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looked deeper into the</a:t>
            </a:r>
            <a:r>
              <a:rPr lang="en-US" baseline="0" dirty="0" smtClean="0"/>
              <a:t> Apache Struts Project.</a:t>
            </a:r>
          </a:p>
          <a:p>
            <a:r>
              <a:rPr lang="en-US" baseline="0" dirty="0" smtClean="0"/>
              <a:t>A pattern I’ve recognized is that there is more vulnerability/attacker interest in the most depended upon </a:t>
            </a:r>
            <a:r>
              <a:rPr lang="en-US" baseline="0" dirty="0" err="1" smtClean="0"/>
              <a:t>OpenSource</a:t>
            </a:r>
            <a:r>
              <a:rPr lang="en-US" baseline="0" dirty="0" smtClean="0"/>
              <a:t> Projects.</a:t>
            </a:r>
          </a:p>
          <a:p>
            <a:r>
              <a:rPr lang="en-US" baseline="0" dirty="0" smtClean="0"/>
              <a:t>Struts is one of the most depended upon – especially so in the Financial Services industries…</a:t>
            </a:r>
          </a:p>
          <a:p>
            <a:r>
              <a:rPr lang="en-US" baseline="0" dirty="0" smtClean="0"/>
              <a:t>As previously stated, one of the CVSS </a:t>
            </a:r>
            <a:r>
              <a:rPr lang="en-US" baseline="0" dirty="0" err="1" smtClean="0"/>
              <a:t>lvl</a:t>
            </a:r>
            <a:r>
              <a:rPr lang="en-US" baseline="0" dirty="0" smtClean="0"/>
              <a:t> 10 (of 10) struts vulnerabilities wreaked havoc on</a:t>
            </a:r>
          </a:p>
          <a:p>
            <a:endParaRPr lang="en-US" baseline="0" dirty="0" smtClean="0"/>
          </a:p>
          <a:p>
            <a:r>
              <a:rPr lang="en-US" baseline="0" dirty="0" smtClean="0"/>
              <a:t>POINT: There are more vulnerabilities – and more serious ones…. in the recent year to two.</a:t>
            </a:r>
          </a:p>
          <a:p>
            <a:r>
              <a:rPr lang="en-US" baseline="0" dirty="0" smtClean="0"/>
              <a:t>I may ask this gets dynamically </a:t>
            </a:r>
            <a:r>
              <a:rPr lang="en-US" baseline="0" dirty="0" err="1" smtClean="0"/>
              <a:t>autogenerated</a:t>
            </a:r>
            <a:r>
              <a:rPr lang="en-US" baseline="0" dirty="0" smtClean="0"/>
              <a:t> per-project by my teams.</a:t>
            </a:r>
          </a:p>
          <a:p>
            <a:endParaRPr lang="en-US" baseline="0" dirty="0" smtClean="0"/>
          </a:p>
          <a:p>
            <a:r>
              <a:rPr lang="en-US" baseline="0" dirty="0" smtClean="0"/>
              <a:t>NOTE: Many of these flaws were dormant a VERY long time – despite the “many eyeballs” false belief.</a:t>
            </a:r>
          </a:p>
          <a:p>
            <a:r>
              <a:rPr lang="en-US" baseline="0" dirty="0" smtClean="0"/>
              <a:t>NOTE: I personally think this more speaks to attacker/</a:t>
            </a:r>
            <a:r>
              <a:rPr lang="en-US" baseline="0" dirty="0" err="1" smtClean="0"/>
              <a:t>aversary</a:t>
            </a:r>
            <a:r>
              <a:rPr lang="en-US" baseline="0" dirty="0" smtClean="0"/>
              <a:t> interest.</a:t>
            </a:r>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27</a:t>
            </a:fld>
            <a:endParaRPr lang="en-US"/>
          </a:p>
        </p:txBody>
      </p:sp>
    </p:spTree>
    <p:extLst>
      <p:ext uri="{BB962C8B-B14F-4D97-AF65-F5344CB8AC3E}">
        <p14:creationId xmlns:p14="http://schemas.microsoft.com/office/powerpoint/2010/main" val="385724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gist of this slide is to inform the audience that this isn’t really a new problem. It’s just new to our industry. We can take consolation in the fact that we aren’t alone and that we can learn from those that have come before us. For example tracking auto parts to consumers for recall purposes.</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6</a:t>
            </a:fld>
            <a:endParaRPr lang="en-US"/>
          </a:p>
        </p:txBody>
      </p:sp>
    </p:spTree>
    <p:extLst>
      <p:ext uri="{BB962C8B-B14F-4D97-AF65-F5344CB8AC3E}">
        <p14:creationId xmlns:p14="http://schemas.microsoft.com/office/powerpoint/2010/main" val="3118098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are just a few examples so you can see that this risk is real…</a:t>
            </a:r>
          </a:p>
          <a:p>
            <a:endParaRPr lang="en-US" dirty="0" smtClean="0"/>
          </a:p>
          <a:p>
            <a:r>
              <a:rPr lang="en-US" dirty="0" smtClean="0"/>
              <a:t>Bouncy Castle is a popular open source component… and even after critical security alerts were issued in 2009, 4000 companies still downloaded it 20,000 times. </a:t>
            </a:r>
          </a:p>
          <a:p>
            <a:r>
              <a:rPr lang="en-US" dirty="0" smtClean="0"/>
              <a:t>And that was five years after a</a:t>
            </a:r>
            <a:r>
              <a:rPr lang="en-US" baseline="0" dirty="0" smtClean="0"/>
              <a:t> better, safer replacement was issued.</a:t>
            </a:r>
          </a:p>
          <a:p>
            <a:endParaRPr lang="en-US" baseline="0" dirty="0" smtClean="0"/>
          </a:p>
          <a:p>
            <a:r>
              <a:rPr lang="en-US" baseline="0" dirty="0" smtClean="0"/>
              <a:t>This is a level 10 critical security risk. Imagine the exposed applications out there… maybe some of them store your personal credit card data or other personal information.</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28</a:t>
            </a:fld>
            <a:endParaRPr lang="en-US"/>
          </a:p>
        </p:txBody>
      </p:sp>
    </p:spTree>
    <p:extLst>
      <p:ext uri="{BB962C8B-B14F-4D97-AF65-F5344CB8AC3E}">
        <p14:creationId xmlns:p14="http://schemas.microsoft.com/office/powerpoint/2010/main" val="372358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example is even worse… a version of </a:t>
            </a:r>
            <a:r>
              <a:rPr lang="en-US" dirty="0" err="1" smtClean="0"/>
              <a:t>httpclient</a:t>
            </a:r>
            <a:r>
              <a:rPr lang="en-US" dirty="0" smtClean="0"/>
              <a:t> with a broken SSL validation downloaded by 6,916 organizations 66,824 times more than a year after the alert.</a:t>
            </a:r>
          </a:p>
          <a:p>
            <a:endParaRPr lang="en-US" dirty="0" smtClean="0"/>
          </a:p>
          <a:p>
            <a:r>
              <a:rPr lang="en-US" dirty="0" smtClean="0"/>
              <a:t>It </a:t>
            </a:r>
            <a:r>
              <a:rPr lang="en-US" dirty="0" err="1" smtClean="0"/>
              <a:t>wasn</a:t>
            </a:r>
            <a:r>
              <a:rPr lang="fr-FR" dirty="0" smtClean="0"/>
              <a:t>’</a:t>
            </a:r>
            <a:r>
              <a:rPr lang="en-US" dirty="0" smtClean="0"/>
              <a:t>t hard for us to find these examples… this just skims the surface.</a:t>
            </a:r>
          </a:p>
          <a:p>
            <a:endParaRPr lang="en-US" dirty="0" smtClean="0"/>
          </a:p>
          <a:p>
            <a:r>
              <a:rPr lang="en-US" dirty="0" smtClean="0"/>
              <a:t>Some of you may have heard about the FBI Warning last year about Struts… a</a:t>
            </a:r>
            <a:r>
              <a:rPr lang="en-US" baseline="0" dirty="0" smtClean="0"/>
              <a:t> vulnerable – and old – version of this framework was used to hack into a handful of large </a:t>
            </a:r>
            <a:r>
              <a:rPr lang="en-US" baseline="0" dirty="0" err="1" smtClean="0"/>
              <a:t>organizations.It</a:t>
            </a:r>
            <a:r>
              <a:rPr lang="en-US" baseline="0" dirty="0" smtClean="0"/>
              <a:t> </a:t>
            </a:r>
            <a:r>
              <a:rPr lang="en-US" baseline="0" dirty="0" err="1" smtClean="0"/>
              <a:t>mde</a:t>
            </a:r>
            <a:r>
              <a:rPr lang="en-US" baseline="0" dirty="0" smtClean="0"/>
              <a:t> a lot of news. But people are still using it today.</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29</a:t>
            </a:fld>
            <a:endParaRPr lang="en-US"/>
          </a:p>
        </p:txBody>
      </p:sp>
    </p:spTree>
    <p:extLst>
      <p:ext uri="{BB962C8B-B14F-4D97-AF65-F5344CB8AC3E}">
        <p14:creationId xmlns:p14="http://schemas.microsoft.com/office/powerpoint/2010/main" val="562754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are just a few examples so you can see that this risk is real…</a:t>
            </a:r>
          </a:p>
          <a:p>
            <a:endParaRPr lang="en-US" dirty="0" smtClean="0"/>
          </a:p>
          <a:p>
            <a:r>
              <a:rPr lang="en-US" dirty="0" smtClean="0"/>
              <a:t>Bouncy Castle is a popular open source component… and even after critical security alerts were issued in 2009, 4000 companies still downloaded it 20,000 times. </a:t>
            </a:r>
          </a:p>
          <a:p>
            <a:r>
              <a:rPr lang="en-US" dirty="0" smtClean="0"/>
              <a:t>And that was five years after a</a:t>
            </a:r>
            <a:r>
              <a:rPr lang="en-US" baseline="0" dirty="0" smtClean="0"/>
              <a:t> better, safer replacement was issued.</a:t>
            </a:r>
          </a:p>
          <a:p>
            <a:endParaRPr lang="en-US" baseline="0" dirty="0" smtClean="0"/>
          </a:p>
          <a:p>
            <a:r>
              <a:rPr lang="en-US" baseline="0" dirty="0" smtClean="0"/>
              <a:t>This is a level 10 critical security risk. Imagine the exposed applications out there… maybe some of them store your personal credit card data or other personal information.</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32</a:t>
            </a:fld>
            <a:endParaRPr lang="en-US"/>
          </a:p>
        </p:txBody>
      </p:sp>
    </p:spTree>
    <p:extLst>
      <p:ext uri="{BB962C8B-B14F-4D97-AF65-F5344CB8AC3E}">
        <p14:creationId xmlns:p14="http://schemas.microsoft.com/office/powerpoint/2010/main" val="372358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isn’t new – it’s new to us…it’s a maturity of</a:t>
            </a:r>
            <a:r>
              <a:rPr lang="en-US" baseline="0" dirty="0" smtClean="0"/>
              <a:t> the industry</a:t>
            </a:r>
          </a:p>
          <a:p>
            <a:r>
              <a:rPr lang="en-US" baseline="0" dirty="0" smtClean="0"/>
              <a:t>and components are new to the s/w industry</a:t>
            </a:r>
          </a:p>
          <a:p>
            <a:endParaRPr lang="en-US" baseline="0"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dirty="0" smtClean="0"/>
              <a:t>Not sure the supplier is something worth</a:t>
            </a:r>
            <a:r>
              <a:rPr lang="en-US" sz="1200" baseline="0" dirty="0" smtClean="0"/>
              <a:t> shaking down…there aren’t big guys but more little guys…more like the </a:t>
            </a:r>
            <a:r>
              <a:rPr lang="en-US" sz="1200" baseline="0" dirty="0" err="1" smtClean="0"/>
              <a:t>kickstarter</a:t>
            </a:r>
            <a:r>
              <a:rPr lang="en-US" sz="1200" baseline="0" dirty="0" smtClean="0"/>
              <a:t> movement.</a:t>
            </a:r>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aseline="0" dirty="0" smtClean="0"/>
              <a:t>Supplier means nothing b/c the Supplier is equivalent </a:t>
            </a:r>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aseline="0" dirty="0" smtClean="0"/>
              <a:t>Can get data on how people use it but can’t necessarily get info on the people who make up the project or getting them to self-certify…</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aseline="0"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aseline="0" dirty="0" smtClean="0"/>
              <a:t>Project level info we can get from the users </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aseline="0"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aseline="0" dirty="0" smtClean="0"/>
              <a:t>Apache, Eclipse or JBOSS can work but over time that is becoming less important in the overall component landscape.</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aseline="0"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aseline="0" dirty="0" smtClean="0"/>
              <a:t>Key is “what is everyone doing” – what are the behaviors that are good indicators of the quality of work that is produced in any project.</a:t>
            </a:r>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aseline="0" dirty="0" smtClean="0"/>
              <a:t># of people in project and # of commits is “</a:t>
            </a:r>
            <a:r>
              <a:rPr lang="en-US" sz="1200" baseline="0" dirty="0" err="1" smtClean="0"/>
              <a:t>braindead</a:t>
            </a:r>
            <a:r>
              <a:rPr lang="en-US" sz="1200" baseline="0" dirty="0" smtClean="0"/>
              <a:t>” what OHLO does…more elegant way is possible (MH)</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33</a:t>
            </a:fld>
            <a:endParaRPr lang="en-US"/>
          </a:p>
        </p:txBody>
      </p:sp>
    </p:spTree>
    <p:extLst>
      <p:ext uri="{BB962C8B-B14F-4D97-AF65-F5344CB8AC3E}">
        <p14:creationId xmlns:p14="http://schemas.microsoft.com/office/powerpoint/2010/main" val="3742135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gist of this slide is to inform the audience that this isn’t really a new problem. It’s just new to our industry. We can take consolation in the fact that we aren’t alone and that we can learn from those that have come before us. For example tracking auto parts to consumers for recall purposes.</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34</a:t>
            </a:fld>
            <a:endParaRPr lang="en-US"/>
          </a:p>
        </p:txBody>
      </p:sp>
    </p:spTree>
    <p:extLst>
      <p:ext uri="{BB962C8B-B14F-4D97-AF65-F5344CB8AC3E}">
        <p14:creationId xmlns:p14="http://schemas.microsoft.com/office/powerpoint/2010/main" val="3118098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Comparing Toyota and General Motors</a:t>
            </a:r>
            <a:endParaRPr lang="en-US" dirty="0"/>
          </a:p>
        </p:txBody>
      </p:sp>
      <p:sp>
        <p:nvSpPr>
          <p:cNvPr id="4" name="Slide Number Placeholder 3"/>
          <p:cNvSpPr>
            <a:spLocks noGrp="1"/>
          </p:cNvSpPr>
          <p:nvPr>
            <p:ph type="sldNum" sz="quarter" idx="10"/>
          </p:nvPr>
        </p:nvSpPr>
        <p:spPr/>
        <p:txBody>
          <a:bodyPr/>
          <a:lstStyle/>
          <a:p>
            <a:pPr>
              <a:defRPr/>
            </a:pPr>
            <a:fld id="{1D3C835D-C28F-5B49-8AB0-5007BCEB9E11}" type="slidenum">
              <a:rPr lang="en-US" smtClean="0"/>
              <a:pPr>
                <a:defRPr/>
              </a:pPr>
              <a:t>36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D3C835D-C28F-5B49-8AB0-5007BCEB9E11}" type="slidenum">
              <a:rPr lang="en-US" smtClean="0"/>
              <a:pPr>
                <a:defRPr/>
              </a:pPr>
              <a:t>37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D3C835D-C28F-5B49-8AB0-5007BCEB9E11}" type="slidenum">
              <a:rPr lang="en-US" smtClean="0"/>
              <a:pPr>
                <a:defRPr/>
              </a:pPr>
              <a:t>38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D3C835D-C28F-5B49-8AB0-5007BCEB9E11}" type="slidenum">
              <a:rPr lang="en-US" smtClean="0"/>
              <a:pPr>
                <a:defRPr/>
              </a:pPr>
              <a:t>39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pPr>
              <a:defRPr/>
            </a:pPr>
            <a:fld id="{1D3C835D-C28F-5B49-8AB0-5007BCEB9E11}" type="slidenum">
              <a:rPr lang="en-US" smtClean="0"/>
              <a:pPr>
                <a:defRPr/>
              </a:pPr>
              <a:t>40</a:t>
            </a:fld>
            <a:endParaRPr lang="en-US"/>
          </a:p>
        </p:txBody>
      </p:sp>
    </p:spTree>
    <p:extLst>
      <p:ext uri="{BB962C8B-B14F-4D97-AF65-F5344CB8AC3E}">
        <p14:creationId xmlns:p14="http://schemas.microsoft.com/office/powerpoint/2010/main" val="318080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7</a:t>
            </a:fld>
            <a:endParaRPr lang="en-US"/>
          </a:p>
        </p:txBody>
      </p:sp>
    </p:spTree>
    <p:extLst>
      <p:ext uri="{BB962C8B-B14F-4D97-AF65-F5344CB8AC3E}">
        <p14:creationId xmlns:p14="http://schemas.microsoft.com/office/powerpoint/2010/main" val="2523134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735D0F-15CB-5241-8DA7-9EC6F9751AD5}" type="slidenum">
              <a:rPr lang="en-US" smtClean="0"/>
              <a:pPr/>
              <a:t>43</a:t>
            </a:fld>
            <a:endParaRPr lang="en-US" dirty="0"/>
          </a:p>
        </p:txBody>
      </p:sp>
    </p:spTree>
    <p:extLst>
      <p:ext uri="{BB962C8B-B14F-4D97-AF65-F5344CB8AC3E}">
        <p14:creationId xmlns:p14="http://schemas.microsoft.com/office/powerpoint/2010/main" val="321916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41% 1</a:t>
            </a:r>
            <a:r>
              <a:rPr lang="en-US" baseline="30000" dirty="0" smtClean="0"/>
              <a:t>st</a:t>
            </a:r>
            <a:r>
              <a:rPr lang="en-US" baseline="0" dirty="0" smtClean="0"/>
              <a:t> level dependencies get fixed – EVER</a:t>
            </a:r>
          </a:p>
          <a:p>
            <a:r>
              <a:rPr lang="en-US" baseline="0" dirty="0" smtClean="0"/>
              <a:t>Of those, they take 390 days MTTR</a:t>
            </a:r>
          </a:p>
          <a:p>
            <a:r>
              <a:rPr lang="en-US" baseline="0" dirty="0" smtClean="0"/>
              <a:t>Filtering just for CVSS 10s – the MTTR is 224 days.</a:t>
            </a:r>
          </a:p>
          <a:p>
            <a:endParaRPr lang="en-US" baseline="0" dirty="0" smtClean="0"/>
          </a:p>
          <a:p>
            <a:r>
              <a:rPr lang="en-US" baseline="0" dirty="0" smtClean="0"/>
              <a:t>Since this can be n tiered – it is actually a lot worse.</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44</a:t>
            </a:fld>
            <a:endParaRPr lang="en-US"/>
          </a:p>
        </p:txBody>
      </p:sp>
    </p:spTree>
    <p:extLst>
      <p:ext uri="{BB962C8B-B14F-4D97-AF65-F5344CB8AC3E}">
        <p14:creationId xmlns:p14="http://schemas.microsoft.com/office/powerpoint/2010/main" val="1038064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0"/>
                <a:cs typeface="ＭＳ Ｐゴシック" charset="0"/>
              </a:rPr>
              <a:t>Qualitative takeaways:</a:t>
            </a:r>
          </a:p>
          <a:p>
            <a:r>
              <a:rPr lang="en-US" sz="1200" kern="1200" dirty="0" smtClean="0">
                <a:solidFill>
                  <a:schemeClr val="tx1"/>
                </a:solidFill>
                <a:effectLst/>
                <a:latin typeface="+mn-lt"/>
                <a:ea typeface="ＭＳ Ｐゴシック" charset="0"/>
                <a:cs typeface="ＭＳ Ｐゴシック" charset="0"/>
              </a:rPr>
              <a:t> </a:t>
            </a:r>
          </a:p>
          <a:p>
            <a:pPr lvl="0"/>
            <a:r>
              <a:rPr lang="en-US" sz="1200" kern="1200" dirty="0" smtClean="0">
                <a:solidFill>
                  <a:schemeClr val="tx1"/>
                </a:solidFill>
                <a:effectLst/>
                <a:latin typeface="+mn-lt"/>
                <a:ea typeface="ＭＳ Ｐゴシック" charset="0"/>
                <a:cs typeface="ＭＳ Ｐゴシック" charset="0"/>
              </a:rPr>
              <a:t>Virtually all major (and not so major) software vendors are building on a stack of open source (including security vendors).</a:t>
            </a:r>
          </a:p>
          <a:p>
            <a:pPr lvl="0"/>
            <a:r>
              <a:rPr lang="en-US" sz="1200" kern="1200" dirty="0" smtClean="0">
                <a:solidFill>
                  <a:schemeClr val="tx1"/>
                </a:solidFill>
                <a:effectLst/>
                <a:latin typeface="+mn-lt"/>
                <a:ea typeface="ＭＳ Ｐゴシック" charset="0"/>
                <a:cs typeface="ＭＳ Ｐゴシック" charset="0"/>
              </a:rPr>
              <a:t>The breadth of use across some vendors, IBM most notably is remarkably high (open source is not just in a few rogue products).</a:t>
            </a:r>
          </a:p>
          <a:p>
            <a:pPr lvl="0"/>
            <a:r>
              <a:rPr lang="en-US" sz="1200" kern="1200" dirty="0" smtClean="0">
                <a:solidFill>
                  <a:schemeClr val="tx1"/>
                </a:solidFill>
                <a:effectLst/>
                <a:latin typeface="+mn-lt"/>
                <a:ea typeface="ＭＳ Ｐゴシック" charset="0"/>
                <a:cs typeface="ＭＳ Ｐゴシック" charset="0"/>
              </a:rPr>
              <a:t>New discoveries are getting more serious over time.</a:t>
            </a:r>
          </a:p>
          <a:p>
            <a:pPr lvl="0"/>
            <a:r>
              <a:rPr lang="en-US" sz="1200" kern="1200" dirty="0" smtClean="0">
                <a:solidFill>
                  <a:schemeClr val="tx1"/>
                </a:solidFill>
                <a:effectLst/>
                <a:latin typeface="+mn-lt"/>
                <a:ea typeface="ＭＳ Ｐゴシック" charset="0"/>
                <a:cs typeface="ＭＳ Ｐゴシック" charset="0"/>
              </a:rPr>
              <a:t>New discoveries are getting less vendor attention (fewer vendor disclosures) despite their being more serious.</a:t>
            </a:r>
          </a:p>
          <a:p>
            <a:pPr lvl="0"/>
            <a:r>
              <a:rPr lang="en-US" sz="1200" kern="1200" dirty="0" smtClean="0">
                <a:solidFill>
                  <a:schemeClr val="tx1"/>
                </a:solidFill>
                <a:effectLst/>
                <a:latin typeface="+mn-lt"/>
                <a:ea typeface="ＭＳ Ｐゴシック" charset="0"/>
                <a:cs typeface="ＭＳ Ｐゴシック" charset="0"/>
              </a:rPr>
              <a:t>Vendors are responding to new discoveries at a somewhat slower pace.</a:t>
            </a:r>
          </a:p>
          <a:p>
            <a:pPr lvl="0"/>
            <a:r>
              <a:rPr lang="en-US" sz="1200" kern="1200" dirty="0" smtClean="0">
                <a:solidFill>
                  <a:schemeClr val="tx1"/>
                </a:solidFill>
                <a:effectLst/>
                <a:latin typeface="+mn-lt"/>
                <a:ea typeface="ＭＳ Ｐゴシック" charset="0"/>
                <a:cs typeface="ＭＳ Ｐゴシック" charset="0"/>
              </a:rPr>
              <a:t>The significant increase in product disclosures after the later </a:t>
            </a:r>
            <a:r>
              <a:rPr lang="en-US" sz="1200" kern="1200" dirty="0" err="1" smtClean="0">
                <a:solidFill>
                  <a:schemeClr val="tx1"/>
                </a:solidFill>
                <a:effectLst/>
                <a:latin typeface="+mn-lt"/>
                <a:ea typeface="ＭＳ Ｐゴシック" charset="0"/>
                <a:cs typeface="ＭＳ Ｐゴシック" charset="0"/>
              </a:rPr>
              <a:t>OpenSSL</a:t>
            </a:r>
            <a:r>
              <a:rPr lang="en-US" sz="1200" kern="1200" dirty="0" smtClean="0">
                <a:solidFill>
                  <a:schemeClr val="tx1"/>
                </a:solidFill>
                <a:effectLst/>
                <a:latin typeface="+mn-lt"/>
                <a:ea typeface="ＭＳ Ｐゴシック" charset="0"/>
                <a:cs typeface="ＭＳ Ｐゴシック" charset="0"/>
              </a:rPr>
              <a:t> disclosures, which affect all versions of </a:t>
            </a:r>
            <a:r>
              <a:rPr lang="en-US" sz="1200" kern="1200" dirty="0" err="1" smtClean="0">
                <a:solidFill>
                  <a:schemeClr val="tx1"/>
                </a:solidFill>
                <a:effectLst/>
                <a:latin typeface="+mn-lt"/>
                <a:ea typeface="ＭＳ Ｐゴシック" charset="0"/>
                <a:cs typeface="ＭＳ Ｐゴシック" charset="0"/>
              </a:rPr>
              <a:t>OpenSSL</a:t>
            </a:r>
            <a:r>
              <a:rPr lang="en-US" sz="1200" kern="1200" dirty="0" smtClean="0">
                <a:solidFill>
                  <a:schemeClr val="tx1"/>
                </a:solidFill>
                <a:effectLst/>
                <a:latin typeface="+mn-lt"/>
                <a:ea typeface="ＭＳ Ｐゴシック" charset="0"/>
                <a:cs typeface="ＭＳ Ｐゴシック" charset="0"/>
              </a:rPr>
              <a:t> not just versions 1.0.1 or later, implies that many vendors and products were using old libraries (version 0.9.8 was first released in July, 2005).</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Total disclosures:  227</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Total product instances affected by disclosures:  2,513</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Mean time to repair:  35.8</a:t>
            </a:r>
          </a:p>
          <a:p>
            <a:r>
              <a:rPr lang="en-US" sz="1200" kern="1200" dirty="0" smtClean="0">
                <a:solidFill>
                  <a:schemeClr val="tx1"/>
                </a:solidFill>
                <a:effectLst/>
                <a:latin typeface="+mn-lt"/>
                <a:ea typeface="ＭＳ Ｐゴシック" charset="0"/>
                <a:cs typeface="ＭＳ Ｐゴシック" charset="0"/>
              </a:rPr>
              <a:t> </a:t>
            </a:r>
          </a:p>
          <a:p>
            <a:r>
              <a:rPr lang="en-US" sz="1200" kern="1200" dirty="0" smtClean="0">
                <a:solidFill>
                  <a:schemeClr val="tx1"/>
                </a:solidFill>
                <a:effectLst/>
                <a:latin typeface="+mn-lt"/>
                <a:ea typeface="ＭＳ Ｐゴシック" charset="0"/>
                <a:cs typeface="ＭＳ Ｐゴシック" charset="0"/>
              </a:rPr>
              <a:t>Median time to repair:  22.0</a:t>
            </a:r>
          </a:p>
          <a:p>
            <a:r>
              <a:rPr lang="en-US" sz="1200" kern="1200" dirty="0" smtClean="0">
                <a:solidFill>
                  <a:schemeClr val="tx1"/>
                </a:solidFill>
                <a:effectLst/>
                <a:latin typeface="+mn-lt"/>
                <a:ea typeface="ＭＳ Ｐゴシック" charset="0"/>
                <a:cs typeface="ＭＳ Ｐゴシック" charset="0"/>
              </a:rPr>
              <a:t> </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45</a:t>
            </a:fld>
            <a:endParaRPr lang="en-US"/>
          </a:p>
        </p:txBody>
      </p:sp>
    </p:spTree>
    <p:extLst>
      <p:ext uri="{BB962C8B-B14F-4D97-AF65-F5344CB8AC3E}">
        <p14:creationId xmlns:p14="http://schemas.microsoft.com/office/powerpoint/2010/main" val="3619497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Click onto pane and zoom in and zoom out</a:t>
            </a:r>
          </a:p>
          <a:p>
            <a:endParaRPr lang="en-US" baseline="0" dirty="0" smtClean="0"/>
          </a:p>
          <a:p>
            <a:r>
              <a:rPr lang="en-US" baseline="0" dirty="0" smtClean="0"/>
              <a:t>Guide your eyes to the RIGHT….</a:t>
            </a:r>
          </a:p>
          <a:p>
            <a:endParaRPr lang="en-US" baseline="0" dirty="0" smtClean="0"/>
          </a:p>
          <a:p>
            <a:r>
              <a:rPr lang="en-US" baseline="0" dirty="0" smtClean="0"/>
              <a:t>This is a normal Developer IDE called Eclipse… </a:t>
            </a:r>
          </a:p>
          <a:p>
            <a:r>
              <a:rPr lang="en-US" baseline="0" dirty="0" smtClean="0"/>
              <a:t>Sonatype made a PLUGIN within it to show a developer the component BEFORE before they choose or commit to ELECTIVE/AVOIDABLE Risk/</a:t>
            </a:r>
            <a:r>
              <a:rPr lang="en-US" baseline="0" dirty="0" err="1" smtClean="0"/>
              <a:t>AttackSurface</a:t>
            </a:r>
            <a:r>
              <a:rPr lang="en-US" baseline="0" dirty="0" smtClean="0"/>
              <a:t>/Complexity/</a:t>
            </a:r>
            <a:r>
              <a:rPr lang="en-US" baseline="0" dirty="0" err="1" smtClean="0"/>
              <a:t>LegalIssues</a:t>
            </a:r>
            <a:r>
              <a:rPr lang="en-US" baseline="0" dirty="0" smtClean="0"/>
              <a:t> …</a:t>
            </a:r>
          </a:p>
          <a:p>
            <a:endParaRPr lang="en-US" baseline="0" dirty="0" smtClean="0"/>
          </a:p>
          <a:p>
            <a:r>
              <a:rPr lang="en-US" baseline="0" dirty="0" smtClean="0"/>
              <a:t>The RED chain (e.g.) is every version of Strut2-core…. And if you move RIGHT far enough…. It will lack KNOW CRITICAL vulnerabilities.</a:t>
            </a:r>
          </a:p>
          <a:p>
            <a:r>
              <a:rPr lang="en-US" baseline="0" dirty="0" smtClean="0"/>
              <a:t>The Green bar charts are the download popularity… which doesn’t speak at all to SECURITY… but may give people more comfort that it is stable and being used.</a:t>
            </a:r>
          </a:p>
          <a:p>
            <a:r>
              <a:rPr lang="en-US" baseline="0" dirty="0" smtClean="0"/>
              <a:t>License </a:t>
            </a:r>
            <a:r>
              <a:rPr lang="en-US" baseline="0" dirty="0" err="1" smtClean="0"/>
              <a:t>rsik</a:t>
            </a:r>
            <a:r>
              <a:rPr lang="en-US" baseline="0" dirty="0" smtClean="0"/>
              <a:t> is based on self-defined policy – we track if the use of this license can cause your whole website to now be FREE common </a:t>
            </a:r>
            <a:r>
              <a:rPr lang="en-US" baseline="0" dirty="0" err="1" smtClean="0"/>
              <a:t>opensource</a:t>
            </a:r>
            <a:r>
              <a:rPr lang="en-US" baseline="0" dirty="0" smtClean="0"/>
              <a:t> – like GPL… which might be very bad for you… and a DIFFERENT type of risk…</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46</a:t>
            </a:fld>
            <a:endParaRPr lang="en-US"/>
          </a:p>
        </p:txBody>
      </p:sp>
    </p:spTree>
    <p:extLst>
      <p:ext uri="{BB962C8B-B14F-4D97-AF65-F5344CB8AC3E}">
        <p14:creationId xmlns:p14="http://schemas.microsoft.com/office/powerpoint/2010/main" val="2090882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have at risk components flowing into your organization. It is an absolute fact.</a:t>
            </a:r>
          </a:p>
          <a:p>
            <a:r>
              <a:rPr lang="en-US" dirty="0" smtClean="0"/>
              <a:t>And we’re not just talking about security issues… you also have some quality issues and software licensing</a:t>
            </a:r>
            <a:r>
              <a:rPr lang="en-US" baseline="0" dirty="0" smtClean="0"/>
              <a:t> issues that make it illegal to use a component for a commercial use.</a:t>
            </a:r>
          </a:p>
          <a:p>
            <a:r>
              <a:rPr lang="en-US" baseline="0" dirty="0" smtClean="0"/>
              <a:t>It’s like building a car with parts manufactured by unknown vendors… and no criteria to be met.</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48</a:t>
            </a:fld>
            <a:endParaRPr lang="en-US"/>
          </a:p>
        </p:txBody>
      </p:sp>
    </p:spTree>
    <p:extLst>
      <p:ext uri="{BB962C8B-B14F-4D97-AF65-F5344CB8AC3E}">
        <p14:creationId xmlns:p14="http://schemas.microsoft.com/office/powerpoint/2010/main" val="1112056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Despite some</a:t>
            </a:r>
            <a:r>
              <a:rPr lang="en-US" baseline="0" dirty="0" smtClean="0"/>
              <a:t> efforts to manage component usage, it just </a:t>
            </a:r>
            <a:r>
              <a:rPr lang="en-US" baseline="0" dirty="0" err="1" smtClean="0"/>
              <a:t>isnt</a:t>
            </a:r>
            <a:r>
              <a:rPr lang="en-US" baseline="0" dirty="0" smtClean="0"/>
              <a:t> working… </a:t>
            </a:r>
          </a:p>
          <a:p>
            <a:r>
              <a:rPr lang="en-US" baseline="0" dirty="0" smtClean="0"/>
              <a:t>We know this because we know how many vulnerable components are downloaded…</a:t>
            </a:r>
          </a:p>
          <a:p>
            <a:r>
              <a:rPr lang="en-US" baseline="0" dirty="0" smtClean="0"/>
              <a:t>We know how many, on average, end up in your Nexus repository manager </a:t>
            </a:r>
          </a:p>
          <a:p>
            <a:r>
              <a:rPr lang="en-US" baseline="0" dirty="0" smtClean="0"/>
              <a:t>And we know how many, on average, end up in your applications</a:t>
            </a:r>
          </a:p>
          <a:p>
            <a:endParaRPr lang="en-US" baseline="0" dirty="0" smtClean="0"/>
          </a:p>
          <a:p>
            <a:r>
              <a:rPr lang="en-US" dirty="0" smtClean="0"/>
              <a:t>When</a:t>
            </a:r>
            <a:r>
              <a:rPr lang="en-US" baseline="0" dirty="0" smtClean="0"/>
              <a:t> Sonatype looks at our downloads from our curated “Central Repository” The free Parts Warehouse on the internet (there were 46M downloads of vulnerable binaries)</a:t>
            </a:r>
          </a:p>
          <a:p>
            <a:r>
              <a:rPr lang="en-US" baseline="0" dirty="0" smtClean="0"/>
              <a:t>In our free/pay for Nexus local On Premise cached copies at development companies… 90% still contain one or more of the MOST SEVER vulnerabilities – so not well cleansed</a:t>
            </a:r>
          </a:p>
          <a:p>
            <a:r>
              <a:rPr lang="en-US" baseline="0" dirty="0" smtClean="0"/>
              <a:t>When our free and paid Application Health Checks look at APPLICATIONS built from these local repositories… 71% of those applications STILL have Worst case vulnerabilities.</a:t>
            </a:r>
          </a:p>
          <a:p>
            <a:endParaRPr lang="en-US" baseline="0" dirty="0" smtClean="0"/>
          </a:p>
          <a:p>
            <a:r>
              <a:rPr lang="en-US" baseline="0" dirty="0" smtClean="0"/>
              <a:t>The Industry is not cleansing the supply chain (yet) – primary reason, they don</a:t>
            </a:r>
            <a:r>
              <a:rPr lang="fr-FR" baseline="0" dirty="0" smtClean="0"/>
              <a:t>’</a:t>
            </a:r>
            <a:r>
              <a:rPr lang="en-US" baseline="0" dirty="0" smtClean="0"/>
              <a:t>t know/look at/evaluate the quality of the “supply in the supply chain” – too manually/hard to look at NIST NVD (e.g.)</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49</a:t>
            </a:fld>
            <a:endParaRPr lang="en-US"/>
          </a:p>
        </p:txBody>
      </p:sp>
    </p:spTree>
    <p:extLst>
      <p:ext uri="{BB962C8B-B14F-4D97-AF65-F5344CB8AC3E}">
        <p14:creationId xmlns:p14="http://schemas.microsoft.com/office/powerpoint/2010/main" val="2906762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DA2341-89D8-E74F-9A5D-9D2768B86F27}" type="slidenum">
              <a:rPr lang="en-US" smtClean="0"/>
              <a:t>50</a:t>
            </a:fld>
            <a:endParaRPr lang="en-US"/>
          </a:p>
        </p:txBody>
      </p:sp>
    </p:spTree>
    <p:extLst>
      <p:ext uri="{BB962C8B-B14F-4D97-AF65-F5344CB8AC3E}">
        <p14:creationId xmlns:p14="http://schemas.microsoft.com/office/powerpoint/2010/main" val="4009707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68288" y="1681163"/>
            <a:ext cx="6321425" cy="3556000"/>
          </a:xfrm>
        </p:spPr>
      </p:sp>
      <p:sp>
        <p:nvSpPr>
          <p:cNvPr id="5" name="Notes Placeholder 4"/>
          <p:cNvSpPr>
            <a:spLocks noGrp="1"/>
          </p:cNvSpPr>
          <p:nvPr>
            <p:ph type="body" idx="1"/>
          </p:nvPr>
        </p:nvSpPr>
        <p:spPr/>
        <p:txBody>
          <a:bodyPr>
            <a:normAutofit/>
          </a:bodyPr>
          <a:lstStyle/>
          <a:p>
            <a:pPr>
              <a:spcBef>
                <a:spcPts val="291"/>
              </a:spcBef>
              <a:spcAft>
                <a:spcPts val="291"/>
              </a:spcAft>
            </a:pPr>
            <a:r>
              <a:rPr lang="en-US" dirty="0" smtClean="0">
                <a:solidFill>
                  <a:srgbClr val="000000"/>
                </a:solidFill>
              </a:rPr>
              <a:t>A longer term implication of AWS is one of speed and agility for the provisioning and deprovisioning of IT services, including security. Security policy enforcement devices such as firewalls have traditionally been set manually via a console. Within AWS and other cloud services, this mindset will switch to setting policies programmatically using APIs to configure security policy enforcement points based on policy. This will be achieved typically using scripts or automation tools such as Chef, Puppet and others where the security policies are embedded and configured within scripts/blueprints/recipes that drive the configuration without requiring human intervention.</a:t>
            </a:r>
          </a:p>
          <a:p>
            <a:pPr>
              <a:spcBef>
                <a:spcPts val="291"/>
              </a:spcBef>
              <a:spcAft>
                <a:spcPts val="291"/>
              </a:spcAft>
            </a:pPr>
            <a:r>
              <a:rPr lang="en-US" dirty="0" smtClean="0">
                <a:solidFill>
                  <a:srgbClr val="000000"/>
                </a:solidFill>
              </a:rPr>
              <a:t>This "need for speed" and shift in organizational thinking is captured within a movement referred to as</a:t>
            </a:r>
            <a:r>
              <a:rPr lang="en-US" dirty="0">
                <a:solidFill>
                  <a:srgbClr val="000000"/>
                </a:solidFill>
              </a:rPr>
              <a:t> </a:t>
            </a:r>
            <a:r>
              <a:rPr lang="en-US" dirty="0" smtClean="0">
                <a:solidFill>
                  <a:srgbClr val="000000"/>
                </a:solidFill>
              </a:rPr>
              <a:t>"DevOps" — cultural/mindset change that tears down the traditional walls within IT (development on the left side of this slide, operations and security on the right side) to deliver faster IT-enabled capabilities for the business. Whether you call this "DevOps" or simply the need for spped and IT agility, the result is the same. IT needs to be able to provision/deprovision</a:t>
            </a:r>
            <a:r>
              <a:rPr lang="en-US" dirty="0">
                <a:solidFill>
                  <a:srgbClr val="000000"/>
                </a:solidFill>
              </a:rPr>
              <a:t> </a:t>
            </a:r>
            <a:r>
              <a:rPr lang="en-US" dirty="0" smtClean="0">
                <a:solidFill>
                  <a:srgbClr val="000000"/>
                </a:solidFill>
              </a:rPr>
              <a:t>workloads more quickly and to do this, people, tools and processes must change. Security needs to be an integral part of this transformation — thus the term</a:t>
            </a:r>
            <a:r>
              <a:rPr lang="en-US" dirty="0">
                <a:solidFill>
                  <a:srgbClr val="000000"/>
                </a:solidFill>
              </a:rPr>
              <a:t> </a:t>
            </a:r>
            <a:r>
              <a:rPr lang="en-US" dirty="0" smtClean="0">
                <a:solidFill>
                  <a:srgbClr val="000000"/>
                </a:solidFill>
              </a:rPr>
              <a:t>"DevSecOps," bringing security into the center of this shift.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see many signs adversaries have notices the eas</a:t>
            </a:r>
            <a:r>
              <a:rPr lang="en-US" baseline="0" dirty="0" smtClean="0"/>
              <a:t>e and leverage of attacking widely depended upon </a:t>
            </a:r>
            <a:r>
              <a:rPr lang="en-US" baseline="0" dirty="0" err="1" smtClean="0"/>
              <a:t>OpenSource</a:t>
            </a:r>
            <a:r>
              <a:rPr lang="en-US" baseline="0" dirty="0" smtClean="0"/>
              <a:t> </a:t>
            </a:r>
            <a:r>
              <a:rPr lang="en-US" baseline="0" dirty="0" err="1" smtClean="0"/>
              <a:t>porjects</a:t>
            </a:r>
            <a:r>
              <a:rPr lang="en-US" baseline="0" dirty="0" smtClean="0"/>
              <a:t> (like Struts, Spring, </a:t>
            </a:r>
            <a:r>
              <a:rPr lang="en-US" baseline="0" dirty="0" err="1" smtClean="0"/>
              <a:t>Guice</a:t>
            </a:r>
            <a:r>
              <a:rPr lang="en-US" baseline="0" dirty="0" smtClean="0"/>
              <a:t>, </a:t>
            </a:r>
            <a:r>
              <a:rPr lang="en-US" baseline="0" dirty="0" err="1" smtClean="0"/>
              <a:t>OpenSSL</a:t>
            </a:r>
            <a:r>
              <a:rPr lang="en-US" baseline="0" dirty="0" smtClean="0"/>
              <a:t> [</a:t>
            </a:r>
            <a:r>
              <a:rPr lang="en-US" baseline="0" dirty="0" err="1" smtClean="0"/>
              <a:t>Heartbleed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53</a:t>
            </a:fld>
            <a:endParaRPr lang="en-US"/>
          </a:p>
        </p:txBody>
      </p:sp>
    </p:spTree>
    <p:extLst>
      <p:ext uri="{BB962C8B-B14F-4D97-AF65-F5344CB8AC3E}">
        <p14:creationId xmlns:p14="http://schemas.microsoft.com/office/powerpoint/2010/main" val="4258107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Sonatype presents</a:t>
            </a:r>
            <a:r>
              <a:rPr lang="en-US" baseline="0" dirty="0" smtClean="0"/>
              <a:t> a rare opportunity to do something concrete in the application security space. </a:t>
            </a:r>
          </a:p>
          <a:p>
            <a:endParaRPr lang="en-US" baseline="0" dirty="0" smtClean="0"/>
          </a:p>
          <a:p>
            <a:r>
              <a:rPr lang="en-US" baseline="0" dirty="0" smtClean="0"/>
              <a:t>One of the 1</a:t>
            </a:r>
            <a:r>
              <a:rPr lang="en-US" baseline="30000" dirty="0" smtClean="0"/>
              <a:t>st</a:t>
            </a:r>
            <a:r>
              <a:rPr lang="en-US" baseline="0" dirty="0" smtClean="0"/>
              <a:t> tools that comes close to remediation not just scan results and recommendation</a:t>
            </a:r>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55</a:t>
            </a:fld>
            <a:endParaRPr lang="en-US"/>
          </a:p>
        </p:txBody>
      </p:sp>
    </p:spTree>
    <p:extLst>
      <p:ext uri="{BB962C8B-B14F-4D97-AF65-F5344CB8AC3E}">
        <p14:creationId xmlns:p14="http://schemas.microsoft.com/office/powerpoint/2010/main" val="388731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b="1" dirty="0" smtClean="0">
                <a:sym typeface="Wingdings"/>
              </a:rPr>
              <a:t>NIST’s NVD (National Vulnerability Database_</a:t>
            </a:r>
            <a:br>
              <a:rPr lang="en-US" sz="1200" b="1" dirty="0" smtClean="0">
                <a:sym typeface="Wingdings"/>
              </a:rPr>
            </a:br>
            <a:r>
              <a:rPr lang="en-US" sz="1200" b="1" dirty="0" smtClean="0">
                <a:sym typeface="Wingdings"/>
              </a:rPr>
              <a:t>http://</a:t>
            </a:r>
            <a:r>
              <a:rPr lang="en-US" sz="1200" b="1" dirty="0" err="1" smtClean="0">
                <a:sym typeface="Wingdings"/>
              </a:rPr>
              <a:t>web.nvd.nist.gov</a:t>
            </a:r>
            <a:r>
              <a:rPr lang="en-US" sz="1200" b="1" dirty="0" smtClean="0">
                <a:sym typeface="Wingdings"/>
              </a:rPr>
              <a:t>/view/</a:t>
            </a:r>
            <a:r>
              <a:rPr lang="en-US" sz="1200" b="1" dirty="0" err="1" smtClean="0">
                <a:sym typeface="Wingdings"/>
              </a:rPr>
              <a:t>vuln</a:t>
            </a:r>
            <a:r>
              <a:rPr lang="en-US" sz="1200" b="1" dirty="0" smtClean="0">
                <a:sym typeface="Wingdings"/>
              </a:rPr>
              <a:t>/</a:t>
            </a:r>
            <a:r>
              <a:rPr lang="en-US" sz="1200" b="1" dirty="0" err="1" smtClean="0">
                <a:sym typeface="Wingdings"/>
              </a:rPr>
              <a:t>search-results?query</a:t>
            </a:r>
            <a:r>
              <a:rPr lang="en-US" sz="1200" b="1" dirty="0" smtClean="0">
                <a:sym typeface="Wingdings"/>
              </a:rPr>
              <a:t>=</a:t>
            </a:r>
            <a:r>
              <a:rPr lang="en-US" sz="1200" b="1" dirty="0" err="1" smtClean="0">
                <a:sym typeface="Wingdings"/>
              </a:rPr>
              <a:t>OpenSSL&amp;search_type</a:t>
            </a:r>
            <a:r>
              <a:rPr lang="en-US" sz="1200" b="1" dirty="0" smtClean="0">
                <a:sym typeface="Wingdings"/>
              </a:rPr>
              <a:t>=</a:t>
            </a:r>
            <a:r>
              <a:rPr lang="en-US" sz="1200" b="1" dirty="0" err="1" smtClean="0">
                <a:sym typeface="Wingdings"/>
              </a:rPr>
              <a:t>all&amp;cves</a:t>
            </a:r>
            <a:r>
              <a:rPr lang="en-US" sz="1200" b="1" dirty="0" smtClean="0">
                <a:sym typeface="Wingdings"/>
              </a:rPr>
              <a:t>=on</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1" dirty="0" smtClean="0">
              <a:sym typeface="Wingdings"/>
            </a:endParaRP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b="1" dirty="0" smtClean="0">
              <a:sym typeface="Wingdings"/>
            </a:endParaRPr>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b="1" dirty="0" smtClean="0">
                <a:sym typeface="Wingdings"/>
              </a:rPr>
              <a:t> SEIMENS was affected by 4 </a:t>
            </a:r>
            <a:r>
              <a:rPr lang="en-US" sz="1200" b="1" dirty="0" err="1" smtClean="0">
                <a:sym typeface="Wingdings"/>
              </a:rPr>
              <a:t>OpenSSL</a:t>
            </a:r>
            <a:r>
              <a:rPr lang="en-US" sz="1200" b="1" dirty="0" smtClean="0">
                <a:sym typeface="Wingdings"/>
              </a:rPr>
              <a:t> flaws beyond </a:t>
            </a:r>
            <a:r>
              <a:rPr lang="en-US" sz="1200" b="1" dirty="0" err="1" smtClean="0">
                <a:sym typeface="Wingdings"/>
              </a:rPr>
              <a:t>HeartBleed</a:t>
            </a:r>
            <a:r>
              <a:rPr lang="en-US" sz="1200" b="1" dirty="0" smtClean="0">
                <a:sym typeface="Wingdings"/>
              </a:rPr>
              <a:t>.</a:t>
            </a:r>
            <a:r>
              <a:rPr lang="en-US" sz="1200" b="1" baseline="0" dirty="0" smtClean="0">
                <a:sym typeface="Wingdings"/>
              </a:rPr>
              <a:t> One from 2010 </a:t>
            </a:r>
          </a:p>
          <a:p>
            <a:pPr marL="0" marR="0" indent="0" algn="l" defTabSz="457200" rtl="0" eaLnBrk="1" fontAlgn="base" latinLnBrk="0" hangingPunct="1">
              <a:lnSpc>
                <a:spcPct val="100000"/>
              </a:lnSpc>
              <a:spcBef>
                <a:spcPct val="30000"/>
              </a:spcBef>
              <a:spcAft>
                <a:spcPct val="0"/>
              </a:spcAft>
              <a:buClrTx/>
              <a:buSzTx/>
              <a:buFontTx/>
              <a:buNone/>
              <a:tabLst/>
              <a:defRPr/>
            </a:pPr>
            <a:r>
              <a:rPr lang="en-US" sz="1200" dirty="0" smtClean="0"/>
              <a:t>http://</a:t>
            </a:r>
            <a:r>
              <a:rPr lang="en-US" sz="1200" dirty="0" err="1" smtClean="0"/>
              <a:t>www.scmagazine.com</a:t>
            </a:r>
            <a:r>
              <a:rPr lang="en-US" sz="1200" dirty="0" smtClean="0"/>
              <a:t>/siemens-industrial-products-impacted-by-four-openssl-vulnerabilities/article/361997/</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sz="1200" dirty="0" smtClean="0"/>
          </a:p>
          <a:p>
            <a:r>
              <a:rPr lang="en-US" dirty="0" smtClean="0"/>
              <a:t>“</a:t>
            </a:r>
            <a:r>
              <a:rPr lang="en-US" sz="1200" kern="1200" dirty="0" smtClean="0">
                <a:solidFill>
                  <a:schemeClr val="tx1"/>
                </a:solidFill>
                <a:latin typeface="+mn-lt"/>
                <a:ea typeface="ＭＳ Ｐゴシック" charset="0"/>
                <a:cs typeface="ＭＳ Ｐゴシック" charset="0"/>
              </a:rPr>
              <a:t>Several Siemens products used for process and network control and monitoring in critical infrastructure sectors are affected by four vulnerabilities in the company's </a:t>
            </a:r>
            <a:r>
              <a:rPr lang="en-US" sz="1200" kern="1200" dirty="0" smtClean="0">
                <a:solidFill>
                  <a:schemeClr val="tx1"/>
                </a:solidFill>
                <a:latin typeface="+mn-lt"/>
                <a:ea typeface="ＭＳ Ｐゴシック" charset="0"/>
                <a:cs typeface="ＭＳ Ｐゴシック" charset="0"/>
                <a:hlinkClick r:id="rId3"/>
              </a:rPr>
              <a:t>OpenSSL cryptographic software library.</a:t>
            </a:r>
          </a:p>
          <a:p>
            <a:r>
              <a:rPr lang="en-US" sz="1200" kern="1200" dirty="0" smtClean="0">
                <a:solidFill>
                  <a:schemeClr val="tx1"/>
                </a:solidFill>
                <a:latin typeface="+mn-lt"/>
                <a:ea typeface="ＭＳ Ｐゴシック" charset="0"/>
                <a:cs typeface="ＭＳ Ｐゴシック" charset="0"/>
              </a:rPr>
              <a:t>The vulnerabilities – CVE-2014-0224, CVE-2014-0198, CVE-2010-5298, and CVE-2014-3470 – can be exploited remotely, and fairly easily, to hijack a session as part of a man-in-the-middle attack or to crash the web server of the product, according to a </a:t>
            </a:r>
            <a:r>
              <a:rPr lang="en-US" sz="1200" kern="1200" dirty="0" smtClean="0">
                <a:solidFill>
                  <a:schemeClr val="tx1"/>
                </a:solidFill>
                <a:latin typeface="+mn-lt"/>
                <a:ea typeface="ＭＳ Ｐゴシック" charset="0"/>
                <a:cs typeface="ＭＳ Ｐゴシック" charset="0"/>
                <a:hlinkClick r:id="rId4"/>
              </a:rPr>
              <a:t>Thursday ICS-CERT post.</a:t>
            </a:r>
          </a:p>
          <a:p>
            <a:r>
              <a:rPr lang="en-US" sz="1200" kern="1200" dirty="0" smtClean="0">
                <a:solidFill>
                  <a:schemeClr val="tx1"/>
                </a:solidFill>
                <a:latin typeface="+mn-lt"/>
                <a:ea typeface="ＭＳ Ｐゴシック" charset="0"/>
                <a:cs typeface="ＭＳ Ｐゴシック" charset="0"/>
              </a:rPr>
              <a:t>Siemens has already issued updates for APE versions prior to version 2.0.2 and </a:t>
            </a:r>
            <a:r>
              <a:rPr lang="en-US" sz="1200" kern="1200" dirty="0" err="1" smtClean="0">
                <a:solidFill>
                  <a:schemeClr val="tx1"/>
                </a:solidFill>
                <a:latin typeface="+mn-lt"/>
                <a:ea typeface="ＭＳ Ｐゴシック" charset="0"/>
                <a:cs typeface="ＭＳ Ｐゴシック" charset="0"/>
              </a:rPr>
              <a:t>WinCC</a:t>
            </a:r>
            <a:r>
              <a:rPr lang="en-US" sz="1200" kern="1200" dirty="0" smtClean="0">
                <a:solidFill>
                  <a:schemeClr val="tx1"/>
                </a:solidFill>
                <a:latin typeface="+mn-lt"/>
                <a:ea typeface="ＭＳ Ｐゴシック" charset="0"/>
                <a:cs typeface="ＭＳ Ｐゴシック" charset="0"/>
              </a:rPr>
              <a:t> OA (PVSS), but has only issued temporary mitigations for CP1543-1, ROX 1, ROX 2, and S7-1500.</a:t>
            </a:r>
          </a:p>
          <a:p>
            <a:r>
              <a:rPr lang="en-US" sz="1200" kern="1200" dirty="0" smtClean="0">
                <a:solidFill>
                  <a:schemeClr val="tx1"/>
                </a:solidFill>
                <a:latin typeface="+mn-lt"/>
                <a:ea typeface="ＭＳ Ｐゴシック" charset="0"/>
                <a:cs typeface="ＭＳ Ｐゴシック" charset="0"/>
              </a:rPr>
              <a:t>The products are typically used in the chemical, critical manufacturing, energy, food and agriculture, and water and wastewater systems sectors, according to the post.”</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8</a:t>
            </a:fld>
            <a:endParaRPr lang="en-US"/>
          </a:p>
        </p:txBody>
      </p:sp>
    </p:spTree>
    <p:extLst>
      <p:ext uri="{BB962C8B-B14F-4D97-AF65-F5344CB8AC3E}">
        <p14:creationId xmlns:p14="http://schemas.microsoft.com/office/powerpoint/2010/main" val="2194744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Sonatype presents</a:t>
            </a:r>
            <a:r>
              <a:rPr lang="en-US" baseline="0" dirty="0" smtClean="0"/>
              <a:t> a rare opportunity to do something concrete in the application security space. </a:t>
            </a:r>
          </a:p>
          <a:p>
            <a:endParaRPr lang="en-US" baseline="0" dirty="0" smtClean="0"/>
          </a:p>
          <a:p>
            <a:r>
              <a:rPr lang="en-US" baseline="0" dirty="0" smtClean="0"/>
              <a:t>One of the 1</a:t>
            </a:r>
            <a:r>
              <a:rPr lang="en-US" baseline="30000" dirty="0" smtClean="0"/>
              <a:t>st</a:t>
            </a:r>
            <a:r>
              <a:rPr lang="en-US" baseline="0" dirty="0" smtClean="0"/>
              <a:t> tools that comes close to remediation not just scan results and recommendation</a:t>
            </a:r>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56</a:t>
            </a:fld>
            <a:endParaRPr lang="en-US"/>
          </a:p>
        </p:txBody>
      </p:sp>
    </p:spTree>
    <p:extLst>
      <p:ext uri="{BB962C8B-B14F-4D97-AF65-F5344CB8AC3E}">
        <p14:creationId xmlns:p14="http://schemas.microsoft.com/office/powerpoint/2010/main" val="3887315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48650" fontAlgn="auto">
              <a:spcBef>
                <a:spcPts val="0"/>
              </a:spcBef>
              <a:spcAft>
                <a:spcPts val="0"/>
              </a:spcAft>
              <a:defRPr/>
            </a:pPr>
            <a:r>
              <a:rPr lang="en-US" dirty="0" smtClean="0"/>
              <a:t>English	</a:t>
            </a:r>
          </a:p>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57</a:t>
            </a:fld>
            <a:endParaRPr lang="en-GB" dirty="0"/>
          </a:p>
        </p:txBody>
      </p:sp>
    </p:spTree>
    <p:extLst>
      <p:ext uri="{BB962C8B-B14F-4D97-AF65-F5344CB8AC3E}">
        <p14:creationId xmlns:p14="http://schemas.microsoft.com/office/powerpoint/2010/main" val="243660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dirty="0"/>
              <a:t>English</a:t>
            </a:r>
          </a:p>
          <a:p>
            <a:endParaRPr lang="en-US" sz="1600" dirty="0"/>
          </a:p>
          <a:p>
            <a:r>
              <a:rPr lang="en-US" sz="1600" dirty="0"/>
              <a:t>English</a:t>
            </a:r>
          </a:p>
          <a:p>
            <a:r>
              <a:rPr lang="en-US" sz="1600" dirty="0"/>
              <a:t>·         Install and run CLM Server</a:t>
            </a:r>
          </a:p>
          <a:p>
            <a:r>
              <a:rPr lang="en-US" sz="1600" dirty="0"/>
              <a:t>·         Setup organization, a test app, and a policy</a:t>
            </a:r>
          </a:p>
          <a:p>
            <a:r>
              <a:rPr lang="en-US" sz="1600" dirty="0"/>
              <a:t>·         Added configuration options for FoD to point to CLM instance, user/pass, and id of the test application</a:t>
            </a:r>
          </a:p>
          <a:p>
            <a:r>
              <a:rPr lang="en-US" sz="1600" dirty="0"/>
              <a:t>·         Created task in FoD task service to generate Sonatype report</a:t>
            </a:r>
          </a:p>
          <a:p>
            <a:r>
              <a:rPr lang="en-US" sz="1600" dirty="0"/>
              <a:t>·         Created FoD beta flag for Sonatype, which allows per tenant enable/disable</a:t>
            </a:r>
          </a:p>
          <a:p>
            <a:r>
              <a:rPr lang="en-US" sz="1600" dirty="0"/>
              <a:t>·         Added logic to the static payload uploader to trigger Sonatype report generation after upload completes</a:t>
            </a:r>
          </a:p>
          <a:p>
            <a:r>
              <a:rPr lang="en-US" sz="1600" dirty="0"/>
              <a:t>·         This triggers task service to run the CLM scanner on the payload</a:t>
            </a:r>
          </a:p>
          <a:p>
            <a:r>
              <a:rPr lang="en-US" sz="1600" dirty="0"/>
              <a:t>·         After the scanner completes its work, task service reads the resulting scan id</a:t>
            </a:r>
          </a:p>
          <a:p>
            <a:r>
              <a:rPr lang="en-US" sz="1600" dirty="0"/>
              <a:t>·         Task service makes REST call to CLM to get resulting PDF using scan id to identify</a:t>
            </a:r>
          </a:p>
          <a:p>
            <a:r>
              <a:rPr lang="en-US" sz="1600" dirty="0"/>
              <a:t>·         Task service creates report entry pointing to the newly downloaded PDF</a:t>
            </a:r>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58</a:t>
            </a:fld>
            <a:endParaRPr lang="en-US" dirty="0"/>
          </a:p>
        </p:txBody>
      </p:sp>
    </p:spTree>
    <p:extLst>
      <p:ext uri="{BB962C8B-B14F-4D97-AF65-F5344CB8AC3E}">
        <p14:creationId xmlns:p14="http://schemas.microsoft.com/office/powerpoint/2010/main" val="2822562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see many signs adversaries have notices the eas</a:t>
            </a:r>
            <a:r>
              <a:rPr lang="en-US" baseline="0" dirty="0" smtClean="0"/>
              <a:t>e and leverage of attacking widely depended upon </a:t>
            </a:r>
            <a:r>
              <a:rPr lang="en-US" baseline="0" dirty="0" err="1" smtClean="0"/>
              <a:t>OpenSource</a:t>
            </a:r>
            <a:r>
              <a:rPr lang="en-US" baseline="0" dirty="0" smtClean="0"/>
              <a:t> </a:t>
            </a:r>
            <a:r>
              <a:rPr lang="en-US" baseline="0" dirty="0" err="1" smtClean="0"/>
              <a:t>porjects</a:t>
            </a:r>
            <a:r>
              <a:rPr lang="en-US" baseline="0" dirty="0" smtClean="0"/>
              <a:t> (like Struts, Spring, </a:t>
            </a:r>
            <a:r>
              <a:rPr lang="en-US" baseline="0" dirty="0" err="1" smtClean="0"/>
              <a:t>Guice</a:t>
            </a:r>
            <a:r>
              <a:rPr lang="en-US" baseline="0" dirty="0" smtClean="0"/>
              <a:t>, </a:t>
            </a:r>
            <a:r>
              <a:rPr lang="en-US" baseline="0" dirty="0" err="1" smtClean="0"/>
              <a:t>OpenSSL</a:t>
            </a:r>
            <a:r>
              <a:rPr lang="en-US" baseline="0" dirty="0" smtClean="0"/>
              <a:t> [</a:t>
            </a:r>
            <a:r>
              <a:rPr lang="en-US" baseline="0" dirty="0" err="1" smtClean="0"/>
              <a:t>Heartbleed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59</a:t>
            </a:fld>
            <a:endParaRPr lang="en-US"/>
          </a:p>
        </p:txBody>
      </p:sp>
    </p:spTree>
    <p:extLst>
      <p:ext uri="{BB962C8B-B14F-4D97-AF65-F5344CB8AC3E}">
        <p14:creationId xmlns:p14="http://schemas.microsoft.com/office/powerpoint/2010/main" val="425810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See also @</a:t>
            </a:r>
            <a:r>
              <a:rPr lang="en-US" dirty="0" err="1" smtClean="0"/>
              <a:t>iamthecavalry</a:t>
            </a:r>
            <a:r>
              <a:rPr lang="en-US" baseline="0" dirty="0" smtClean="0"/>
              <a:t> grass roots effort to drive public safety in these four areas of technology dependence.</a:t>
            </a:r>
          </a:p>
          <a:p>
            <a:r>
              <a:rPr lang="en-US" baseline="0" dirty="0" err="1" smtClean="0"/>
              <a:t>www.iamthecavalry.org</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9</a:t>
            </a:fld>
            <a:endParaRPr lang="en-US"/>
          </a:p>
        </p:txBody>
      </p:sp>
    </p:spTree>
    <p:extLst>
      <p:ext uri="{BB962C8B-B14F-4D97-AF65-F5344CB8AC3E}">
        <p14:creationId xmlns:p14="http://schemas.microsoft.com/office/powerpoint/2010/main" val="4142967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marL="38100">
              <a:buClr>
                <a:srgbClr val="000000"/>
              </a:buClr>
              <a:buSzPct val="100000"/>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 pos="38100" algn="l"/>
                <a:tab pos="495300" algn="l"/>
                <a:tab pos="952500" algn="l"/>
                <a:tab pos="1409700" algn="l"/>
                <a:tab pos="1866900" algn="l"/>
                <a:tab pos="2324100" algn="l"/>
                <a:tab pos="2781300" algn="l"/>
                <a:tab pos="3238500" algn="l"/>
                <a:tab pos="3695700" algn="l"/>
                <a:tab pos="4152900" algn="l"/>
                <a:tab pos="4610100" algn="l"/>
              </a:tabLst>
              <a:defRPr/>
            </a:pPr>
            <a:r>
              <a:rPr lang="en-US" dirty="0" smtClean="0">
                <a:solidFill>
                  <a:prstClr val="black"/>
                </a:solidFill>
                <a:latin typeface="Impact"/>
                <a:ea typeface="Arial" charset="0"/>
                <a:cs typeface="Impact"/>
                <a:hlinkClick r:id="rId3"/>
              </a:rPr>
              <a:t>www.ruggedsoftware.org</a:t>
            </a:r>
            <a:endParaRPr lang="en-US" dirty="0" smtClean="0">
              <a:solidFill>
                <a:prstClr val="black"/>
              </a:solidFill>
              <a:latin typeface="Impact"/>
              <a:ea typeface="Arial" charset="0"/>
              <a:cs typeface="Impact"/>
            </a:endParaRPr>
          </a:p>
          <a:p>
            <a:pPr marL="38100">
              <a:buClr>
                <a:srgbClr val="000000"/>
              </a:buClr>
              <a:buSzPct val="100000"/>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 pos="38100" algn="l"/>
                <a:tab pos="495300" algn="l"/>
                <a:tab pos="952500" algn="l"/>
                <a:tab pos="1409700" algn="l"/>
                <a:tab pos="1866900" algn="l"/>
                <a:tab pos="2324100" algn="l"/>
                <a:tab pos="2781300" algn="l"/>
                <a:tab pos="3238500" algn="l"/>
                <a:tab pos="3695700" algn="l"/>
                <a:tab pos="4152900" algn="l"/>
                <a:tab pos="4610100" algn="l"/>
              </a:tabLst>
              <a:defRPr/>
            </a:pPr>
            <a:endParaRPr lang="en-US" dirty="0" smtClean="0">
              <a:solidFill>
                <a:prstClr val="black"/>
              </a:solidFill>
              <a:latin typeface="Impact"/>
              <a:ea typeface="Arial" charset="0"/>
              <a:cs typeface="Impact"/>
            </a:endParaRPr>
          </a:p>
          <a:p>
            <a:pPr marL="38100">
              <a:buClr>
                <a:srgbClr val="000000"/>
              </a:buClr>
              <a:buSzPct val="100000"/>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 pos="38100" algn="l"/>
                <a:tab pos="495300" algn="l"/>
                <a:tab pos="952500" algn="l"/>
                <a:tab pos="1409700" algn="l"/>
                <a:tab pos="1866900" algn="l"/>
                <a:tab pos="2324100" algn="l"/>
                <a:tab pos="2781300" algn="l"/>
                <a:tab pos="3238500" algn="l"/>
                <a:tab pos="3695700" algn="l"/>
                <a:tab pos="4152900" algn="l"/>
                <a:tab pos="4610100" algn="l"/>
              </a:tabLst>
              <a:defRPr/>
            </a:pPr>
            <a:r>
              <a:rPr lang="en-US" dirty="0" smtClean="0">
                <a:solidFill>
                  <a:prstClr val="black"/>
                </a:solidFill>
                <a:latin typeface="Impact"/>
                <a:ea typeface="Arial" charset="0"/>
                <a:cs typeface="Impact"/>
                <a:hlinkClick r:id="rId4"/>
              </a:rPr>
              <a:t>https://www.ruggedsoftware.org/documents/</a:t>
            </a:r>
            <a:endParaRPr lang="en-US" dirty="0" smtClean="0">
              <a:solidFill>
                <a:prstClr val="black"/>
              </a:solidFill>
              <a:latin typeface="Impact"/>
              <a:ea typeface="Arial" charset="0"/>
              <a:cs typeface="Impact"/>
            </a:endParaRPr>
          </a:p>
          <a:p>
            <a:pPr>
              <a:defRPr/>
            </a:pPr>
            <a:endParaRPr lang="en-US" dirty="0"/>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0CA6A8C-3B99-5140-8F6B-37B93305E095}" type="slidenum">
              <a:rPr lang="en-US" sz="1200">
                <a:solidFill>
                  <a:srgbClr val="000000"/>
                </a:solidFill>
                <a:latin typeface="Calibri" charset="0"/>
              </a:rPr>
              <a:pPr/>
              <a:t>10</a:t>
            </a:fld>
            <a:endParaRPr lang="en-US" sz="1200">
              <a:solidFill>
                <a:srgbClr val="000000"/>
              </a:solidFill>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marL="38100">
              <a:buClr>
                <a:srgbClr val="000000"/>
              </a:buClr>
              <a:buSzPct val="100000"/>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 pos="38100" algn="l"/>
                <a:tab pos="495300" algn="l"/>
                <a:tab pos="952500" algn="l"/>
                <a:tab pos="1409700" algn="l"/>
                <a:tab pos="1866900" algn="l"/>
                <a:tab pos="2324100" algn="l"/>
                <a:tab pos="2781300" algn="l"/>
                <a:tab pos="3238500" algn="l"/>
                <a:tab pos="3695700" algn="l"/>
                <a:tab pos="4152900" algn="l"/>
                <a:tab pos="4610100" algn="l"/>
              </a:tabLst>
              <a:defRPr/>
            </a:pPr>
            <a:r>
              <a:rPr lang="en-US" dirty="0" smtClean="0">
                <a:solidFill>
                  <a:prstClr val="black"/>
                </a:solidFill>
                <a:latin typeface="Impact"/>
                <a:ea typeface="Arial" charset="0"/>
                <a:cs typeface="Impact"/>
                <a:hlinkClick r:id="rId3"/>
              </a:rPr>
              <a:t>www.ruggedsoftware.org</a:t>
            </a:r>
            <a:endParaRPr lang="en-US" dirty="0" smtClean="0">
              <a:solidFill>
                <a:prstClr val="black"/>
              </a:solidFill>
              <a:latin typeface="Impact"/>
              <a:ea typeface="Arial" charset="0"/>
              <a:cs typeface="Impact"/>
            </a:endParaRPr>
          </a:p>
          <a:p>
            <a:pPr marL="38100">
              <a:buClr>
                <a:srgbClr val="000000"/>
              </a:buClr>
              <a:buSzPct val="100000"/>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 pos="38100" algn="l"/>
                <a:tab pos="495300" algn="l"/>
                <a:tab pos="952500" algn="l"/>
                <a:tab pos="1409700" algn="l"/>
                <a:tab pos="1866900" algn="l"/>
                <a:tab pos="2324100" algn="l"/>
                <a:tab pos="2781300" algn="l"/>
                <a:tab pos="3238500" algn="l"/>
                <a:tab pos="3695700" algn="l"/>
                <a:tab pos="4152900" algn="l"/>
                <a:tab pos="4610100" algn="l"/>
              </a:tabLst>
              <a:defRPr/>
            </a:pPr>
            <a:endParaRPr lang="en-US" dirty="0" smtClean="0">
              <a:solidFill>
                <a:prstClr val="black"/>
              </a:solidFill>
              <a:latin typeface="Impact"/>
              <a:ea typeface="Arial" charset="0"/>
              <a:cs typeface="Impact"/>
            </a:endParaRPr>
          </a:p>
          <a:p>
            <a:pPr marL="38100">
              <a:buClr>
                <a:srgbClr val="000000"/>
              </a:buClr>
              <a:buSzPct val="100000"/>
              <a:tabLst>
                <a:tab pos="38100" algn="l"/>
                <a:tab pos="495300" algn="l"/>
                <a:tab pos="952500" algn="l"/>
                <a:tab pos="1409700" algn="l"/>
                <a:tab pos="1866900" algn="l"/>
                <a:tab pos="2324100" algn="l"/>
                <a:tab pos="2781300" algn="l"/>
                <a:tab pos="3238500" algn="l"/>
                <a:tab pos="3695700" algn="l"/>
                <a:tab pos="4152900" algn="l"/>
                <a:tab pos="4610100" algn="l"/>
                <a:tab pos="5067300" algn="l"/>
                <a:tab pos="5524500" algn="l"/>
                <a:tab pos="5981700" algn="l"/>
                <a:tab pos="6438900" algn="l"/>
                <a:tab pos="6896100" algn="l"/>
                <a:tab pos="7353300" algn="l"/>
                <a:tab pos="7810500" algn="l"/>
                <a:tab pos="8267700" algn="l"/>
                <a:tab pos="8724900" algn="l"/>
                <a:tab pos="9182100" algn="l"/>
                <a:tab pos="38100" algn="l"/>
                <a:tab pos="495300" algn="l"/>
                <a:tab pos="952500" algn="l"/>
                <a:tab pos="1409700" algn="l"/>
                <a:tab pos="1866900" algn="l"/>
                <a:tab pos="2324100" algn="l"/>
                <a:tab pos="2781300" algn="l"/>
                <a:tab pos="3238500" algn="l"/>
                <a:tab pos="3695700" algn="l"/>
                <a:tab pos="4152900" algn="l"/>
                <a:tab pos="4610100" algn="l"/>
              </a:tabLst>
              <a:defRPr/>
            </a:pPr>
            <a:r>
              <a:rPr lang="en-US" dirty="0" smtClean="0">
                <a:solidFill>
                  <a:prstClr val="black"/>
                </a:solidFill>
                <a:latin typeface="Impact"/>
                <a:ea typeface="Arial" charset="0"/>
                <a:cs typeface="Impact"/>
                <a:hlinkClick r:id="rId4"/>
              </a:rPr>
              <a:t>https://www.ruggedsoftware.org/documents/</a:t>
            </a:r>
            <a:endParaRPr lang="en-US" dirty="0" smtClean="0">
              <a:solidFill>
                <a:prstClr val="black"/>
              </a:solidFill>
              <a:latin typeface="Impact"/>
              <a:ea typeface="Arial" charset="0"/>
              <a:cs typeface="Impact"/>
            </a:endParaRPr>
          </a:p>
          <a:p>
            <a:pPr>
              <a:defRPr/>
            </a:pPr>
            <a:endParaRPr lang="en-US" dirty="0" smtClean="0"/>
          </a:p>
          <a:p>
            <a:pPr>
              <a:defRPr/>
            </a:pPr>
            <a:r>
              <a:rPr lang="en-US" dirty="0" smtClean="0"/>
              <a:t>“</a:t>
            </a:r>
            <a:r>
              <a:rPr lang="en-US" b="1" dirty="0" smtClean="0">
                <a:solidFill>
                  <a:prstClr val="white"/>
                </a:solidFill>
                <a:latin typeface="Palatino Linotype"/>
              </a:rPr>
              <a:t>I recognize that my code will be attacked by talented and persistent adversaries who threaten our physical, economic, and national security</a:t>
            </a:r>
            <a:r>
              <a:rPr lang="en-US" dirty="0" smtClean="0"/>
              <a:t>“</a:t>
            </a:r>
            <a:endParaRPr lang="en-US" dirty="0" smtClean="0">
              <a:solidFill>
                <a:prstClr val="white"/>
              </a:solidFill>
              <a:latin typeface="Palatino Linotype"/>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2DAF4D4-2D37-2A43-8445-E2503249202C}" type="slidenum">
              <a:rPr lang="en-US" sz="1200">
                <a:solidFill>
                  <a:srgbClr val="000000"/>
                </a:solidFill>
                <a:latin typeface="Calibri" charset="0"/>
              </a:rPr>
              <a:pPr/>
              <a:t>11</a:t>
            </a:fld>
            <a:endParaRPr lang="en-US" sz="1200">
              <a:solidFill>
                <a:srgbClr val="000000"/>
              </a:solidFill>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27EF1A71-2719-4E4D-A771-0B594DE071D7}" type="slidenum">
              <a:rPr lang="en-US" smtClean="0">
                <a:latin typeface="Calibri"/>
              </a:rPr>
              <a:pPr/>
              <a:t>13</a:t>
            </a:fld>
            <a:endParaRPr lang="en-US">
              <a:latin typeface="Calibri"/>
            </a:endParaRPr>
          </a:p>
        </p:txBody>
      </p:sp>
    </p:spTree>
    <p:extLst>
      <p:ext uri="{BB962C8B-B14F-4D97-AF65-F5344CB8AC3E}">
        <p14:creationId xmlns:p14="http://schemas.microsoft.com/office/powerpoint/2010/main" val="2416488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see many signs adversaries have notices the eas</a:t>
            </a:r>
            <a:r>
              <a:rPr lang="en-US" baseline="0" dirty="0" smtClean="0"/>
              <a:t>e and leverage of attacking widely depended upon </a:t>
            </a:r>
            <a:r>
              <a:rPr lang="en-US" baseline="0" dirty="0" err="1" smtClean="0"/>
              <a:t>OpenSource</a:t>
            </a:r>
            <a:r>
              <a:rPr lang="en-US" baseline="0" dirty="0" smtClean="0"/>
              <a:t> </a:t>
            </a:r>
            <a:r>
              <a:rPr lang="en-US" baseline="0" dirty="0" err="1" smtClean="0"/>
              <a:t>porjects</a:t>
            </a:r>
            <a:r>
              <a:rPr lang="en-US" baseline="0" dirty="0" smtClean="0"/>
              <a:t> (like Struts, Spring, </a:t>
            </a:r>
            <a:r>
              <a:rPr lang="en-US" baseline="0" dirty="0" err="1" smtClean="0"/>
              <a:t>Guice</a:t>
            </a:r>
            <a:r>
              <a:rPr lang="en-US" baseline="0" dirty="0" smtClean="0"/>
              <a:t>, </a:t>
            </a:r>
            <a:r>
              <a:rPr lang="en-US" baseline="0" dirty="0" err="1" smtClean="0"/>
              <a:t>OpenSSL</a:t>
            </a:r>
            <a:r>
              <a:rPr lang="en-US" baseline="0" dirty="0" smtClean="0"/>
              <a:t> [</a:t>
            </a:r>
            <a:r>
              <a:rPr lang="en-US" baseline="0" dirty="0" err="1" smtClean="0"/>
              <a:t>Heartbleed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16</a:t>
            </a:fld>
            <a:endParaRPr lang="en-US"/>
          </a:p>
        </p:txBody>
      </p:sp>
    </p:spTree>
    <p:extLst>
      <p:ext uri="{BB962C8B-B14F-4D97-AF65-F5344CB8AC3E}">
        <p14:creationId xmlns:p14="http://schemas.microsoft.com/office/powerpoint/2010/main" val="4258107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sonatype_image-bottom.jpg"/>
          <p:cNvPicPr>
            <a:picLocks noChangeAspect="1"/>
          </p:cNvPicPr>
          <p:nvPr userDrawn="1"/>
        </p:nvPicPr>
        <p:blipFill>
          <a:blip r:embed="rId2" cstate="email">
            <a:alphaModFix/>
            <a:extLst>
              <a:ext uri="{28A0092B-C50C-407E-A947-70E740481C1C}">
                <a14:useLocalDpi xmlns:a14="http://schemas.microsoft.com/office/drawing/2010/main"/>
              </a:ext>
            </a:extLst>
          </a:blip>
          <a:srcRect/>
          <a:stretch>
            <a:fillRect/>
          </a:stretch>
        </p:blipFill>
        <p:spPr>
          <a:xfrm>
            <a:off x="0" y="3742137"/>
            <a:ext cx="9144000" cy="1401365"/>
          </a:xfrm>
          <a:prstGeom prst="rect">
            <a:avLst/>
          </a:prstGeom>
        </p:spPr>
      </p:pic>
      <p:pic>
        <p:nvPicPr>
          <p:cNvPr id="10" name="Picture 9" descr="sonatype_image-top.jpg"/>
          <p:cNvPicPr>
            <a:picLocks noChangeAspect="1"/>
          </p:cNvPicPr>
          <p:nvPr userDrawn="1"/>
        </p:nvPicPr>
        <p:blipFill>
          <a:blip r:embed="rId3" cstate="email">
            <a:alphaModFix/>
            <a:extLst>
              <a:ext uri="{28A0092B-C50C-407E-A947-70E740481C1C}">
                <a14:useLocalDpi xmlns:a14="http://schemas.microsoft.com/office/drawing/2010/main"/>
              </a:ext>
            </a:extLst>
          </a:blip>
          <a:srcRect/>
          <a:stretch>
            <a:fillRect/>
          </a:stretch>
        </p:blipFill>
        <p:spPr>
          <a:xfrm>
            <a:off x="0" y="0"/>
            <a:ext cx="9144000" cy="1485899"/>
          </a:xfrm>
          <a:prstGeom prst="rect">
            <a:avLst/>
          </a:prstGeom>
        </p:spPr>
      </p:pic>
      <p:sp>
        <p:nvSpPr>
          <p:cNvPr id="8" name="Rectangle 7"/>
          <p:cNvSpPr/>
          <p:nvPr userDrawn="1"/>
        </p:nvSpPr>
        <p:spPr>
          <a:xfrm>
            <a:off x="0" y="1428750"/>
            <a:ext cx="9144000" cy="2321322"/>
          </a:xfrm>
          <a:prstGeom prst="rect">
            <a:avLst/>
          </a:prstGeom>
          <a:gradFill flip="none" rotWithShape="1">
            <a:gsLst>
              <a:gs pos="0">
                <a:schemeClr val="bg1">
                  <a:lumMod val="95000"/>
                </a:schemeClr>
              </a:gs>
              <a:gs pos="27000">
                <a:schemeClr val="bg1"/>
              </a:gs>
              <a:gs pos="100000">
                <a:schemeClr val="bg1">
                  <a:lumMod val="95000"/>
                </a:schemeClr>
              </a:gs>
              <a:gs pos="8000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solidFill>
                <a:prstClr val="white"/>
              </a:solidFill>
              <a:latin typeface="Arial"/>
            </a:endParaRPr>
          </a:p>
        </p:txBody>
      </p:sp>
      <p:pic>
        <p:nvPicPr>
          <p:cNvPr id="9" name="Picture 8" descr="Sonatype-logo.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1228" y="2164412"/>
            <a:ext cx="2537355" cy="397429"/>
          </a:xfrm>
          <a:prstGeom prst="rect">
            <a:avLst/>
          </a:prstGeom>
        </p:spPr>
      </p:pic>
      <p:sp>
        <p:nvSpPr>
          <p:cNvPr id="2" name="Title 1"/>
          <p:cNvSpPr>
            <a:spLocks noGrp="1"/>
          </p:cNvSpPr>
          <p:nvPr>
            <p:ph type="ctrTitle"/>
          </p:nvPr>
        </p:nvSpPr>
        <p:spPr>
          <a:xfrm>
            <a:off x="3714750" y="1595439"/>
            <a:ext cx="4743450" cy="1555750"/>
          </a:xfrm>
        </p:spPr>
        <p:txBody>
          <a:bodyPr anchor="ctr" anchorCtr="0"/>
          <a:lstStyle>
            <a:lvl1pPr>
              <a:defRPr sz="2400" b="0" cap="none">
                <a:solidFill>
                  <a:srgbClr val="A7A7A7"/>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714750" y="3151188"/>
            <a:ext cx="4743450" cy="436563"/>
          </a:xfrm>
        </p:spPr>
        <p:txBody>
          <a:bodyPr anchor="b" anchorCtr="0"/>
          <a:lstStyle>
            <a:lvl1pPr marL="0" indent="0" algn="l">
              <a:buNone/>
              <a:defRPr sz="1600">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80367564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1"/>
          <p:cNvSpPr>
            <a:spLocks noGrp="1"/>
          </p:cNvSpPr>
          <p:nvPr>
            <p:ph type="sldNum" sz="quarter" idx="4"/>
          </p:nvPr>
        </p:nvSpPr>
        <p:spPr>
          <a:xfrm>
            <a:off x="1" y="4869657"/>
            <a:ext cx="518038" cy="273844"/>
          </a:xfrm>
          <a:prstGeom prst="rect">
            <a:avLst/>
          </a:prstGeom>
        </p:spPr>
        <p:txBody>
          <a:bodyPr vert="horz" lIns="91438" tIns="45719" rIns="91438" bIns="45719" rtlCol="0" anchor="ctr"/>
          <a:lstStyle>
            <a:lvl1pPr algn="r">
              <a:defRPr sz="1100">
                <a:solidFill>
                  <a:schemeClr val="tx1">
                    <a:tint val="75000"/>
                  </a:schemeClr>
                </a:solidFill>
              </a:defRPr>
            </a:lvl1pPr>
          </a:lstStyle>
          <a:p>
            <a:fld id="{133CF2A4-CAF6-4D4D-9789-110A2B05844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8089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1991896" y="113856"/>
            <a:ext cx="7054514" cy="270335"/>
          </a:xfrm>
        </p:spPr>
        <p:txBody>
          <a:bodyPr>
            <a:noAutofit/>
          </a:bodyPr>
          <a:lstStyle>
            <a:lvl1pPr marL="0" indent="0" algn="r">
              <a:buFontTx/>
              <a:buNone/>
              <a:defRPr sz="1400" baseline="0">
                <a:solidFill>
                  <a:schemeClr val="bg1">
                    <a:lumMod val="85000"/>
                  </a:schemeClr>
                </a:solidFill>
              </a:defRPr>
            </a:lvl1pPr>
            <a:lvl2pPr marL="457189" indent="0" algn="r">
              <a:buFontTx/>
              <a:buNone/>
              <a:defRPr sz="1400" baseline="0">
                <a:solidFill>
                  <a:schemeClr val="bg1">
                    <a:lumMod val="85000"/>
                  </a:schemeClr>
                </a:solidFill>
              </a:defRPr>
            </a:lvl2pPr>
            <a:lvl3pPr marL="914377" indent="0" algn="r">
              <a:buFontTx/>
              <a:buNone/>
              <a:defRPr sz="1400" baseline="0">
                <a:solidFill>
                  <a:schemeClr val="bg1">
                    <a:lumMod val="85000"/>
                  </a:schemeClr>
                </a:solidFill>
              </a:defRPr>
            </a:lvl3pPr>
            <a:lvl4pPr marL="1371566" indent="0" algn="r">
              <a:buFontTx/>
              <a:buNone/>
              <a:defRPr sz="1400" baseline="0">
                <a:solidFill>
                  <a:schemeClr val="bg1">
                    <a:lumMod val="85000"/>
                  </a:schemeClr>
                </a:solidFill>
              </a:defRPr>
            </a:lvl4pPr>
            <a:lvl5pPr marL="1828754" indent="0" algn="r">
              <a:buFontTx/>
              <a:buNone/>
              <a:defRPr sz="1400" baseline="0">
                <a:solidFill>
                  <a:schemeClr val="bg1">
                    <a:lumMod val="85000"/>
                  </a:schemeClr>
                </a:solidFill>
              </a:defRPr>
            </a:lvl5pPr>
          </a:lstStyle>
          <a:p>
            <a:pPr lvl="0"/>
            <a:r>
              <a:rPr lang="en-US" smtClean="0"/>
              <a:t>Click to edit Master text styles</a:t>
            </a:r>
          </a:p>
        </p:txBody>
      </p:sp>
      <p:sp>
        <p:nvSpPr>
          <p:cNvPr id="4" name="Slide Number Placeholder 1"/>
          <p:cNvSpPr>
            <a:spLocks noGrp="1"/>
          </p:cNvSpPr>
          <p:nvPr>
            <p:ph type="sldNum" sz="quarter" idx="4"/>
          </p:nvPr>
        </p:nvSpPr>
        <p:spPr>
          <a:xfrm>
            <a:off x="1" y="4869657"/>
            <a:ext cx="518038" cy="273844"/>
          </a:xfrm>
          <a:prstGeom prst="rect">
            <a:avLst/>
          </a:prstGeom>
        </p:spPr>
        <p:txBody>
          <a:bodyPr vert="horz" lIns="91438" tIns="45719" rIns="91438" bIns="45719" rtlCol="0" anchor="ctr"/>
          <a:lstStyle>
            <a:lvl1pPr algn="r">
              <a:defRPr sz="1100">
                <a:solidFill>
                  <a:schemeClr val="tx1">
                    <a:tint val="75000"/>
                  </a:schemeClr>
                </a:solidFill>
              </a:defRPr>
            </a:lvl1pPr>
          </a:lstStyle>
          <a:p>
            <a:fld id="{133CF2A4-CAF6-4D4D-9789-110A2B05844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0025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5380"/>
            <a:ext cx="8229600" cy="3989244"/>
          </a:xfrm>
        </p:spPr>
        <p:txBody>
          <a:bodyPr/>
          <a:lstStyle>
            <a:lvl1pPr>
              <a:defRPr sz="2800"/>
            </a:lvl1pPr>
            <a:lvl2pPr>
              <a:lnSpc>
                <a:spcPct val="150000"/>
              </a:lnSpc>
              <a:defRPr sz="2400"/>
            </a:lvl2pPr>
            <a:lvl3pPr>
              <a:lnSpc>
                <a:spcPct val="150000"/>
              </a:lnSpc>
              <a:defRPr sz="2000"/>
            </a:lvl3pPr>
            <a:lvl4pPr>
              <a:lnSpc>
                <a:spcPct val="150000"/>
              </a:lnSpc>
              <a:defRPr sz="1800"/>
            </a:lvl4pPr>
            <a:lvl5pPr>
              <a:lnSpc>
                <a:spcPct val="150000"/>
              </a:lnSpc>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5"/>
          <p:cNvSpPr>
            <a:spLocks noGrp="1"/>
          </p:cNvSpPr>
          <p:nvPr>
            <p:ph type="body" sz="quarter" idx="10"/>
          </p:nvPr>
        </p:nvSpPr>
        <p:spPr>
          <a:xfrm>
            <a:off x="1991896" y="113856"/>
            <a:ext cx="7054514" cy="270335"/>
          </a:xfrm>
        </p:spPr>
        <p:txBody>
          <a:bodyPr>
            <a:noAutofit/>
          </a:bodyPr>
          <a:lstStyle>
            <a:lvl1pPr marL="0" indent="0" algn="r">
              <a:buFontTx/>
              <a:buNone/>
              <a:defRPr sz="1400" baseline="0">
                <a:solidFill>
                  <a:schemeClr val="bg1">
                    <a:lumMod val="85000"/>
                  </a:schemeClr>
                </a:solidFill>
              </a:defRPr>
            </a:lvl1pPr>
            <a:lvl2pPr marL="457189" indent="0" algn="r">
              <a:buFontTx/>
              <a:buNone/>
              <a:defRPr sz="1400" baseline="0">
                <a:solidFill>
                  <a:schemeClr val="bg1">
                    <a:lumMod val="85000"/>
                  </a:schemeClr>
                </a:solidFill>
              </a:defRPr>
            </a:lvl2pPr>
            <a:lvl3pPr marL="914377" indent="0" algn="r">
              <a:buFontTx/>
              <a:buNone/>
              <a:defRPr sz="1400" baseline="0">
                <a:solidFill>
                  <a:schemeClr val="bg1">
                    <a:lumMod val="85000"/>
                  </a:schemeClr>
                </a:solidFill>
              </a:defRPr>
            </a:lvl3pPr>
            <a:lvl4pPr marL="1371566" indent="0" algn="r">
              <a:buFontTx/>
              <a:buNone/>
              <a:defRPr sz="1400" baseline="0">
                <a:solidFill>
                  <a:schemeClr val="bg1">
                    <a:lumMod val="85000"/>
                  </a:schemeClr>
                </a:solidFill>
              </a:defRPr>
            </a:lvl4pPr>
            <a:lvl5pPr marL="1828754" indent="0" algn="r">
              <a:buFontTx/>
              <a:buNone/>
              <a:defRPr sz="1400" baseline="0">
                <a:solidFill>
                  <a:schemeClr val="bg1">
                    <a:lumMod val="85000"/>
                  </a:schemeClr>
                </a:solidFill>
              </a:defRPr>
            </a:lvl5pPr>
          </a:lstStyle>
          <a:p>
            <a:pPr lvl="0"/>
            <a:r>
              <a:rPr lang="en-US" smtClean="0"/>
              <a:t>Click to edit Master text styles</a:t>
            </a:r>
          </a:p>
        </p:txBody>
      </p:sp>
      <p:sp>
        <p:nvSpPr>
          <p:cNvPr id="4" name="Slide Number Placeholder 1"/>
          <p:cNvSpPr>
            <a:spLocks noGrp="1"/>
          </p:cNvSpPr>
          <p:nvPr>
            <p:ph type="sldNum" sz="quarter" idx="4"/>
          </p:nvPr>
        </p:nvSpPr>
        <p:spPr>
          <a:xfrm>
            <a:off x="1" y="4869657"/>
            <a:ext cx="518038" cy="273844"/>
          </a:xfrm>
          <a:prstGeom prst="rect">
            <a:avLst/>
          </a:prstGeom>
        </p:spPr>
        <p:txBody>
          <a:bodyPr vert="horz" lIns="91438" tIns="45719" rIns="91438" bIns="45719" rtlCol="0" anchor="ctr"/>
          <a:lstStyle>
            <a:lvl1pPr algn="r">
              <a:defRPr sz="1100">
                <a:solidFill>
                  <a:schemeClr val="tx1">
                    <a:tint val="75000"/>
                  </a:schemeClr>
                </a:solidFill>
              </a:defRPr>
            </a:lvl1pPr>
          </a:lstStyle>
          <a:p>
            <a:fld id="{133CF2A4-CAF6-4D4D-9789-110A2B05844D}" type="slidenum">
              <a:rPr lang="en-US" smtClean="0"/>
              <a:pPr/>
              <a:t>‹#›</a:t>
            </a:fld>
            <a:endParaRPr lang="en-US"/>
          </a:p>
        </p:txBody>
      </p:sp>
    </p:spTree>
    <p:extLst>
      <p:ext uri="{BB962C8B-B14F-4D97-AF65-F5344CB8AC3E}">
        <p14:creationId xmlns:p14="http://schemas.microsoft.com/office/powerpoint/2010/main" val="2814845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e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133CF2A4-CAF6-4D4D-9789-110A2B05844D}" type="slidenum">
              <a:rPr lang="en-US" smtClean="0"/>
              <a:pPr/>
              <a:t>‹#›</a:t>
            </a:fld>
            <a:endParaRPr lang="en-US"/>
          </a:p>
        </p:txBody>
      </p:sp>
      <p:sp>
        <p:nvSpPr>
          <p:cNvPr id="4" name="Date Placeholder 3"/>
          <p:cNvSpPr>
            <a:spLocks noGrp="1"/>
          </p:cNvSpPr>
          <p:nvPr>
            <p:ph type="dt" sz="half" idx="11"/>
          </p:nvPr>
        </p:nvSpPr>
        <p:spPr/>
        <p:txBody>
          <a:bodyPr/>
          <a:lstStyle>
            <a:lvl1pPr marL="0" marR="0" indent="0" algn="l" defTabSz="457189" rtl="0" eaLnBrk="1" fontAlgn="base" latinLnBrk="0" hangingPunct="1">
              <a:lnSpc>
                <a:spcPct val="100000"/>
              </a:lnSpc>
              <a:spcBef>
                <a:spcPct val="0"/>
              </a:spcBef>
              <a:spcAft>
                <a:spcPct val="0"/>
              </a:spcAft>
              <a:buClrTx/>
              <a:buSzTx/>
              <a:buFontTx/>
              <a:buNone/>
              <a:tabLst/>
              <a:defRPr/>
            </a:lvl1pPr>
          </a:lstStyle>
          <a:p>
            <a:r>
              <a:rPr lang="en-US" dirty="0" smtClean="0">
                <a:solidFill>
                  <a:prstClr val="black">
                    <a:tint val="75000"/>
                  </a:prstClr>
                </a:solidFill>
              </a:rPr>
              <a:t>10/23/2013 	@</a:t>
            </a:r>
            <a:r>
              <a:rPr lang="en-US" dirty="0" err="1" smtClean="0">
                <a:solidFill>
                  <a:prstClr val="black">
                    <a:tint val="75000"/>
                  </a:prstClr>
                </a:solidFill>
              </a:rPr>
              <a:t>joshcorman</a:t>
            </a:r>
            <a:r>
              <a:rPr lang="en-US" dirty="0" smtClean="0">
                <a:solidFill>
                  <a:prstClr val="black">
                    <a:tint val="75000"/>
                  </a:prstClr>
                </a:solidFill>
              </a:rPr>
              <a:t>	    </a:t>
            </a:r>
            <a:r>
              <a:rPr lang="en-US" dirty="0" smtClean="0"/>
              <a:t>#DOES14</a:t>
            </a:r>
            <a:endParaRPr lang="en-US" dirty="0" smtClean="0"/>
          </a:p>
        </p:txBody>
      </p:sp>
      <p:sp>
        <p:nvSpPr>
          <p:cNvPr id="5" name="Content Placeholder 6"/>
          <p:cNvSpPr>
            <a:spLocks noGrp="1"/>
          </p:cNvSpPr>
          <p:nvPr>
            <p:ph sz="quarter" idx="12"/>
          </p:nvPr>
        </p:nvSpPr>
        <p:spPr>
          <a:xfrm>
            <a:off x="486834" y="873125"/>
            <a:ext cx="8180916" cy="3810000"/>
          </a:xfrm>
        </p:spPr>
        <p:txBody>
          <a:bodyPr/>
          <a:lstStyle>
            <a:lvl5pPr marL="960096" indent="0">
              <a:buNone/>
              <a:defRPr sz="1600">
                <a:latin typeface="Calibri"/>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28451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3" y="564725"/>
            <a:ext cx="8534719"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181779"/>
            <a:ext cx="8534718"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894918"/>
            <a:ext cx="8179816" cy="3688991"/>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1887453"/>
      </p:ext>
    </p:extLst>
  </p:cSld>
  <p:clrMapOvr>
    <a:masterClrMapping/>
  </p:clrMapOvr>
  <p:timing>
    <p:tnLst>
      <p:par>
        <p:cTn xmlns:p14="http://schemas.microsoft.com/office/powerpoint/2010/mai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46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666750" y="862014"/>
            <a:ext cx="7810500" cy="1743075"/>
          </a:xfrm>
          <a:prstGeom prst="rect">
            <a:avLst/>
          </a:prstGeom>
        </p:spPr>
        <p:txBody>
          <a:bodyPr anchor="b"/>
          <a:lstStyle/>
          <a:p>
            <a:pPr lvl="0">
              <a:defRPr sz="1800"/>
            </a:pPr>
            <a:r>
              <a:rPr sz="4200"/>
              <a:t>Title Text</a:t>
            </a:r>
          </a:p>
        </p:txBody>
      </p:sp>
      <p:sp>
        <p:nvSpPr>
          <p:cNvPr id="6" name="Shape 6"/>
          <p:cNvSpPr>
            <a:spLocks noGrp="1"/>
          </p:cNvSpPr>
          <p:nvPr>
            <p:ph type="body" idx="1"/>
          </p:nvPr>
        </p:nvSpPr>
        <p:spPr>
          <a:xfrm>
            <a:off x="666750" y="2652713"/>
            <a:ext cx="7810500" cy="595313"/>
          </a:xfrm>
          <a:prstGeom prst="rect">
            <a:avLst/>
          </a:prstGeom>
        </p:spPr>
        <p:txBody>
          <a:bodyPr anchor="t"/>
          <a:lstStyle>
            <a:lvl1pPr marL="0" indent="0" algn="ctr">
              <a:spcBef>
                <a:spcPts val="0"/>
              </a:spcBef>
              <a:buSzTx/>
              <a:buNone/>
              <a:defRPr sz="1700"/>
            </a:lvl1pPr>
            <a:lvl2pPr marL="0" indent="85723" algn="ctr">
              <a:spcBef>
                <a:spcPts val="0"/>
              </a:spcBef>
              <a:buSzTx/>
              <a:buNone/>
              <a:defRPr sz="1700"/>
            </a:lvl2pPr>
            <a:lvl3pPr marL="0" indent="171446" algn="ctr">
              <a:spcBef>
                <a:spcPts val="0"/>
              </a:spcBef>
              <a:buSzTx/>
              <a:buNone/>
              <a:defRPr sz="1700"/>
            </a:lvl3pPr>
            <a:lvl4pPr marL="0" indent="257169" algn="ctr">
              <a:spcBef>
                <a:spcPts val="0"/>
              </a:spcBef>
              <a:buSzTx/>
              <a:buNone/>
              <a:defRPr sz="1700"/>
            </a:lvl4pPr>
            <a:lvl5pPr marL="0" indent="342891" algn="ctr">
              <a:spcBef>
                <a:spcPts val="0"/>
              </a:spcBef>
              <a:buSzTx/>
              <a:buNone/>
              <a:defRPr sz="1700"/>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16460200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238125" y="3543300"/>
            <a:ext cx="8667750" cy="752475"/>
          </a:xfrm>
          <a:prstGeom prst="rect">
            <a:avLst/>
          </a:prstGeom>
        </p:spPr>
        <p:txBody>
          <a:bodyPr anchor="b"/>
          <a:lstStyle/>
          <a:p>
            <a:pPr lvl="0">
              <a:defRPr sz="1800"/>
            </a:pPr>
            <a:r>
              <a:rPr sz="4200"/>
              <a:t>Title Text</a:t>
            </a:r>
          </a:p>
        </p:txBody>
      </p:sp>
      <p:sp>
        <p:nvSpPr>
          <p:cNvPr id="9" name="Shape 9"/>
          <p:cNvSpPr>
            <a:spLocks noGrp="1"/>
          </p:cNvSpPr>
          <p:nvPr>
            <p:ph type="body" idx="1"/>
          </p:nvPr>
        </p:nvSpPr>
        <p:spPr>
          <a:xfrm>
            <a:off x="238125" y="4319588"/>
            <a:ext cx="8667750" cy="595313"/>
          </a:xfrm>
          <a:prstGeom prst="rect">
            <a:avLst/>
          </a:prstGeom>
        </p:spPr>
        <p:txBody>
          <a:bodyPr anchor="t"/>
          <a:lstStyle>
            <a:lvl1pPr marL="0" indent="0" algn="ctr">
              <a:spcBef>
                <a:spcPts val="0"/>
              </a:spcBef>
              <a:buSzTx/>
              <a:buNone/>
              <a:defRPr sz="1700"/>
            </a:lvl1pPr>
            <a:lvl2pPr marL="0" indent="85723" algn="ctr">
              <a:spcBef>
                <a:spcPts val="0"/>
              </a:spcBef>
              <a:buSzTx/>
              <a:buNone/>
              <a:defRPr sz="1700"/>
            </a:lvl2pPr>
            <a:lvl3pPr marL="0" indent="171446" algn="ctr">
              <a:spcBef>
                <a:spcPts val="0"/>
              </a:spcBef>
              <a:buSzTx/>
              <a:buNone/>
              <a:defRPr sz="1700"/>
            </a:lvl3pPr>
            <a:lvl4pPr marL="0" indent="257169" algn="ctr">
              <a:spcBef>
                <a:spcPts val="0"/>
              </a:spcBef>
              <a:buSzTx/>
              <a:buNone/>
              <a:defRPr sz="1700"/>
            </a:lvl4pPr>
            <a:lvl5pPr marL="0" indent="342891" algn="ctr">
              <a:spcBef>
                <a:spcPts val="0"/>
              </a:spcBef>
              <a:buSzTx/>
              <a:buNone/>
              <a:defRPr sz="1700"/>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20964635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666750" y="1700214"/>
            <a:ext cx="7810500" cy="1743075"/>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284324956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619126" y="414339"/>
            <a:ext cx="3833813" cy="2105025"/>
          </a:xfrm>
          <a:prstGeom prst="rect">
            <a:avLst/>
          </a:prstGeom>
        </p:spPr>
        <p:txBody>
          <a:bodyPr anchor="b"/>
          <a:lstStyle>
            <a:lvl1pPr>
              <a:defRPr sz="3200"/>
            </a:lvl1pPr>
          </a:lstStyle>
          <a:p>
            <a:pPr lvl="0">
              <a:defRPr sz="1800"/>
            </a:pPr>
            <a:r>
              <a:rPr sz="3200"/>
              <a:t>Title Text</a:t>
            </a:r>
          </a:p>
        </p:txBody>
      </p:sp>
      <p:sp>
        <p:nvSpPr>
          <p:cNvPr id="14" name="Shape 14"/>
          <p:cNvSpPr>
            <a:spLocks noGrp="1"/>
          </p:cNvSpPr>
          <p:nvPr>
            <p:ph type="body" idx="1"/>
          </p:nvPr>
        </p:nvSpPr>
        <p:spPr>
          <a:xfrm>
            <a:off x="619126" y="2566989"/>
            <a:ext cx="3833813" cy="2162175"/>
          </a:xfrm>
          <a:prstGeom prst="rect">
            <a:avLst/>
          </a:prstGeom>
        </p:spPr>
        <p:txBody>
          <a:bodyPr anchor="t"/>
          <a:lstStyle>
            <a:lvl1pPr marL="0" indent="0" algn="ctr">
              <a:spcBef>
                <a:spcPts val="0"/>
              </a:spcBef>
              <a:buSzTx/>
              <a:buNone/>
              <a:defRPr sz="1700"/>
            </a:lvl1pPr>
            <a:lvl2pPr marL="0" indent="85723" algn="ctr">
              <a:spcBef>
                <a:spcPts val="0"/>
              </a:spcBef>
              <a:buSzTx/>
              <a:buNone/>
              <a:defRPr sz="1700"/>
            </a:lvl2pPr>
            <a:lvl3pPr marL="0" indent="171446" algn="ctr">
              <a:spcBef>
                <a:spcPts val="0"/>
              </a:spcBef>
              <a:buSzTx/>
              <a:buNone/>
              <a:defRPr sz="1700"/>
            </a:lvl3pPr>
            <a:lvl4pPr marL="0" indent="257169" algn="ctr">
              <a:spcBef>
                <a:spcPts val="0"/>
              </a:spcBef>
              <a:buSzTx/>
              <a:buNone/>
              <a:defRPr sz="1700"/>
            </a:lvl4pPr>
            <a:lvl5pPr marL="0" indent="342891" algn="ctr">
              <a:spcBef>
                <a:spcPts val="0"/>
              </a:spcBef>
              <a:buSzTx/>
              <a:buNone/>
              <a:defRPr sz="1700"/>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25921873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1"/>
          <p:cNvSpPr>
            <a:spLocks noGrp="1"/>
          </p:cNvSpPr>
          <p:nvPr>
            <p:ph type="sldNum" sz="quarter" idx="4"/>
          </p:nvPr>
        </p:nvSpPr>
        <p:spPr>
          <a:xfrm>
            <a:off x="190500" y="4774410"/>
            <a:ext cx="518038" cy="273844"/>
          </a:xfrm>
          <a:prstGeom prst="rect">
            <a:avLst/>
          </a:prstGeom>
        </p:spPr>
        <p:txBody>
          <a:bodyPr vert="horz" lIns="91438" tIns="45719" rIns="91438" bIns="45719" rtlCol="0" anchor="ctr"/>
          <a:lstStyle>
            <a:lvl1pPr algn="l">
              <a:defRPr sz="1000">
                <a:solidFill>
                  <a:schemeClr val="tx1">
                    <a:tint val="75000"/>
                  </a:schemeClr>
                </a:solidFill>
                <a:latin typeface="Calibri"/>
                <a:cs typeface="Calibri"/>
              </a:defRPr>
            </a:lvl1pPr>
          </a:lstStyle>
          <a:p>
            <a:fld id="{133CF2A4-CAF6-4D4D-9789-110A2B05844D}" type="slidenum">
              <a:rPr lang="en-US" smtClean="0">
                <a:solidFill>
                  <a:prstClr val="black">
                    <a:tint val="75000"/>
                  </a:prstClr>
                </a:solidFill>
              </a:rPr>
              <a:pPr/>
              <a:t>‹#›</a:t>
            </a:fld>
            <a:endParaRPr lang="en-US">
              <a:solidFill>
                <a:prstClr val="black">
                  <a:tint val="75000"/>
                </a:prstClr>
              </a:solidFill>
            </a:endParaRPr>
          </a:p>
        </p:txBody>
      </p:sp>
      <p:sp>
        <p:nvSpPr>
          <p:cNvPr id="5" name="Date Placeholder 6"/>
          <p:cNvSpPr>
            <a:spLocks noGrp="1"/>
          </p:cNvSpPr>
          <p:nvPr>
            <p:ph type="dt" sz="half" idx="2"/>
          </p:nvPr>
        </p:nvSpPr>
        <p:spPr>
          <a:xfrm>
            <a:off x="708538" y="4774410"/>
            <a:ext cx="2988184" cy="273844"/>
          </a:xfrm>
          <a:prstGeom prst="rect">
            <a:avLst/>
          </a:prstGeom>
        </p:spPr>
        <p:txBody>
          <a:bodyPr vert="horz" lIns="91438" tIns="45719" rIns="91438" bIns="45719" rtlCol="0" anchor="ctr"/>
          <a:lstStyle>
            <a:lvl1pPr algn="l">
              <a:defRPr sz="1200">
                <a:solidFill>
                  <a:schemeClr val="tx1">
                    <a:tint val="75000"/>
                  </a:schemeClr>
                </a:solidFill>
                <a:latin typeface="Calibri"/>
                <a:cs typeface="Calibri"/>
              </a:defRPr>
            </a:lvl1pPr>
          </a:lstStyle>
          <a:p>
            <a:r>
              <a:rPr lang="en-US" dirty="0" smtClean="0">
                <a:solidFill>
                  <a:prstClr val="black">
                    <a:tint val="75000"/>
                  </a:prstClr>
                </a:solidFill>
              </a:rPr>
              <a:t>10/23/2013 	@</a:t>
            </a:r>
            <a:r>
              <a:rPr lang="en-US" dirty="0" err="1" smtClean="0">
                <a:solidFill>
                  <a:prstClr val="black">
                    <a:tint val="75000"/>
                  </a:prstClr>
                </a:solidFill>
              </a:rPr>
              <a:t>joshcorman</a:t>
            </a:r>
            <a:r>
              <a:rPr lang="en-US" dirty="0" smtClean="0">
                <a:solidFill>
                  <a:prstClr val="black">
                    <a:tint val="75000"/>
                  </a:prstClr>
                </a:solidFill>
              </a:rPr>
              <a:t>	    </a:t>
            </a:r>
            <a:r>
              <a:rPr lang="en-US" dirty="0" smtClean="0"/>
              <a:t>#DOES14</a:t>
            </a:r>
            <a:endParaRPr lang="en-US" dirty="0" smtClean="0"/>
          </a:p>
        </p:txBody>
      </p:sp>
      <p:sp>
        <p:nvSpPr>
          <p:cNvPr id="7" name="Content Placeholder 6"/>
          <p:cNvSpPr>
            <a:spLocks noGrp="1"/>
          </p:cNvSpPr>
          <p:nvPr>
            <p:ph sz="quarter" idx="10"/>
          </p:nvPr>
        </p:nvSpPr>
        <p:spPr>
          <a:xfrm>
            <a:off x="708025" y="1143000"/>
            <a:ext cx="7685088" cy="3524250"/>
          </a:xfrm>
        </p:spPr>
        <p:txBody>
          <a:bodyPr/>
          <a:lstStyle>
            <a:lvl5pPr marL="960096" indent="0">
              <a:buNone/>
              <a:defRPr sz="1600">
                <a:latin typeface="Calibri"/>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33273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292272221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4200"/>
              <a:t>Title Text</a:t>
            </a:r>
          </a:p>
        </p:txBody>
      </p:sp>
      <p:sp>
        <p:nvSpPr>
          <p:cNvPr id="19" name="Shape 19"/>
          <p:cNvSpPr>
            <a:spLocks noGrp="1"/>
          </p:cNvSpPr>
          <p:nvPr>
            <p:ph type="body" idx="1"/>
          </p:nvPr>
        </p:nvSpPr>
        <p:spPr>
          <a:prstGeom prst="rect">
            <a:avLst/>
          </a:prstGeom>
        </p:spPr>
        <p:txBody>
          <a:bodyPr/>
          <a:lstStyle/>
          <a:p>
            <a:pPr lvl="0">
              <a:defRPr sz="1800"/>
            </a:pPr>
            <a:r>
              <a:rPr sz="2000" dirty="0"/>
              <a:t>Body Level One</a:t>
            </a:r>
          </a:p>
          <a:p>
            <a:pPr lvl="1">
              <a:defRPr sz="1800"/>
            </a:pPr>
            <a:r>
              <a:rPr sz="2000" dirty="0"/>
              <a:t>Body Level Two</a:t>
            </a:r>
          </a:p>
          <a:p>
            <a:pPr lvl="2">
              <a:defRPr sz="1800"/>
            </a:pPr>
            <a:r>
              <a:rPr sz="2000" dirty="0"/>
              <a:t>Body Level Three</a:t>
            </a:r>
          </a:p>
          <a:p>
            <a:pPr lvl="3">
              <a:defRPr sz="1800"/>
            </a:pPr>
            <a:r>
              <a:rPr sz="2000" dirty="0"/>
              <a:t>Body Level Four</a:t>
            </a:r>
          </a:p>
          <a:p>
            <a:pPr lvl="4">
              <a:defRPr sz="1800"/>
            </a:pPr>
            <a:r>
              <a:rPr sz="2000" dirty="0"/>
              <a:t>Body Level Five</a:t>
            </a:r>
          </a:p>
        </p:txBody>
      </p:sp>
    </p:spTree>
    <p:extLst>
      <p:ext uri="{BB962C8B-B14F-4D97-AF65-F5344CB8AC3E}">
        <p14:creationId xmlns:p14="http://schemas.microsoft.com/office/powerpoint/2010/main" val="41897531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4200"/>
              <a:t>Title Text</a:t>
            </a:r>
          </a:p>
        </p:txBody>
      </p:sp>
      <p:sp>
        <p:nvSpPr>
          <p:cNvPr id="22" name="Shape 22"/>
          <p:cNvSpPr>
            <a:spLocks noGrp="1"/>
          </p:cNvSpPr>
          <p:nvPr>
            <p:ph type="body" idx="1"/>
          </p:nvPr>
        </p:nvSpPr>
        <p:spPr>
          <a:xfrm>
            <a:off x="633413" y="1214438"/>
            <a:ext cx="3752850" cy="3452813"/>
          </a:xfrm>
          <a:prstGeom prst="rect">
            <a:avLst/>
          </a:prstGeom>
        </p:spPr>
        <p:txBody>
          <a:bodyPr/>
          <a:lstStyle>
            <a:lvl1pPr marL="209545" indent="-209545">
              <a:spcBef>
                <a:spcPts val="1688"/>
              </a:spcBef>
              <a:defRPr sz="1700"/>
            </a:lvl1pPr>
            <a:lvl2pPr marL="419090" indent="-209545">
              <a:spcBef>
                <a:spcPts val="1688"/>
              </a:spcBef>
              <a:defRPr sz="1700"/>
            </a:lvl2pPr>
            <a:lvl3pPr marL="628634" indent="-209545">
              <a:spcBef>
                <a:spcPts val="1688"/>
              </a:spcBef>
              <a:defRPr sz="1700"/>
            </a:lvl3pPr>
            <a:lvl4pPr marL="838179" indent="-209545">
              <a:spcBef>
                <a:spcPts val="1688"/>
              </a:spcBef>
              <a:defRPr sz="1700"/>
            </a:lvl4pPr>
            <a:lvl5pPr marL="1047724" indent="-209545">
              <a:spcBef>
                <a:spcPts val="1688"/>
              </a:spcBef>
              <a:defRPr sz="1700"/>
            </a:lvl5pPr>
          </a:lstStyle>
          <a:p>
            <a:pPr lvl="0">
              <a:defRPr sz="1800"/>
            </a:pPr>
            <a:r>
              <a:rPr sz="1700"/>
              <a:t>Body Level One</a:t>
            </a:r>
          </a:p>
          <a:p>
            <a:pPr lvl="1">
              <a:defRPr sz="1800"/>
            </a:pPr>
            <a:r>
              <a:rPr sz="1700"/>
              <a:t>Body Level Two</a:t>
            </a:r>
          </a:p>
          <a:p>
            <a:pPr lvl="2">
              <a:defRPr sz="1800"/>
            </a:pPr>
            <a:r>
              <a:rPr sz="1700"/>
              <a:t>Body Level Three</a:t>
            </a:r>
          </a:p>
          <a:p>
            <a:pPr lvl="3">
              <a:defRPr sz="1800"/>
            </a:pPr>
            <a:r>
              <a:rPr sz="1700"/>
              <a:t>Body Level Four</a:t>
            </a:r>
          </a:p>
          <a:p>
            <a:pPr lvl="4">
              <a:defRPr sz="1800"/>
            </a:pPr>
            <a:r>
              <a:rPr sz="1700"/>
              <a:t>Body Level Five</a:t>
            </a:r>
          </a:p>
        </p:txBody>
      </p:sp>
    </p:spTree>
    <p:extLst>
      <p:ext uri="{BB962C8B-B14F-4D97-AF65-F5344CB8AC3E}">
        <p14:creationId xmlns:p14="http://schemas.microsoft.com/office/powerpoint/2010/main" val="351822563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633414" y="666750"/>
            <a:ext cx="7877175" cy="3805238"/>
          </a:xfrm>
          <a:prstGeom prst="rect">
            <a:avLst/>
          </a:prstGeom>
        </p:spPr>
        <p:txBody>
          <a:bodyPr/>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40878100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591863"/>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738474"/>
      </p:ext>
    </p:extLst>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34398"/>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44987"/>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812728" y="1701107"/>
            <a:ext cx="5518547" cy="1741289"/>
          </a:xfrm>
          <a:prstGeom prst="rect">
            <a:avLst/>
          </a:prstGeom>
        </p:spPr>
        <p:txBody>
          <a:bodyPr lIns="26789" tIns="26789" rIns="26789" bIns="26789"/>
          <a:lstStyle>
            <a:lvl1pPr defTabSz="219069"/>
          </a:lstStyle>
          <a:p>
            <a:pPr lvl="0">
              <a:defRPr sz="1800"/>
            </a:pPr>
            <a:r>
              <a:rPr sz="4200"/>
              <a:t>Title Text</a:t>
            </a:r>
          </a:p>
        </p:txBody>
      </p:sp>
    </p:spTree>
    <p:extLst>
      <p:ext uri="{BB962C8B-B14F-4D97-AF65-F5344CB8AC3E}">
        <p14:creationId xmlns:p14="http://schemas.microsoft.com/office/powerpoint/2010/main" val="1017530995"/>
      </p:ext>
    </p:extLst>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98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1"/>
          <p:cNvSpPr>
            <a:spLocks noGrp="1"/>
          </p:cNvSpPr>
          <p:nvPr>
            <p:ph type="sldNum" sz="quarter" idx="4"/>
          </p:nvPr>
        </p:nvSpPr>
        <p:spPr>
          <a:xfrm>
            <a:off x="190500" y="4774410"/>
            <a:ext cx="518038" cy="273844"/>
          </a:xfrm>
          <a:prstGeom prst="rect">
            <a:avLst/>
          </a:prstGeom>
        </p:spPr>
        <p:txBody>
          <a:bodyPr vert="horz" lIns="91438" tIns="45719" rIns="91438" bIns="45719" rtlCol="0" anchor="ctr"/>
          <a:lstStyle>
            <a:lvl1pPr algn="l">
              <a:defRPr sz="1000">
                <a:solidFill>
                  <a:schemeClr val="tx1">
                    <a:tint val="75000"/>
                  </a:schemeClr>
                </a:solidFill>
                <a:latin typeface="Calibri"/>
                <a:cs typeface="Calibri"/>
              </a:defRPr>
            </a:lvl1pPr>
          </a:lstStyle>
          <a:p>
            <a:fld id="{133CF2A4-CAF6-4D4D-9789-110A2B05844D}" type="slidenum">
              <a:rPr lang="en-US" smtClean="0">
                <a:solidFill>
                  <a:prstClr val="black">
                    <a:tint val="75000"/>
                  </a:prstClr>
                </a:solidFill>
              </a:rPr>
              <a:pPr/>
              <a:t>‹#›</a:t>
            </a:fld>
            <a:endParaRPr lang="en-US">
              <a:solidFill>
                <a:prstClr val="black">
                  <a:tint val="75000"/>
                </a:prstClr>
              </a:solidFill>
            </a:endParaRPr>
          </a:p>
        </p:txBody>
      </p:sp>
      <p:sp>
        <p:nvSpPr>
          <p:cNvPr id="5" name="Date Placeholder 6"/>
          <p:cNvSpPr>
            <a:spLocks noGrp="1"/>
          </p:cNvSpPr>
          <p:nvPr>
            <p:ph type="dt" sz="half" idx="2"/>
          </p:nvPr>
        </p:nvSpPr>
        <p:spPr>
          <a:xfrm>
            <a:off x="708537" y="4774410"/>
            <a:ext cx="2897467" cy="273844"/>
          </a:xfrm>
          <a:prstGeom prst="rect">
            <a:avLst/>
          </a:prstGeom>
        </p:spPr>
        <p:txBody>
          <a:bodyPr vert="horz" lIns="91438" tIns="45719" rIns="91438" bIns="45719" rtlCol="0" anchor="ctr"/>
          <a:lstStyle>
            <a:lvl1pPr algn="l">
              <a:defRPr sz="1200">
                <a:solidFill>
                  <a:schemeClr val="tx1">
                    <a:tint val="75000"/>
                  </a:schemeClr>
                </a:solidFill>
                <a:latin typeface="Calibri"/>
                <a:cs typeface="Calibri"/>
              </a:defRPr>
            </a:lvl1pPr>
          </a:lstStyle>
          <a:p>
            <a:r>
              <a:rPr lang="en-US" dirty="0" smtClean="0">
                <a:solidFill>
                  <a:prstClr val="black">
                    <a:tint val="75000"/>
                  </a:prstClr>
                </a:solidFill>
              </a:rPr>
              <a:t>10/23/2013 	@</a:t>
            </a:r>
            <a:r>
              <a:rPr lang="en-US" dirty="0" err="1" smtClean="0">
                <a:solidFill>
                  <a:prstClr val="black">
                    <a:tint val="75000"/>
                  </a:prstClr>
                </a:solidFill>
              </a:rPr>
              <a:t>joshcorman</a:t>
            </a:r>
            <a:r>
              <a:rPr lang="en-US" dirty="0" smtClean="0">
                <a:solidFill>
                  <a:prstClr val="black">
                    <a:tint val="75000"/>
                  </a:prstClr>
                </a:solidFill>
              </a:rPr>
              <a:t>	    </a:t>
            </a:r>
            <a:r>
              <a:rPr lang="en-US" dirty="0" smtClean="0"/>
              <a:t>#DOES14</a:t>
            </a:r>
            <a:endParaRPr lang="en-US" dirty="0" smtClean="0"/>
          </a:p>
        </p:txBody>
      </p:sp>
    </p:spTree>
    <p:extLst>
      <p:ext uri="{BB962C8B-B14F-4D97-AF65-F5344CB8AC3E}">
        <p14:creationId xmlns:p14="http://schemas.microsoft.com/office/powerpoint/2010/main" val="6298185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679834"/>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e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90500" y="4774410"/>
            <a:ext cx="518038" cy="273844"/>
          </a:xfrm>
          <a:prstGeom prst="rect">
            <a:avLst/>
          </a:prstGeom>
        </p:spPr>
        <p:txBody>
          <a:bodyPr/>
          <a:lstStyle/>
          <a:p>
            <a:fld id="{133CF2A4-CAF6-4D4D-9789-110A2B05844D}" type="slidenum">
              <a:rPr lang="en-US" smtClean="0"/>
              <a:pPr/>
              <a:t>‹#›</a:t>
            </a:fld>
            <a:endParaRPr lang="en-US"/>
          </a:p>
        </p:txBody>
      </p:sp>
      <p:sp>
        <p:nvSpPr>
          <p:cNvPr id="4" name="Date Placeholder 3"/>
          <p:cNvSpPr>
            <a:spLocks noGrp="1"/>
          </p:cNvSpPr>
          <p:nvPr>
            <p:ph type="dt" sz="half" idx="11"/>
          </p:nvPr>
        </p:nvSpPr>
        <p:spPr>
          <a:xfrm>
            <a:off x="708538" y="4774410"/>
            <a:ext cx="2133600" cy="273844"/>
          </a:xfrm>
          <a:prstGeom prst="rect">
            <a:avLst/>
          </a:prstGeom>
        </p:spPr>
        <p:txBody>
          <a:bodyPr/>
          <a:lstStyle>
            <a:lvl1pPr marL="0" marR="0" indent="0" algn="l" defTabSz="457189" rtl="0" eaLnBrk="1" fontAlgn="base" latinLnBrk="0" hangingPunct="1">
              <a:lnSpc>
                <a:spcPct val="100000"/>
              </a:lnSpc>
              <a:spcBef>
                <a:spcPct val="0"/>
              </a:spcBef>
              <a:spcAft>
                <a:spcPct val="0"/>
              </a:spcAft>
              <a:buClrTx/>
              <a:buSzTx/>
              <a:buFontTx/>
              <a:buNone/>
              <a:tabLst/>
              <a:defRPr/>
            </a:lvl1pPr>
          </a:lstStyle>
          <a:p>
            <a:r>
              <a:rPr lang="en-US" dirty="0" smtClean="0">
                <a:solidFill>
                  <a:prstClr val="black">
                    <a:tint val="75000"/>
                  </a:prstClr>
                </a:solidFill>
              </a:rPr>
              <a:t>10/23/2013 	@</a:t>
            </a:r>
            <a:r>
              <a:rPr lang="en-US" dirty="0" err="1" smtClean="0">
                <a:solidFill>
                  <a:prstClr val="black">
                    <a:tint val="75000"/>
                  </a:prstClr>
                </a:solidFill>
              </a:rPr>
              <a:t>joshcorman</a:t>
            </a:r>
            <a:endParaRPr lang="en-US" dirty="0" smtClean="0">
              <a:solidFill>
                <a:prstClr val="black">
                  <a:tint val="75000"/>
                </a:prstClr>
              </a:solidFill>
            </a:endParaRPr>
          </a:p>
        </p:txBody>
      </p:sp>
      <p:sp>
        <p:nvSpPr>
          <p:cNvPr id="5" name="Content Placeholder 6"/>
          <p:cNvSpPr>
            <a:spLocks noGrp="1"/>
          </p:cNvSpPr>
          <p:nvPr>
            <p:ph sz="quarter" idx="12"/>
          </p:nvPr>
        </p:nvSpPr>
        <p:spPr>
          <a:xfrm>
            <a:off x="486834" y="873125"/>
            <a:ext cx="8180916" cy="3810000"/>
          </a:xfrm>
        </p:spPr>
        <p:txBody>
          <a:bodyPr/>
          <a:lstStyle>
            <a:lvl5pPr marL="960096" indent="0">
              <a:buNone/>
              <a:defRPr sz="1600">
                <a:latin typeface="Calibri"/>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65815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1"/>
          <p:cNvSpPr>
            <a:spLocks noGrp="1"/>
          </p:cNvSpPr>
          <p:nvPr>
            <p:ph type="sldNum" sz="quarter" idx="4"/>
          </p:nvPr>
        </p:nvSpPr>
        <p:spPr>
          <a:xfrm>
            <a:off x="190500" y="4774410"/>
            <a:ext cx="518038" cy="273844"/>
          </a:xfrm>
          <a:prstGeom prst="rect">
            <a:avLst/>
          </a:prstGeom>
        </p:spPr>
        <p:txBody>
          <a:bodyPr vert="horz" lIns="91438" tIns="45719" rIns="91438" bIns="45719" rtlCol="0" anchor="ctr"/>
          <a:lstStyle>
            <a:lvl1pPr algn="l">
              <a:defRPr sz="1000">
                <a:solidFill>
                  <a:schemeClr val="tx1">
                    <a:tint val="75000"/>
                  </a:schemeClr>
                </a:solidFill>
                <a:latin typeface="Calibri"/>
                <a:cs typeface="Calibri"/>
              </a:defRPr>
            </a:lvl1pPr>
          </a:lstStyle>
          <a:p>
            <a:fld id="{133CF2A4-CAF6-4D4D-9789-110A2B05844D}" type="slidenum">
              <a:rPr lang="en-US" smtClean="0">
                <a:solidFill>
                  <a:prstClr val="black">
                    <a:tint val="75000"/>
                  </a:prstClr>
                </a:solidFill>
              </a:rPr>
              <a:pPr/>
              <a:t>‹#›</a:t>
            </a:fld>
            <a:endParaRPr lang="en-US">
              <a:solidFill>
                <a:prstClr val="black">
                  <a:tint val="75000"/>
                </a:prstClr>
              </a:solidFill>
            </a:endParaRPr>
          </a:p>
        </p:txBody>
      </p:sp>
      <p:sp>
        <p:nvSpPr>
          <p:cNvPr id="6" name="Date Placeholder 6"/>
          <p:cNvSpPr>
            <a:spLocks noGrp="1"/>
          </p:cNvSpPr>
          <p:nvPr>
            <p:ph type="dt" sz="half" idx="2"/>
          </p:nvPr>
        </p:nvSpPr>
        <p:spPr>
          <a:xfrm>
            <a:off x="708537" y="4774410"/>
            <a:ext cx="2750051" cy="273844"/>
          </a:xfrm>
          <a:prstGeom prst="rect">
            <a:avLst/>
          </a:prstGeom>
        </p:spPr>
        <p:txBody>
          <a:bodyPr vert="horz" lIns="91438" tIns="45719" rIns="91438" bIns="45719" rtlCol="0" anchor="ctr"/>
          <a:lstStyle>
            <a:lvl1pPr algn="l">
              <a:defRPr sz="1200">
                <a:solidFill>
                  <a:schemeClr val="tx1">
                    <a:tint val="75000"/>
                  </a:schemeClr>
                </a:solidFill>
                <a:latin typeface="Calibri"/>
                <a:cs typeface="Calibri"/>
              </a:defRPr>
            </a:lvl1pPr>
          </a:lstStyle>
          <a:p>
            <a:r>
              <a:rPr lang="en-US" dirty="0" smtClean="0">
                <a:solidFill>
                  <a:prstClr val="black">
                    <a:tint val="75000"/>
                  </a:prstClr>
                </a:solidFill>
              </a:rPr>
              <a:t>10/23/2013 	@</a:t>
            </a:r>
            <a:r>
              <a:rPr lang="en-US" dirty="0" err="1" smtClean="0">
                <a:solidFill>
                  <a:prstClr val="black">
                    <a:tint val="75000"/>
                  </a:prstClr>
                </a:solidFill>
              </a:rPr>
              <a:t>joshcorman</a:t>
            </a:r>
            <a:r>
              <a:rPr lang="en-US" dirty="0" smtClean="0">
                <a:solidFill>
                  <a:prstClr val="black">
                    <a:tint val="75000"/>
                  </a:prstClr>
                </a:solidFill>
              </a:rPr>
              <a:t>	    </a:t>
            </a:r>
            <a:r>
              <a:rPr lang="en-US" dirty="0" smtClean="0"/>
              <a:t>#DOES14</a:t>
            </a:r>
            <a:endParaRPr lang="en-US" dirty="0" smtClean="0"/>
          </a:p>
        </p:txBody>
      </p:sp>
    </p:spTree>
    <p:extLst>
      <p:ext uri="{BB962C8B-B14F-4D97-AF65-F5344CB8AC3E}">
        <p14:creationId xmlns:p14="http://schemas.microsoft.com/office/powerpoint/2010/main" val="3228468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ixed Headline">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08542" y="408002"/>
            <a:ext cx="7684045" cy="270335"/>
          </a:xfrm>
        </p:spPr>
        <p:txBody>
          <a:bodyPr>
            <a:noAutofit/>
          </a:bodyPr>
          <a:lstStyle>
            <a:lvl1pPr marL="0" indent="0" algn="r">
              <a:buFontTx/>
              <a:buNone/>
              <a:defRPr sz="1800" baseline="0">
                <a:solidFill>
                  <a:schemeClr val="accent5"/>
                </a:solidFill>
              </a:defRPr>
            </a:lvl1pPr>
            <a:lvl2pPr marL="457189" indent="0" algn="r">
              <a:buFontTx/>
              <a:buNone/>
              <a:defRPr sz="1400" baseline="0">
                <a:solidFill>
                  <a:schemeClr val="bg1">
                    <a:lumMod val="85000"/>
                  </a:schemeClr>
                </a:solidFill>
              </a:defRPr>
            </a:lvl2pPr>
            <a:lvl3pPr marL="914377" indent="0" algn="r">
              <a:buFontTx/>
              <a:buNone/>
              <a:defRPr sz="1400" baseline="0">
                <a:solidFill>
                  <a:schemeClr val="bg1">
                    <a:lumMod val="85000"/>
                  </a:schemeClr>
                </a:solidFill>
              </a:defRPr>
            </a:lvl3pPr>
            <a:lvl4pPr marL="1371566" indent="0" algn="r">
              <a:buFontTx/>
              <a:buNone/>
              <a:defRPr sz="1400" baseline="0">
                <a:solidFill>
                  <a:schemeClr val="bg1">
                    <a:lumMod val="85000"/>
                  </a:schemeClr>
                </a:solidFill>
              </a:defRPr>
            </a:lvl4pPr>
            <a:lvl5pPr marL="1828754" indent="0" algn="r">
              <a:buFontTx/>
              <a:buNone/>
              <a:defRPr sz="1400" baseline="0">
                <a:solidFill>
                  <a:schemeClr val="bg1">
                    <a:lumMod val="85000"/>
                  </a:schemeClr>
                </a:solidFill>
              </a:defRPr>
            </a:lvl5pPr>
          </a:lstStyle>
          <a:p>
            <a:pPr lvl="0"/>
            <a:r>
              <a:rPr lang="en-US" smtClean="0"/>
              <a:t>Click to edit Master text styles</a:t>
            </a:r>
          </a:p>
        </p:txBody>
      </p:sp>
      <p:sp>
        <p:nvSpPr>
          <p:cNvPr id="6" name="Slide Number Placeholder 1"/>
          <p:cNvSpPr>
            <a:spLocks noGrp="1"/>
          </p:cNvSpPr>
          <p:nvPr>
            <p:ph type="sldNum" sz="quarter" idx="4"/>
          </p:nvPr>
        </p:nvSpPr>
        <p:spPr>
          <a:xfrm>
            <a:off x="190500" y="4774410"/>
            <a:ext cx="518038" cy="273844"/>
          </a:xfrm>
          <a:prstGeom prst="rect">
            <a:avLst/>
          </a:prstGeom>
        </p:spPr>
        <p:txBody>
          <a:bodyPr vert="horz" lIns="91438" tIns="45719" rIns="91438" bIns="45719" rtlCol="0" anchor="ctr"/>
          <a:lstStyle>
            <a:lvl1pPr algn="l">
              <a:defRPr sz="1000">
                <a:solidFill>
                  <a:schemeClr val="tx1">
                    <a:tint val="75000"/>
                  </a:schemeClr>
                </a:solidFill>
                <a:latin typeface="Calibri"/>
                <a:cs typeface="Calibri"/>
              </a:defRPr>
            </a:lvl1pPr>
          </a:lstStyle>
          <a:p>
            <a:fld id="{133CF2A4-CAF6-4D4D-9789-110A2B05844D}" type="slidenum">
              <a:rPr lang="en-US" smtClean="0">
                <a:solidFill>
                  <a:prstClr val="black">
                    <a:tint val="75000"/>
                  </a:prstClr>
                </a:solidFill>
              </a:rPr>
              <a:pPr/>
              <a:t>‹#›</a:t>
            </a:fld>
            <a:endParaRPr lang="en-US">
              <a:solidFill>
                <a:prstClr val="black">
                  <a:tint val="75000"/>
                </a:prstClr>
              </a:solidFill>
            </a:endParaRPr>
          </a:p>
        </p:txBody>
      </p:sp>
      <p:sp>
        <p:nvSpPr>
          <p:cNvPr id="7" name="Date Placeholder 6"/>
          <p:cNvSpPr>
            <a:spLocks noGrp="1"/>
          </p:cNvSpPr>
          <p:nvPr>
            <p:ph type="dt" sz="half" idx="2"/>
          </p:nvPr>
        </p:nvSpPr>
        <p:spPr>
          <a:xfrm>
            <a:off x="708538" y="4774410"/>
            <a:ext cx="2908806" cy="273844"/>
          </a:xfrm>
          <a:prstGeom prst="rect">
            <a:avLst/>
          </a:prstGeom>
        </p:spPr>
        <p:txBody>
          <a:bodyPr vert="horz" lIns="91438" tIns="45719" rIns="91438" bIns="45719" rtlCol="0" anchor="ctr"/>
          <a:lstStyle>
            <a:lvl1pPr algn="l">
              <a:defRPr sz="1200">
                <a:solidFill>
                  <a:schemeClr val="tx1">
                    <a:tint val="75000"/>
                  </a:schemeClr>
                </a:solidFill>
                <a:latin typeface="Calibri"/>
                <a:cs typeface="Calibri"/>
              </a:defRPr>
            </a:lvl1pPr>
          </a:lstStyle>
          <a:p>
            <a:r>
              <a:rPr lang="en-US" dirty="0" smtClean="0">
                <a:solidFill>
                  <a:prstClr val="black">
                    <a:tint val="75000"/>
                  </a:prstClr>
                </a:solidFill>
              </a:rPr>
              <a:t>10/23/2013 	@</a:t>
            </a:r>
            <a:r>
              <a:rPr lang="en-US" dirty="0" err="1" smtClean="0">
                <a:solidFill>
                  <a:prstClr val="black">
                    <a:tint val="75000"/>
                  </a:prstClr>
                </a:solidFill>
              </a:rPr>
              <a:t>joshcorman</a:t>
            </a:r>
            <a:r>
              <a:rPr lang="en-US" dirty="0" smtClean="0">
                <a:solidFill>
                  <a:prstClr val="black">
                    <a:tint val="75000"/>
                  </a:prstClr>
                </a:solidFill>
              </a:rPr>
              <a:t>	    </a:t>
            </a:r>
            <a:r>
              <a:rPr lang="en-US" dirty="0" smtClean="0"/>
              <a:t>#DOES14</a:t>
            </a:r>
            <a:endParaRPr lang="en-US" dirty="0" smtClean="0"/>
          </a:p>
        </p:txBody>
      </p:sp>
      <p:sp>
        <p:nvSpPr>
          <p:cNvPr id="8" name="Title 7"/>
          <p:cNvSpPr>
            <a:spLocks noGrp="1"/>
          </p:cNvSpPr>
          <p:nvPr>
            <p:ph type="title"/>
          </p:nvPr>
        </p:nvSpPr>
        <p:spPr>
          <a:xfrm>
            <a:off x="708542" y="691024"/>
            <a:ext cx="7684045" cy="531353"/>
          </a:xfrm>
        </p:spPr>
        <p:txBody>
          <a:bodyPr/>
          <a:lstStyle>
            <a:lvl1pPr algn="r">
              <a:defRPr sz="2800"/>
            </a:lvl1pPr>
          </a:lstStyle>
          <a:p>
            <a:r>
              <a:rPr lang="en-US"/>
              <a:t>Click to edit Master title style</a:t>
            </a:r>
          </a:p>
        </p:txBody>
      </p:sp>
      <p:sp>
        <p:nvSpPr>
          <p:cNvPr id="11" name="Content Placeholder 10"/>
          <p:cNvSpPr>
            <a:spLocks noGrp="1"/>
          </p:cNvSpPr>
          <p:nvPr>
            <p:ph sz="quarter" idx="11"/>
          </p:nvPr>
        </p:nvSpPr>
        <p:spPr>
          <a:xfrm>
            <a:off x="708025" y="1587500"/>
            <a:ext cx="5271558" cy="3064272"/>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Rectangle 11"/>
          <p:cNvSpPr/>
          <p:nvPr userDrawn="1"/>
        </p:nvSpPr>
        <p:spPr>
          <a:xfrm>
            <a:off x="6117167" y="1587500"/>
            <a:ext cx="2275416" cy="30642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solidFill>
                <a:prstClr val="white"/>
              </a:solidFill>
              <a:latin typeface="Arial"/>
            </a:endParaRPr>
          </a:p>
        </p:txBody>
      </p:sp>
      <p:sp>
        <p:nvSpPr>
          <p:cNvPr id="14" name="Content Placeholder 13"/>
          <p:cNvSpPr>
            <a:spLocks noGrp="1"/>
          </p:cNvSpPr>
          <p:nvPr>
            <p:ph sz="quarter" idx="12"/>
          </p:nvPr>
        </p:nvSpPr>
        <p:spPr>
          <a:xfrm>
            <a:off x="6254754" y="1699025"/>
            <a:ext cx="2011363" cy="2849165"/>
          </a:xfrm>
        </p:spPr>
        <p:txBody>
          <a:bodyPr/>
          <a:lstStyle>
            <a:lvl1pPr marL="182876" indent="-182876">
              <a:buFont typeface="Arial"/>
              <a:buChar char="•"/>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95380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pic>
        <p:nvPicPr>
          <p:cNvPr id="7" name="Picture 6" descr="blue.jpg"/>
          <p:cNvPicPr>
            <a:picLocks noChangeAspect="1"/>
          </p:cNvPicPr>
          <p:nvPr userDrawn="1"/>
        </p:nvPicPr>
        <p:blipFill>
          <a:blip r:embed="rId2"/>
          <a:stretch>
            <a:fillRect/>
          </a:stretch>
        </p:blipFill>
        <p:spPr>
          <a:xfrm>
            <a:off x="0" y="0"/>
            <a:ext cx="9144000" cy="5143500"/>
          </a:xfrm>
          <a:prstGeom prst="rect">
            <a:avLst/>
          </a:prstGeom>
        </p:spPr>
      </p:pic>
      <p:sp>
        <p:nvSpPr>
          <p:cNvPr id="12" name="TextBox 11"/>
          <p:cNvSpPr txBox="1"/>
          <p:nvPr userDrawn="1"/>
        </p:nvSpPr>
        <p:spPr>
          <a:xfrm>
            <a:off x="-2860842" y="3609474"/>
            <a:ext cx="184662" cy="369330"/>
          </a:xfrm>
          <a:prstGeom prst="rect">
            <a:avLst/>
          </a:prstGeom>
          <a:noFill/>
        </p:spPr>
        <p:txBody>
          <a:bodyPr wrap="none" lIns="91438" tIns="45719" rIns="91438" bIns="45719" rtlCol="0">
            <a:spAutoFit/>
          </a:bodyPr>
          <a:lstStyle/>
          <a:p>
            <a:endParaRPr lang="en-US" dirty="0" smtClean="0">
              <a:solidFill>
                <a:prstClr val="black"/>
              </a:solidFill>
            </a:endParaRPr>
          </a:p>
        </p:txBody>
      </p:sp>
      <p:pic>
        <p:nvPicPr>
          <p:cNvPr id="13" name="Picture 12" descr="Sonatype-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75905" y="4814905"/>
            <a:ext cx="1371117" cy="214760"/>
          </a:xfrm>
          <a:prstGeom prst="rect">
            <a:avLst/>
          </a:prstGeom>
        </p:spPr>
      </p:pic>
      <p:sp>
        <p:nvSpPr>
          <p:cNvPr id="3" name="Text Placeholder 5"/>
          <p:cNvSpPr>
            <a:spLocks noGrp="1"/>
          </p:cNvSpPr>
          <p:nvPr>
            <p:ph type="body" sz="quarter" idx="10"/>
          </p:nvPr>
        </p:nvSpPr>
        <p:spPr>
          <a:xfrm>
            <a:off x="706970" y="1222375"/>
            <a:ext cx="7452783" cy="849313"/>
          </a:xfrm>
        </p:spPr>
        <p:txBody>
          <a:bodyPr anchor="b" anchorCtr="0">
            <a:noAutofit/>
          </a:bodyPr>
          <a:lstStyle>
            <a:lvl1pPr marL="0" indent="0" algn="l">
              <a:buFontTx/>
              <a:buNone/>
              <a:defRPr sz="3600" b="1" cap="all" baseline="0">
                <a:solidFill>
                  <a:schemeClr val="bg1"/>
                </a:solidFill>
              </a:defRPr>
            </a:lvl1pPr>
            <a:lvl2pPr marL="457189" indent="0" algn="r">
              <a:buFontTx/>
              <a:buNone/>
              <a:defRPr sz="1400" baseline="0">
                <a:solidFill>
                  <a:schemeClr val="bg1">
                    <a:lumMod val="85000"/>
                  </a:schemeClr>
                </a:solidFill>
              </a:defRPr>
            </a:lvl2pPr>
            <a:lvl3pPr marL="914377" indent="0" algn="r">
              <a:buFontTx/>
              <a:buNone/>
              <a:defRPr sz="1400" baseline="0">
                <a:solidFill>
                  <a:schemeClr val="bg1">
                    <a:lumMod val="85000"/>
                  </a:schemeClr>
                </a:solidFill>
              </a:defRPr>
            </a:lvl3pPr>
            <a:lvl4pPr marL="1371566" indent="0" algn="r">
              <a:buFontTx/>
              <a:buNone/>
              <a:defRPr sz="1400" baseline="0">
                <a:solidFill>
                  <a:schemeClr val="bg1">
                    <a:lumMod val="85000"/>
                  </a:schemeClr>
                </a:solidFill>
              </a:defRPr>
            </a:lvl4pPr>
            <a:lvl5pPr marL="1828754" indent="0" algn="r">
              <a:buFontTx/>
              <a:buNone/>
              <a:defRPr sz="1400" baseline="0">
                <a:solidFill>
                  <a:schemeClr val="bg1">
                    <a:lumMod val="85000"/>
                  </a:schemeClr>
                </a:solidFill>
              </a:defRPr>
            </a:lvl5pPr>
          </a:lstStyle>
          <a:p>
            <a:pPr lvl="0"/>
            <a:r>
              <a:rPr lang="en-US" dirty="0" smtClean="0"/>
              <a:t>Click to edit Master text styles</a:t>
            </a:r>
          </a:p>
        </p:txBody>
      </p:sp>
      <p:sp>
        <p:nvSpPr>
          <p:cNvPr id="16" name="Title 15"/>
          <p:cNvSpPr>
            <a:spLocks noGrp="1"/>
          </p:cNvSpPr>
          <p:nvPr>
            <p:ph type="title"/>
          </p:nvPr>
        </p:nvSpPr>
        <p:spPr>
          <a:xfrm>
            <a:off x="706970" y="2071686"/>
            <a:ext cx="7452783" cy="1246190"/>
          </a:xfrm>
        </p:spPr>
        <p:txBody>
          <a:bodyPr/>
          <a:lstStyle>
            <a:lvl1pPr>
              <a:defRPr sz="1800" b="0" cap="none">
                <a:solidFill>
                  <a:schemeClr val="bg2"/>
                </a:solidFill>
              </a:defRPr>
            </a:lvl1pPr>
          </a:lstStyle>
          <a:p>
            <a:r>
              <a:rPr lang="en-US"/>
              <a:t>Click to edit Master title style</a:t>
            </a:r>
          </a:p>
        </p:txBody>
      </p:sp>
    </p:spTree>
    <p:extLst>
      <p:ext uri="{BB962C8B-B14F-4D97-AF65-F5344CB8AC3E}">
        <p14:creationId xmlns:p14="http://schemas.microsoft.com/office/powerpoint/2010/main" val="2056230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Orange Divider">
    <p:spTree>
      <p:nvGrpSpPr>
        <p:cNvPr id="1" name=""/>
        <p:cNvGrpSpPr/>
        <p:nvPr/>
      </p:nvGrpSpPr>
      <p:grpSpPr>
        <a:xfrm>
          <a:off x="0" y="0"/>
          <a:ext cx="0" cy="0"/>
          <a:chOff x="0" y="0"/>
          <a:chExt cx="0" cy="0"/>
        </a:xfrm>
      </p:grpSpPr>
      <p:pic>
        <p:nvPicPr>
          <p:cNvPr id="8" name="Picture 7" descr="orange.jpg"/>
          <p:cNvPicPr>
            <a:picLocks noChangeAspect="1"/>
          </p:cNvPicPr>
          <p:nvPr userDrawn="1"/>
        </p:nvPicPr>
        <p:blipFill>
          <a:blip r:embed="rId2"/>
          <a:stretch>
            <a:fillRect/>
          </a:stretch>
        </p:blipFill>
        <p:spPr>
          <a:xfrm>
            <a:off x="0" y="0"/>
            <a:ext cx="9144000" cy="5143500"/>
          </a:xfrm>
          <a:prstGeom prst="rect">
            <a:avLst/>
          </a:prstGeom>
        </p:spPr>
      </p:pic>
      <p:sp>
        <p:nvSpPr>
          <p:cNvPr id="12" name="TextBox 11"/>
          <p:cNvSpPr txBox="1"/>
          <p:nvPr userDrawn="1"/>
        </p:nvSpPr>
        <p:spPr>
          <a:xfrm>
            <a:off x="-2860842" y="3609474"/>
            <a:ext cx="184662" cy="369330"/>
          </a:xfrm>
          <a:prstGeom prst="rect">
            <a:avLst/>
          </a:prstGeom>
          <a:noFill/>
        </p:spPr>
        <p:txBody>
          <a:bodyPr wrap="none" lIns="91438" tIns="45719" rIns="91438" bIns="45719" rtlCol="0">
            <a:spAutoFit/>
          </a:bodyPr>
          <a:lstStyle/>
          <a:p>
            <a:endParaRPr lang="en-US" dirty="0" smtClean="0">
              <a:solidFill>
                <a:prstClr val="black"/>
              </a:solidFill>
            </a:endParaRPr>
          </a:p>
        </p:txBody>
      </p:sp>
      <p:pic>
        <p:nvPicPr>
          <p:cNvPr id="13" name="Picture 12" descr="Sonatype-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75905" y="4814905"/>
            <a:ext cx="1371117" cy="214760"/>
          </a:xfrm>
          <a:prstGeom prst="rect">
            <a:avLst/>
          </a:prstGeom>
        </p:spPr>
      </p:pic>
      <p:sp>
        <p:nvSpPr>
          <p:cNvPr id="3" name="Text Placeholder 5"/>
          <p:cNvSpPr>
            <a:spLocks noGrp="1"/>
          </p:cNvSpPr>
          <p:nvPr>
            <p:ph type="body" sz="quarter" idx="10"/>
          </p:nvPr>
        </p:nvSpPr>
        <p:spPr>
          <a:xfrm>
            <a:off x="706970" y="1222375"/>
            <a:ext cx="7452783" cy="849313"/>
          </a:xfrm>
        </p:spPr>
        <p:txBody>
          <a:bodyPr anchor="b" anchorCtr="0">
            <a:noAutofit/>
          </a:bodyPr>
          <a:lstStyle>
            <a:lvl1pPr marL="0" indent="0" algn="l">
              <a:buFontTx/>
              <a:buNone/>
              <a:defRPr sz="3600" b="1" cap="all" baseline="0">
                <a:solidFill>
                  <a:schemeClr val="bg1"/>
                </a:solidFill>
              </a:defRPr>
            </a:lvl1pPr>
            <a:lvl2pPr marL="457189" indent="0" algn="r">
              <a:buFontTx/>
              <a:buNone/>
              <a:defRPr sz="1400" baseline="0">
                <a:solidFill>
                  <a:schemeClr val="bg1">
                    <a:lumMod val="85000"/>
                  </a:schemeClr>
                </a:solidFill>
              </a:defRPr>
            </a:lvl2pPr>
            <a:lvl3pPr marL="914377" indent="0" algn="r">
              <a:buFontTx/>
              <a:buNone/>
              <a:defRPr sz="1400" baseline="0">
                <a:solidFill>
                  <a:schemeClr val="bg1">
                    <a:lumMod val="85000"/>
                  </a:schemeClr>
                </a:solidFill>
              </a:defRPr>
            </a:lvl3pPr>
            <a:lvl4pPr marL="1371566" indent="0" algn="r">
              <a:buFontTx/>
              <a:buNone/>
              <a:defRPr sz="1400" baseline="0">
                <a:solidFill>
                  <a:schemeClr val="bg1">
                    <a:lumMod val="85000"/>
                  </a:schemeClr>
                </a:solidFill>
              </a:defRPr>
            </a:lvl4pPr>
            <a:lvl5pPr marL="1828754" indent="0" algn="r">
              <a:buFontTx/>
              <a:buNone/>
              <a:defRPr sz="1400" baseline="0">
                <a:solidFill>
                  <a:schemeClr val="bg1">
                    <a:lumMod val="85000"/>
                  </a:schemeClr>
                </a:solidFill>
              </a:defRPr>
            </a:lvl5pPr>
          </a:lstStyle>
          <a:p>
            <a:pPr lvl="0"/>
            <a:r>
              <a:rPr lang="en-US" dirty="0" smtClean="0"/>
              <a:t>Click to edit Master text styles</a:t>
            </a:r>
          </a:p>
        </p:txBody>
      </p:sp>
      <p:sp>
        <p:nvSpPr>
          <p:cNvPr id="16" name="Title 15"/>
          <p:cNvSpPr>
            <a:spLocks noGrp="1"/>
          </p:cNvSpPr>
          <p:nvPr>
            <p:ph type="title"/>
          </p:nvPr>
        </p:nvSpPr>
        <p:spPr>
          <a:xfrm>
            <a:off x="706970" y="2071686"/>
            <a:ext cx="7452783" cy="1246190"/>
          </a:xfrm>
        </p:spPr>
        <p:txBody>
          <a:bodyPr/>
          <a:lstStyle>
            <a:lvl1pPr>
              <a:defRPr sz="1800" b="0" cap="none">
                <a:solidFill>
                  <a:schemeClr val="bg2"/>
                </a:solidFill>
              </a:defRPr>
            </a:lvl1pPr>
          </a:lstStyle>
          <a:p>
            <a:r>
              <a:rPr lang="en-US"/>
              <a:t>Click to edit Master title style</a:t>
            </a:r>
          </a:p>
        </p:txBody>
      </p:sp>
    </p:spTree>
    <p:extLst>
      <p:ext uri="{BB962C8B-B14F-4D97-AF65-F5344CB8AC3E}">
        <p14:creationId xmlns:p14="http://schemas.microsoft.com/office/powerpoint/2010/main" val="949868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pic>
        <p:nvPicPr>
          <p:cNvPr id="7" name="Picture 6" descr="green.jpg"/>
          <p:cNvPicPr>
            <a:picLocks noChangeAspect="1"/>
          </p:cNvPicPr>
          <p:nvPr userDrawn="1"/>
        </p:nvPicPr>
        <p:blipFill>
          <a:blip r:embed="rId2"/>
          <a:stretch>
            <a:fillRect/>
          </a:stretch>
        </p:blipFill>
        <p:spPr>
          <a:xfrm>
            <a:off x="0" y="0"/>
            <a:ext cx="9144000" cy="5143500"/>
          </a:xfrm>
          <a:prstGeom prst="rect">
            <a:avLst/>
          </a:prstGeom>
        </p:spPr>
      </p:pic>
      <p:sp>
        <p:nvSpPr>
          <p:cNvPr id="12" name="TextBox 11"/>
          <p:cNvSpPr txBox="1"/>
          <p:nvPr userDrawn="1"/>
        </p:nvSpPr>
        <p:spPr>
          <a:xfrm>
            <a:off x="-2860842" y="3609474"/>
            <a:ext cx="184662" cy="369330"/>
          </a:xfrm>
          <a:prstGeom prst="rect">
            <a:avLst/>
          </a:prstGeom>
          <a:noFill/>
        </p:spPr>
        <p:txBody>
          <a:bodyPr wrap="none" lIns="91438" tIns="45719" rIns="91438" bIns="45719" rtlCol="0">
            <a:spAutoFit/>
          </a:bodyPr>
          <a:lstStyle/>
          <a:p>
            <a:endParaRPr lang="en-US" dirty="0" smtClean="0">
              <a:solidFill>
                <a:prstClr val="black"/>
              </a:solidFill>
            </a:endParaRPr>
          </a:p>
        </p:txBody>
      </p:sp>
      <p:pic>
        <p:nvPicPr>
          <p:cNvPr id="13" name="Picture 12" descr="Sonatype-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75905" y="4814905"/>
            <a:ext cx="1371117" cy="214760"/>
          </a:xfrm>
          <a:prstGeom prst="rect">
            <a:avLst/>
          </a:prstGeom>
        </p:spPr>
      </p:pic>
      <p:sp>
        <p:nvSpPr>
          <p:cNvPr id="3" name="Text Placeholder 5"/>
          <p:cNvSpPr>
            <a:spLocks noGrp="1"/>
          </p:cNvSpPr>
          <p:nvPr>
            <p:ph type="body" sz="quarter" idx="10"/>
          </p:nvPr>
        </p:nvSpPr>
        <p:spPr>
          <a:xfrm>
            <a:off x="706970" y="1222375"/>
            <a:ext cx="7452783" cy="849313"/>
          </a:xfrm>
        </p:spPr>
        <p:txBody>
          <a:bodyPr anchor="b" anchorCtr="0">
            <a:noAutofit/>
          </a:bodyPr>
          <a:lstStyle>
            <a:lvl1pPr marL="0" indent="0" algn="l">
              <a:buFontTx/>
              <a:buNone/>
              <a:defRPr sz="3600" b="1" cap="all" baseline="0">
                <a:solidFill>
                  <a:schemeClr val="bg1"/>
                </a:solidFill>
              </a:defRPr>
            </a:lvl1pPr>
            <a:lvl2pPr marL="457189" indent="0" algn="r">
              <a:buFontTx/>
              <a:buNone/>
              <a:defRPr sz="1400" baseline="0">
                <a:solidFill>
                  <a:schemeClr val="bg1">
                    <a:lumMod val="85000"/>
                  </a:schemeClr>
                </a:solidFill>
              </a:defRPr>
            </a:lvl2pPr>
            <a:lvl3pPr marL="914377" indent="0" algn="r">
              <a:buFontTx/>
              <a:buNone/>
              <a:defRPr sz="1400" baseline="0">
                <a:solidFill>
                  <a:schemeClr val="bg1">
                    <a:lumMod val="85000"/>
                  </a:schemeClr>
                </a:solidFill>
              </a:defRPr>
            </a:lvl3pPr>
            <a:lvl4pPr marL="1371566" indent="0" algn="r">
              <a:buFontTx/>
              <a:buNone/>
              <a:defRPr sz="1400" baseline="0">
                <a:solidFill>
                  <a:schemeClr val="bg1">
                    <a:lumMod val="85000"/>
                  </a:schemeClr>
                </a:solidFill>
              </a:defRPr>
            </a:lvl4pPr>
            <a:lvl5pPr marL="1828754" indent="0" algn="r">
              <a:buFontTx/>
              <a:buNone/>
              <a:defRPr sz="1400" baseline="0">
                <a:solidFill>
                  <a:schemeClr val="bg1">
                    <a:lumMod val="85000"/>
                  </a:schemeClr>
                </a:solidFill>
              </a:defRPr>
            </a:lvl5pPr>
          </a:lstStyle>
          <a:p>
            <a:pPr lvl="0"/>
            <a:r>
              <a:rPr lang="en-US" dirty="0" smtClean="0"/>
              <a:t>Click to edit Master text styles</a:t>
            </a:r>
          </a:p>
        </p:txBody>
      </p:sp>
      <p:sp>
        <p:nvSpPr>
          <p:cNvPr id="16" name="Title 15"/>
          <p:cNvSpPr>
            <a:spLocks noGrp="1"/>
          </p:cNvSpPr>
          <p:nvPr>
            <p:ph type="title"/>
          </p:nvPr>
        </p:nvSpPr>
        <p:spPr>
          <a:xfrm>
            <a:off x="706970" y="2071686"/>
            <a:ext cx="7452783" cy="1246190"/>
          </a:xfrm>
        </p:spPr>
        <p:txBody>
          <a:bodyPr/>
          <a:lstStyle>
            <a:lvl1pPr>
              <a:defRPr sz="1800" b="0" cap="none">
                <a:solidFill>
                  <a:schemeClr val="bg2"/>
                </a:solidFill>
              </a:defRPr>
            </a:lvl1pPr>
          </a:lstStyle>
          <a:p>
            <a:r>
              <a:rPr lang="en-US"/>
              <a:t>Click to edit Master title style</a:t>
            </a:r>
          </a:p>
        </p:txBody>
      </p:sp>
    </p:spTree>
    <p:extLst>
      <p:ext uri="{BB962C8B-B14F-4D97-AF65-F5344CB8AC3E}">
        <p14:creationId xmlns:p14="http://schemas.microsoft.com/office/powerpoint/2010/main" val="187426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marL="0" marR="0" indent="0" algn="l" defTabSz="457189" rtl="0" eaLnBrk="1" fontAlgn="base" latinLnBrk="0" hangingPunct="1">
              <a:lnSpc>
                <a:spcPct val="100000"/>
              </a:lnSpc>
              <a:spcBef>
                <a:spcPct val="0"/>
              </a:spcBef>
              <a:spcAft>
                <a:spcPct val="0"/>
              </a:spcAft>
              <a:buClrTx/>
              <a:buSzTx/>
              <a:buFontTx/>
              <a:buNone/>
              <a:tabLst/>
              <a:defRPr/>
            </a:lvl1pPr>
          </a:lstStyle>
          <a:p>
            <a:r>
              <a:rPr lang="en-US" dirty="0" smtClean="0">
                <a:solidFill>
                  <a:prstClr val="black">
                    <a:tint val="75000"/>
                  </a:prstClr>
                </a:solidFill>
              </a:rPr>
              <a:t>10/23/2013 	@</a:t>
            </a:r>
            <a:r>
              <a:rPr lang="en-US" dirty="0" err="1" smtClean="0">
                <a:solidFill>
                  <a:prstClr val="black">
                    <a:tint val="75000"/>
                  </a:prstClr>
                </a:solidFill>
              </a:rPr>
              <a:t>joshcorman</a:t>
            </a:r>
            <a:endParaRPr lang="en-US" dirty="0" smtClean="0">
              <a:solidFill>
                <a:prstClr val="black">
                  <a:tint val="75000"/>
                </a:prstClr>
              </a:solidFill>
            </a:endParaRPr>
          </a:p>
        </p:txBody>
      </p:sp>
      <p:sp>
        <p:nvSpPr>
          <p:cNvPr id="9" name="Slide Number Placeholder 8"/>
          <p:cNvSpPr>
            <a:spLocks noGrp="1"/>
          </p:cNvSpPr>
          <p:nvPr>
            <p:ph type="sldNum" sz="quarter" idx="11"/>
          </p:nvPr>
        </p:nvSpPr>
        <p:spPr/>
        <p:txBody>
          <a:bodyPr/>
          <a:lstStyle/>
          <a:p>
            <a:fld id="{1789C0F2-17E0-497A-9BBE-0C73201AAFE3}" type="slidenum">
              <a:rPr lang="en-US" smtClean="0">
                <a:solidFill>
                  <a:prstClr val="black">
                    <a:tint val="75000"/>
                  </a:prstClr>
                </a:solidFill>
              </a:rPr>
              <a:pPr/>
              <a:t>‹#›</a:t>
            </a:fld>
            <a:endParaRPr lang="en-US" dirty="0">
              <a:solidFill>
                <a:prstClr val="black">
                  <a:tint val="75000"/>
                </a:prstClr>
              </a:solidFill>
            </a:endParaRPr>
          </a:p>
        </p:txBody>
      </p:sp>
      <p:sp>
        <p:nvSpPr>
          <p:cNvPr id="10" name="Footer Placeholder 9"/>
          <p:cNvSpPr>
            <a:spLocks noGrp="1"/>
          </p:cNvSpPr>
          <p:nvPr>
            <p:ph type="ftr" sz="quarter" idx="12"/>
          </p:nvPr>
        </p:nvSpPr>
        <p:spPr>
          <a:xfrm>
            <a:off x="822960" y="4616055"/>
            <a:ext cx="4572000" cy="273844"/>
          </a:xfrm>
          <a:prstGeom prst="rect">
            <a:avLst/>
          </a:prstGeom>
        </p:spPr>
        <p:txBody>
          <a:bodyPr lIns="91438" tIns="45719" rIns="91438" bIns="45719"/>
          <a:lstStyle/>
          <a:p>
            <a:endParaRPr lang="en-US" dirty="0">
              <a:solidFill>
                <a:prstClr val="black"/>
              </a:solidFill>
            </a:endParaRPr>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1344168" y="493776"/>
            <a:ext cx="3273552" cy="257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5029200" y="493779"/>
            <a:ext cx="3273552" cy="25741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281526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08542" y="373065"/>
            <a:ext cx="768404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708542" y="1157344"/>
            <a:ext cx="7684045" cy="355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p>
            <a:pPr lvl="0"/>
            <a:r>
              <a:rPr lang="en-US" dirty="0" smtClean="0"/>
              <a:t>Click to edit Master text styles</a:t>
            </a:r>
          </a:p>
          <a:p>
            <a:pPr lvl="1"/>
            <a:r>
              <a:rPr lang="en-US" dirty="0" smtClean="0"/>
              <a:t>Second leve</a:t>
            </a:r>
          </a:p>
          <a:p>
            <a:pPr lvl="2"/>
            <a:r>
              <a:rPr lang="en-US" dirty="0" smtClean="0"/>
              <a:t>Third level</a:t>
            </a:r>
          </a:p>
          <a:p>
            <a:pPr lvl="3"/>
            <a:r>
              <a:rPr lang="en-US" dirty="0" smtClean="0"/>
              <a:t>Fourth level</a:t>
            </a:r>
          </a:p>
        </p:txBody>
      </p:sp>
      <p:sp>
        <p:nvSpPr>
          <p:cNvPr id="2" name="Slide Number Placeholder 1"/>
          <p:cNvSpPr>
            <a:spLocks noGrp="1"/>
          </p:cNvSpPr>
          <p:nvPr>
            <p:ph type="sldNum" sz="quarter" idx="4"/>
          </p:nvPr>
        </p:nvSpPr>
        <p:spPr>
          <a:xfrm>
            <a:off x="190500" y="4774410"/>
            <a:ext cx="518038" cy="273844"/>
          </a:xfrm>
          <a:prstGeom prst="rect">
            <a:avLst/>
          </a:prstGeom>
        </p:spPr>
        <p:txBody>
          <a:bodyPr vert="horz" lIns="91438" tIns="45719" rIns="91438" bIns="45719" rtlCol="0" anchor="ctr"/>
          <a:lstStyle>
            <a:lvl1pPr algn="l">
              <a:defRPr sz="1000">
                <a:solidFill>
                  <a:schemeClr val="tx1">
                    <a:tint val="75000"/>
                  </a:schemeClr>
                </a:solidFill>
                <a:latin typeface="Calibri"/>
                <a:cs typeface="Calibri"/>
              </a:defRPr>
            </a:lvl1pPr>
          </a:lstStyle>
          <a:p>
            <a:fld id="{133CF2A4-CAF6-4D4D-9789-110A2B05844D}" type="slidenum">
              <a:rPr lang="en-US" smtClean="0">
                <a:solidFill>
                  <a:prstClr val="black">
                    <a:tint val="75000"/>
                  </a:prstClr>
                </a:solidFill>
              </a:rPr>
              <a:pPr/>
              <a:t>‹#›</a:t>
            </a:fld>
            <a:endParaRPr lang="en-US">
              <a:solidFill>
                <a:prstClr val="black">
                  <a:tint val="75000"/>
                </a:prstClr>
              </a:solidFill>
            </a:endParaRPr>
          </a:p>
        </p:txBody>
      </p:sp>
      <p:cxnSp>
        <p:nvCxnSpPr>
          <p:cNvPr id="5" name="Straight Connector 4"/>
          <p:cNvCxnSpPr/>
          <p:nvPr userDrawn="1"/>
        </p:nvCxnSpPr>
        <p:spPr>
          <a:xfrm rot="10800000">
            <a:off x="190500" y="4715064"/>
            <a:ext cx="8756518" cy="1191"/>
          </a:xfrm>
          <a:prstGeom prst="line">
            <a:avLst/>
          </a:prstGeom>
          <a:ln>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pic>
        <p:nvPicPr>
          <p:cNvPr id="6" name="Picture 5" descr="Sonatype-logo.png"/>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7575905" y="4814905"/>
            <a:ext cx="1371117" cy="214760"/>
          </a:xfrm>
          <a:prstGeom prst="rect">
            <a:avLst/>
          </a:prstGeom>
        </p:spPr>
      </p:pic>
      <p:sp>
        <p:nvSpPr>
          <p:cNvPr id="7" name="Date Placeholder 6"/>
          <p:cNvSpPr>
            <a:spLocks noGrp="1"/>
          </p:cNvSpPr>
          <p:nvPr>
            <p:ph type="dt" sz="half" idx="2"/>
          </p:nvPr>
        </p:nvSpPr>
        <p:spPr>
          <a:xfrm>
            <a:off x="708537" y="4774410"/>
            <a:ext cx="3192298" cy="255255"/>
          </a:xfrm>
          <a:prstGeom prst="rect">
            <a:avLst/>
          </a:prstGeom>
        </p:spPr>
        <p:txBody>
          <a:bodyPr vert="horz" lIns="91438" tIns="45719" rIns="91438" bIns="45719" rtlCol="0" anchor="ctr"/>
          <a:lstStyle>
            <a:lvl1pPr algn="l">
              <a:defRPr sz="1200">
                <a:solidFill>
                  <a:schemeClr val="tx1">
                    <a:tint val="75000"/>
                  </a:schemeClr>
                </a:solidFill>
                <a:latin typeface="Calibri"/>
                <a:cs typeface="Calibri"/>
              </a:defRPr>
            </a:lvl1pPr>
          </a:lstStyle>
          <a:p>
            <a:r>
              <a:rPr lang="en-US" dirty="0" smtClean="0">
                <a:solidFill>
                  <a:prstClr val="black">
                    <a:tint val="75000"/>
                  </a:prstClr>
                </a:solidFill>
              </a:rPr>
              <a:t>10/23/2013 	@</a:t>
            </a:r>
            <a:r>
              <a:rPr lang="en-US" dirty="0" err="1" smtClean="0">
                <a:solidFill>
                  <a:prstClr val="black">
                    <a:tint val="75000"/>
                  </a:prstClr>
                </a:solidFill>
              </a:rPr>
              <a:t>joshcorman</a:t>
            </a:r>
            <a:r>
              <a:rPr lang="en-US" dirty="0" smtClean="0">
                <a:solidFill>
                  <a:prstClr val="black">
                    <a:tint val="75000"/>
                  </a:prstClr>
                </a:solidFill>
              </a:rPr>
              <a:t>	    </a:t>
            </a:r>
            <a:r>
              <a:rPr lang="en-US" dirty="0" smtClean="0"/>
              <a:t>#DOES14</a:t>
            </a:r>
            <a:endParaRPr lang="en-US" dirty="0" smtClean="0"/>
          </a:p>
        </p:txBody>
      </p:sp>
    </p:spTree>
    <p:extLst>
      <p:ext uri="{BB962C8B-B14F-4D97-AF65-F5344CB8AC3E}">
        <p14:creationId xmlns:p14="http://schemas.microsoft.com/office/powerpoint/2010/main" val="142152449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709" r:id="rId15"/>
  </p:sldLayoutIdLst>
  <p:timing>
    <p:tnLst>
      <p:par>
        <p:cTn xmlns:p14="http://schemas.microsoft.com/office/powerpoint/2010/main" id="1" dur="indefinite" restart="never" nodeType="tmRoot"/>
      </p:par>
    </p:tnLst>
  </p:timing>
  <p:hf hdr="0" ftr="0"/>
  <p:txStyles>
    <p:titleStyle>
      <a:lvl1pPr algn="l" defTabSz="457189"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189" rtl="0" eaLnBrk="1" fontAlgn="base" hangingPunct="1">
        <a:spcBef>
          <a:spcPct val="0"/>
        </a:spcBef>
        <a:spcAft>
          <a:spcPct val="0"/>
        </a:spcAft>
        <a:defRPr sz="4400">
          <a:solidFill>
            <a:srgbClr val="336699"/>
          </a:solidFill>
          <a:latin typeface="Arial" charset="0"/>
          <a:ea typeface="ＭＳ Ｐゴシック" charset="0"/>
        </a:defRPr>
      </a:lvl2pPr>
      <a:lvl3pPr algn="ctr" defTabSz="457189" rtl="0" eaLnBrk="1" fontAlgn="base" hangingPunct="1">
        <a:spcBef>
          <a:spcPct val="0"/>
        </a:spcBef>
        <a:spcAft>
          <a:spcPct val="0"/>
        </a:spcAft>
        <a:defRPr sz="4400">
          <a:solidFill>
            <a:srgbClr val="336699"/>
          </a:solidFill>
          <a:latin typeface="Arial" charset="0"/>
          <a:ea typeface="ＭＳ Ｐゴシック" charset="0"/>
        </a:defRPr>
      </a:lvl3pPr>
      <a:lvl4pPr algn="ctr" defTabSz="457189" rtl="0" eaLnBrk="1" fontAlgn="base" hangingPunct="1">
        <a:spcBef>
          <a:spcPct val="0"/>
        </a:spcBef>
        <a:spcAft>
          <a:spcPct val="0"/>
        </a:spcAft>
        <a:defRPr sz="4400">
          <a:solidFill>
            <a:srgbClr val="336699"/>
          </a:solidFill>
          <a:latin typeface="Arial" charset="0"/>
          <a:ea typeface="ＭＳ Ｐゴシック" charset="0"/>
        </a:defRPr>
      </a:lvl4pPr>
      <a:lvl5pPr algn="ctr" defTabSz="457189" rtl="0" eaLnBrk="1" fontAlgn="base" hangingPunct="1">
        <a:spcBef>
          <a:spcPct val="0"/>
        </a:spcBef>
        <a:spcAft>
          <a:spcPct val="0"/>
        </a:spcAft>
        <a:defRPr sz="4400">
          <a:solidFill>
            <a:srgbClr val="336699"/>
          </a:solidFill>
          <a:latin typeface="Arial" charset="0"/>
          <a:ea typeface="ＭＳ Ｐゴシック" charset="0"/>
        </a:defRPr>
      </a:lvl5pPr>
      <a:lvl6pPr marL="457189" algn="ctr" defTabSz="457189" rtl="0" eaLnBrk="1" fontAlgn="base" hangingPunct="1">
        <a:spcBef>
          <a:spcPct val="0"/>
        </a:spcBef>
        <a:spcAft>
          <a:spcPct val="0"/>
        </a:spcAft>
        <a:defRPr sz="4400">
          <a:solidFill>
            <a:srgbClr val="336699"/>
          </a:solidFill>
          <a:latin typeface="Arial" charset="0"/>
          <a:ea typeface="ＭＳ Ｐゴシック" charset="0"/>
        </a:defRPr>
      </a:lvl6pPr>
      <a:lvl7pPr marL="914377" algn="ctr" defTabSz="457189" rtl="0" eaLnBrk="1" fontAlgn="base" hangingPunct="1">
        <a:spcBef>
          <a:spcPct val="0"/>
        </a:spcBef>
        <a:spcAft>
          <a:spcPct val="0"/>
        </a:spcAft>
        <a:defRPr sz="4400">
          <a:solidFill>
            <a:srgbClr val="336699"/>
          </a:solidFill>
          <a:latin typeface="Arial" charset="0"/>
          <a:ea typeface="ＭＳ Ｐゴシック" charset="0"/>
        </a:defRPr>
      </a:lvl7pPr>
      <a:lvl8pPr marL="1371566" algn="ctr" defTabSz="457189" rtl="0" eaLnBrk="1" fontAlgn="base" hangingPunct="1">
        <a:spcBef>
          <a:spcPct val="0"/>
        </a:spcBef>
        <a:spcAft>
          <a:spcPct val="0"/>
        </a:spcAft>
        <a:defRPr sz="4400">
          <a:solidFill>
            <a:srgbClr val="336699"/>
          </a:solidFill>
          <a:latin typeface="Arial" charset="0"/>
          <a:ea typeface="ＭＳ Ｐゴシック" charset="0"/>
        </a:defRPr>
      </a:lvl8pPr>
      <a:lvl9pPr marL="1828754" algn="ctr" defTabSz="457189" rtl="0" eaLnBrk="1" fontAlgn="base" hangingPunct="1">
        <a:spcBef>
          <a:spcPct val="0"/>
        </a:spcBef>
        <a:spcAft>
          <a:spcPct val="0"/>
        </a:spcAft>
        <a:defRPr sz="4400">
          <a:solidFill>
            <a:srgbClr val="336699"/>
          </a:solidFill>
          <a:latin typeface="Arial" charset="0"/>
          <a:ea typeface="ＭＳ Ｐゴシック" charset="0"/>
        </a:defRPr>
      </a:lvl9pPr>
    </p:titleStyle>
    <p:bodyStyle>
      <a:lvl1pPr marL="0" indent="0" algn="l" defTabSz="457189" rtl="0" eaLnBrk="1" fontAlgn="base" hangingPunct="1">
        <a:spcBef>
          <a:spcPct val="20000"/>
        </a:spcBef>
        <a:spcAft>
          <a:spcPct val="0"/>
        </a:spcAft>
        <a:buFont typeface="Arial" charset="0"/>
        <a:buNone/>
        <a:defRPr sz="2400" b="0" i="0" kern="1200">
          <a:solidFill>
            <a:schemeClr val="accent5"/>
          </a:solidFill>
          <a:latin typeface="Calibri"/>
          <a:ea typeface="ＭＳ Ｐゴシック" charset="0"/>
          <a:cs typeface="Calibri"/>
        </a:defRPr>
      </a:lvl1pPr>
      <a:lvl2pPr marL="283457" indent="-283457" algn="l" defTabSz="457189" rtl="0" eaLnBrk="1" fontAlgn="base" hangingPunct="1">
        <a:spcBef>
          <a:spcPct val="20000"/>
        </a:spcBef>
        <a:spcAft>
          <a:spcPct val="0"/>
        </a:spcAft>
        <a:buClr>
          <a:schemeClr val="accent1"/>
        </a:buClr>
        <a:buFont typeface="Arial" charset="0"/>
        <a:buChar char="•"/>
        <a:defRPr sz="2000" b="0" i="0" kern="1200">
          <a:solidFill>
            <a:srgbClr val="4D4D4D"/>
          </a:solidFill>
          <a:latin typeface="Calibri"/>
          <a:ea typeface="ＭＳ Ｐゴシック" charset="0"/>
          <a:cs typeface="Calibri"/>
        </a:defRPr>
      </a:lvl2pPr>
      <a:lvl3pPr marL="594345" indent="-228594" algn="l" defTabSz="457189" rtl="0" eaLnBrk="1" fontAlgn="base" hangingPunct="1">
        <a:spcBef>
          <a:spcPct val="20000"/>
        </a:spcBef>
        <a:spcAft>
          <a:spcPct val="0"/>
        </a:spcAft>
        <a:buFont typeface="Arial" charset="0"/>
        <a:buChar char="•"/>
        <a:defRPr sz="1800" b="0" i="0" kern="1200">
          <a:solidFill>
            <a:srgbClr val="575757"/>
          </a:solidFill>
          <a:latin typeface="Calibri"/>
          <a:ea typeface="ＭＳ Ｐゴシック" charset="0"/>
          <a:cs typeface="Calibri"/>
        </a:defRPr>
      </a:lvl3pPr>
      <a:lvl4pPr marL="960096" indent="-228594" algn="l" defTabSz="457189" rtl="0" eaLnBrk="1" fontAlgn="base" hangingPunct="1">
        <a:spcBef>
          <a:spcPct val="20000"/>
        </a:spcBef>
        <a:spcAft>
          <a:spcPct val="0"/>
        </a:spcAft>
        <a:buClr>
          <a:schemeClr val="accent4"/>
        </a:buClr>
        <a:buFont typeface="Arial" charset="0"/>
        <a:buChar char="•"/>
        <a:defRPr sz="1600" b="0" i="0" kern="1200">
          <a:solidFill>
            <a:srgbClr val="4D4D4D"/>
          </a:solidFill>
          <a:latin typeface="Calibri"/>
          <a:ea typeface="ＭＳ Ｐゴシック" charset="0"/>
          <a:cs typeface="Calibri"/>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33414" y="1"/>
            <a:ext cx="7877175" cy="10715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pPr>
            <a:r>
              <a:rPr sz="4200" dirty="0"/>
              <a:t>Title Text</a:t>
            </a:r>
          </a:p>
        </p:txBody>
      </p:sp>
      <p:sp>
        <p:nvSpPr>
          <p:cNvPr id="3" name="Shape 3"/>
          <p:cNvSpPr>
            <a:spLocks noGrp="1"/>
          </p:cNvSpPr>
          <p:nvPr>
            <p:ph type="body" idx="1"/>
          </p:nvPr>
        </p:nvSpPr>
        <p:spPr>
          <a:xfrm>
            <a:off x="633414" y="1214438"/>
            <a:ext cx="7877175" cy="3929063"/>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normAutofit/>
          </a:bodyPr>
          <a:lstStyle/>
          <a:p>
            <a:pPr lvl="0">
              <a:defRPr sz="1800"/>
            </a:pPr>
            <a:r>
              <a:rPr sz="2000" dirty="0"/>
              <a:t>Body Level One</a:t>
            </a:r>
          </a:p>
          <a:p>
            <a:pPr lvl="1">
              <a:defRPr sz="1800"/>
            </a:pPr>
            <a:r>
              <a:rPr sz="2000" dirty="0"/>
              <a:t>Body Level Two</a:t>
            </a:r>
          </a:p>
          <a:p>
            <a:pPr lvl="2">
              <a:defRPr sz="1800"/>
            </a:pPr>
            <a:r>
              <a:rPr sz="2000" dirty="0"/>
              <a:t>Body Level Three</a:t>
            </a:r>
          </a:p>
          <a:p>
            <a:pPr lvl="3">
              <a:defRPr sz="1800"/>
            </a:pPr>
            <a:r>
              <a:rPr sz="2000" dirty="0"/>
              <a:t>Body Level Four</a:t>
            </a:r>
          </a:p>
          <a:p>
            <a:pPr lvl="4">
              <a:defRPr sz="1800"/>
            </a:pPr>
            <a:r>
              <a:rPr sz="2000" dirty="0"/>
              <a:t>Body Level Five</a:t>
            </a:r>
          </a:p>
        </p:txBody>
      </p:sp>
    </p:spTree>
    <p:extLst>
      <p:ext uri="{BB962C8B-B14F-4D97-AF65-F5344CB8AC3E}">
        <p14:creationId xmlns:p14="http://schemas.microsoft.com/office/powerpoint/2010/main" val="230541106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transition xmlns:p14="http://schemas.microsoft.com/office/powerpoint/2010/main" spd="med"/>
  <p:timing>
    <p:tnLst>
      <p:par>
        <p:cTn xmlns:p14="http://schemas.microsoft.com/office/powerpoint/2010/main" id="1" dur="indefinite" restart="never" nodeType="tmRoot"/>
      </p:par>
    </p:tnLst>
  </p:timing>
  <p:txStyles>
    <p:titleStyle>
      <a:lvl1pPr algn="ctr" defTabSz="309555">
        <a:defRPr sz="5000">
          <a:latin typeface="OldNewspaperTypes" panose="02000603060000020004" pitchFamily="2" charset="0"/>
          <a:ea typeface="+mn-ea"/>
          <a:cs typeface="+mn-cs"/>
          <a:sym typeface="Helvetica Light"/>
        </a:defRPr>
      </a:lvl1pPr>
      <a:lvl2pPr indent="85723" algn="ctr" defTabSz="309555">
        <a:defRPr sz="4200">
          <a:latin typeface="+mn-lt"/>
          <a:ea typeface="+mn-ea"/>
          <a:cs typeface="+mn-cs"/>
          <a:sym typeface="Helvetica Light"/>
        </a:defRPr>
      </a:lvl2pPr>
      <a:lvl3pPr indent="171446" algn="ctr" defTabSz="309555">
        <a:defRPr sz="4200">
          <a:latin typeface="+mn-lt"/>
          <a:ea typeface="+mn-ea"/>
          <a:cs typeface="+mn-cs"/>
          <a:sym typeface="Helvetica Light"/>
        </a:defRPr>
      </a:lvl3pPr>
      <a:lvl4pPr indent="257169" algn="ctr" defTabSz="309555">
        <a:defRPr sz="4200">
          <a:latin typeface="+mn-lt"/>
          <a:ea typeface="+mn-ea"/>
          <a:cs typeface="+mn-cs"/>
          <a:sym typeface="Helvetica Light"/>
        </a:defRPr>
      </a:lvl4pPr>
      <a:lvl5pPr indent="342891" algn="ctr" defTabSz="309555">
        <a:defRPr sz="4200">
          <a:latin typeface="+mn-lt"/>
          <a:ea typeface="+mn-ea"/>
          <a:cs typeface="+mn-cs"/>
          <a:sym typeface="Helvetica Light"/>
        </a:defRPr>
      </a:lvl5pPr>
      <a:lvl6pPr indent="428614" algn="ctr" defTabSz="309555">
        <a:defRPr sz="4200">
          <a:latin typeface="+mn-lt"/>
          <a:ea typeface="+mn-ea"/>
          <a:cs typeface="+mn-cs"/>
          <a:sym typeface="Helvetica Light"/>
        </a:defRPr>
      </a:lvl6pPr>
      <a:lvl7pPr indent="514337" algn="ctr" defTabSz="309555">
        <a:defRPr sz="4200">
          <a:latin typeface="+mn-lt"/>
          <a:ea typeface="+mn-ea"/>
          <a:cs typeface="+mn-cs"/>
          <a:sym typeface="Helvetica Light"/>
        </a:defRPr>
      </a:lvl7pPr>
      <a:lvl8pPr indent="600060" algn="ctr" defTabSz="309555">
        <a:defRPr sz="4200">
          <a:latin typeface="+mn-lt"/>
          <a:ea typeface="+mn-ea"/>
          <a:cs typeface="+mn-cs"/>
          <a:sym typeface="Helvetica Light"/>
        </a:defRPr>
      </a:lvl8pPr>
      <a:lvl9pPr indent="685783" algn="ctr" defTabSz="309555">
        <a:defRPr sz="4200">
          <a:latin typeface="+mn-lt"/>
          <a:ea typeface="+mn-ea"/>
          <a:cs typeface="+mn-cs"/>
          <a:sym typeface="Helvetica Light"/>
        </a:defRPr>
      </a:lvl9pPr>
    </p:titleStyle>
    <p:bodyStyle>
      <a:lvl1pPr marL="238119" indent="-238119" defTabSz="309555">
        <a:spcBef>
          <a:spcPts val="2213"/>
        </a:spcBef>
        <a:buSzPct val="75000"/>
        <a:buChar char="•"/>
        <a:defRPr sz="2000">
          <a:latin typeface="Calibri" panose="020F0502020204030204" pitchFamily="34" charset="0"/>
          <a:ea typeface="+mn-ea"/>
          <a:cs typeface="+mn-cs"/>
          <a:sym typeface="Helvetica Light"/>
        </a:defRPr>
      </a:lvl1pPr>
      <a:lvl2pPr marL="476238" indent="-238119" defTabSz="309555">
        <a:spcBef>
          <a:spcPts val="2213"/>
        </a:spcBef>
        <a:buSzPct val="75000"/>
        <a:buChar char="•"/>
        <a:defRPr sz="2000">
          <a:latin typeface="Calibri" panose="020F0502020204030204" pitchFamily="34" charset="0"/>
          <a:ea typeface="+mn-ea"/>
          <a:cs typeface="+mn-cs"/>
          <a:sym typeface="Helvetica Light"/>
        </a:defRPr>
      </a:lvl2pPr>
      <a:lvl3pPr marL="714357" indent="-238119" defTabSz="309555">
        <a:spcBef>
          <a:spcPts val="2213"/>
        </a:spcBef>
        <a:buSzPct val="75000"/>
        <a:buChar char="•"/>
        <a:defRPr sz="2000">
          <a:latin typeface="Calibri" panose="020F0502020204030204" pitchFamily="34" charset="0"/>
          <a:ea typeface="+mn-ea"/>
          <a:cs typeface="+mn-cs"/>
          <a:sym typeface="Helvetica Light"/>
        </a:defRPr>
      </a:lvl3pPr>
      <a:lvl4pPr marL="952476" indent="-238119" defTabSz="309555">
        <a:spcBef>
          <a:spcPts val="2213"/>
        </a:spcBef>
        <a:buSzPct val="75000"/>
        <a:buChar char="•"/>
        <a:defRPr sz="2000">
          <a:latin typeface="Calibri" panose="020F0502020204030204" pitchFamily="34" charset="0"/>
          <a:ea typeface="+mn-ea"/>
          <a:cs typeface="+mn-cs"/>
          <a:sym typeface="Helvetica Light"/>
        </a:defRPr>
      </a:lvl4pPr>
      <a:lvl5pPr marL="1190595" indent="-238119" defTabSz="309555">
        <a:spcBef>
          <a:spcPts val="2213"/>
        </a:spcBef>
        <a:buSzPct val="75000"/>
        <a:buChar char="•"/>
        <a:defRPr sz="2000">
          <a:latin typeface="Calibri" panose="020F0502020204030204" pitchFamily="34" charset="0"/>
          <a:ea typeface="+mn-ea"/>
          <a:cs typeface="+mn-cs"/>
          <a:sym typeface="Helvetica Light"/>
        </a:defRPr>
      </a:lvl5pPr>
      <a:lvl6pPr marL="1428714" indent="-238119" defTabSz="309555">
        <a:spcBef>
          <a:spcPts val="2213"/>
        </a:spcBef>
        <a:buSzPct val="75000"/>
        <a:buChar char="•"/>
        <a:defRPr sz="2000">
          <a:latin typeface="+mn-lt"/>
          <a:ea typeface="+mn-ea"/>
          <a:cs typeface="+mn-cs"/>
          <a:sym typeface="Helvetica Light"/>
        </a:defRPr>
      </a:lvl6pPr>
      <a:lvl7pPr marL="1666833" indent="-238119" defTabSz="309555">
        <a:spcBef>
          <a:spcPts val="2213"/>
        </a:spcBef>
        <a:buSzPct val="75000"/>
        <a:buChar char="•"/>
        <a:defRPr sz="2000">
          <a:latin typeface="+mn-lt"/>
          <a:ea typeface="+mn-ea"/>
          <a:cs typeface="+mn-cs"/>
          <a:sym typeface="Helvetica Light"/>
        </a:defRPr>
      </a:lvl7pPr>
      <a:lvl8pPr marL="1904952" indent="-238119" defTabSz="309555">
        <a:spcBef>
          <a:spcPts val="2213"/>
        </a:spcBef>
        <a:buSzPct val="75000"/>
        <a:buChar char="•"/>
        <a:defRPr sz="2000">
          <a:latin typeface="+mn-lt"/>
          <a:ea typeface="+mn-ea"/>
          <a:cs typeface="+mn-cs"/>
          <a:sym typeface="Helvetica Light"/>
        </a:defRPr>
      </a:lvl8pPr>
      <a:lvl9pPr marL="2143071" indent="-238119" defTabSz="309555">
        <a:spcBef>
          <a:spcPts val="2213"/>
        </a:spcBef>
        <a:buSzPct val="75000"/>
        <a:buChar char="•"/>
        <a:defRPr sz="2000">
          <a:latin typeface="+mn-lt"/>
          <a:ea typeface="+mn-ea"/>
          <a:cs typeface="+mn-cs"/>
          <a:sym typeface="Helvetica Light"/>
        </a:defRPr>
      </a:lvl9pPr>
    </p:bodyStyle>
    <p:otherStyle>
      <a:lvl1pPr algn="ctr" defTabSz="309555">
        <a:defRPr sz="900">
          <a:solidFill>
            <a:schemeClr val="tx1"/>
          </a:solidFill>
          <a:latin typeface="+mn-lt"/>
          <a:ea typeface="+mn-ea"/>
          <a:cs typeface="+mn-cs"/>
          <a:sym typeface="Helvetica Light"/>
        </a:defRPr>
      </a:lvl1pPr>
      <a:lvl2pPr indent="85723" algn="ctr" defTabSz="309555">
        <a:defRPr sz="900">
          <a:solidFill>
            <a:schemeClr val="tx1"/>
          </a:solidFill>
          <a:latin typeface="+mn-lt"/>
          <a:ea typeface="+mn-ea"/>
          <a:cs typeface="+mn-cs"/>
          <a:sym typeface="Helvetica Light"/>
        </a:defRPr>
      </a:lvl2pPr>
      <a:lvl3pPr indent="171446" algn="ctr" defTabSz="309555">
        <a:defRPr sz="900">
          <a:solidFill>
            <a:schemeClr val="tx1"/>
          </a:solidFill>
          <a:latin typeface="+mn-lt"/>
          <a:ea typeface="+mn-ea"/>
          <a:cs typeface="+mn-cs"/>
          <a:sym typeface="Helvetica Light"/>
        </a:defRPr>
      </a:lvl3pPr>
      <a:lvl4pPr indent="257169" algn="ctr" defTabSz="309555">
        <a:defRPr sz="900">
          <a:solidFill>
            <a:schemeClr val="tx1"/>
          </a:solidFill>
          <a:latin typeface="+mn-lt"/>
          <a:ea typeface="+mn-ea"/>
          <a:cs typeface="+mn-cs"/>
          <a:sym typeface="Helvetica Light"/>
        </a:defRPr>
      </a:lvl4pPr>
      <a:lvl5pPr indent="342891" algn="ctr" defTabSz="309555">
        <a:defRPr sz="900">
          <a:solidFill>
            <a:schemeClr val="tx1"/>
          </a:solidFill>
          <a:latin typeface="+mn-lt"/>
          <a:ea typeface="+mn-ea"/>
          <a:cs typeface="+mn-cs"/>
          <a:sym typeface="Helvetica Light"/>
        </a:defRPr>
      </a:lvl5pPr>
      <a:lvl6pPr indent="428614" algn="ctr" defTabSz="309555">
        <a:defRPr sz="900">
          <a:solidFill>
            <a:schemeClr val="tx1"/>
          </a:solidFill>
          <a:latin typeface="+mn-lt"/>
          <a:ea typeface="+mn-ea"/>
          <a:cs typeface="+mn-cs"/>
          <a:sym typeface="Helvetica Light"/>
        </a:defRPr>
      </a:lvl6pPr>
      <a:lvl7pPr indent="514337" algn="ctr" defTabSz="309555">
        <a:defRPr sz="900">
          <a:solidFill>
            <a:schemeClr val="tx1"/>
          </a:solidFill>
          <a:latin typeface="+mn-lt"/>
          <a:ea typeface="+mn-ea"/>
          <a:cs typeface="+mn-cs"/>
          <a:sym typeface="Helvetica Light"/>
        </a:defRPr>
      </a:lvl7pPr>
      <a:lvl8pPr indent="600060" algn="ctr" defTabSz="309555">
        <a:defRPr sz="900">
          <a:solidFill>
            <a:schemeClr val="tx1"/>
          </a:solidFill>
          <a:latin typeface="+mn-lt"/>
          <a:ea typeface="+mn-ea"/>
          <a:cs typeface="+mn-cs"/>
          <a:sym typeface="Helvetica Light"/>
        </a:defRPr>
      </a:lvl8pPr>
      <a:lvl9pPr indent="685783" algn="ctr" defTabSz="309555">
        <a:defRPr sz="9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WMF"/><Relationship Id="rId4" Type="http://schemas.openxmlformats.org/officeDocument/2006/relationships/image" Target="../media/image30.WMF"/><Relationship Id="rId5" Type="http://schemas.openxmlformats.org/officeDocument/2006/relationships/image" Target="../media/image31.WMF"/><Relationship Id="rId6" Type="http://schemas.openxmlformats.org/officeDocument/2006/relationships/image" Target="../media/image32.WMF"/><Relationship Id="rId7" Type="http://schemas.openxmlformats.org/officeDocument/2006/relationships/image" Target="../media/image33.WMF"/><Relationship Id="rId8" Type="http://schemas.openxmlformats.org/officeDocument/2006/relationships/image" Target="../media/image34.WMF"/><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bit.ly/5starauto" TargetMode="External"/><Relationship Id="rId3" Type="http://schemas.openxmlformats.org/officeDocument/2006/relationships/image" Target="../media/image3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3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emf"/><Relationship Id="rId8" Type="http://schemas.openxmlformats.org/officeDocument/2006/relationships/comments" Target="../comments/comment2.xml"/><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jpeg"/><Relationship Id="rId5" Type="http://schemas.openxmlformats.org/officeDocument/2006/relationships/image" Target="../media/image45.jpeg"/><Relationship Id="rId6" Type="http://schemas.openxmlformats.org/officeDocument/2006/relationships/image" Target="../media/image46.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comments" Target="../comments/comment3.xml"/><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47.png"/><Relationship Id="rId16" Type="http://schemas.openxmlformats.org/officeDocument/2006/relationships/comments" Target="../comments/comment4.xml"/><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diagramData" Target="../diagrams/data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8.emf"/></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7.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jpeg"/><Relationship Id="rId3" Type="http://schemas.openxmlformats.org/officeDocument/2006/relationships/image" Target="../media/image8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82.jpe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hyperlink" Target="https://www.usenix.org/system/files/login/articles/15_geer_0.pdf" TargetMode="External"/><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84.jpe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jpeg"/><Relationship Id="rId9" Type="http://schemas.openxmlformats.org/officeDocument/2006/relationships/image" Target="../media/image22.jpeg"/><Relationship Id="rId10" Type="http://schemas.openxmlformats.org/officeDocument/2006/relationships/image" Target="../media/image23.jpeg"/><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01893" y="1595439"/>
            <a:ext cx="5159535" cy="1555750"/>
          </a:xfrm>
        </p:spPr>
        <p:txBody>
          <a:bodyPr/>
          <a:lstStyle/>
          <a:p>
            <a:r>
              <a:rPr lang="en-US" sz="2800" dirty="0" err="1">
                <a:solidFill>
                  <a:schemeClr val="tx2"/>
                </a:solidFill>
              </a:rPr>
              <a:t>DevOps</a:t>
            </a:r>
            <a:r>
              <a:rPr lang="en-US" sz="2800" dirty="0">
                <a:solidFill>
                  <a:schemeClr val="tx2"/>
                </a:solidFill>
              </a:rPr>
              <a:t> Will Save The World!</a:t>
            </a:r>
            <a:br>
              <a:rPr lang="en-US" sz="2800" dirty="0">
                <a:solidFill>
                  <a:schemeClr val="tx2"/>
                </a:solidFill>
              </a:rPr>
            </a:br>
            <a:r>
              <a:rPr lang="en-US" dirty="0" smtClean="0"/>
              <a:t>Public Safety, Public Policy, and </a:t>
            </a:r>
            <a:r>
              <a:rPr lang="en-US" dirty="0" err="1" smtClean="0"/>
              <a:t>DevOps</a:t>
            </a:r>
            <a:r>
              <a:rPr lang="en-US" dirty="0" smtClean="0"/>
              <a:t> in Context</a:t>
            </a:r>
            <a:endParaRPr lang="en-US" dirty="0"/>
          </a:p>
        </p:txBody>
      </p:sp>
      <p:sp>
        <p:nvSpPr>
          <p:cNvPr id="5" name="Subtitle 4"/>
          <p:cNvSpPr>
            <a:spLocks noGrp="1"/>
          </p:cNvSpPr>
          <p:nvPr>
            <p:ph type="subTitle" idx="1"/>
          </p:nvPr>
        </p:nvSpPr>
        <p:spPr>
          <a:xfrm>
            <a:off x="3401895" y="3151188"/>
            <a:ext cx="5056309" cy="436563"/>
          </a:xfrm>
        </p:spPr>
        <p:txBody>
          <a:bodyPr/>
          <a:lstStyle/>
          <a:p>
            <a:r>
              <a:rPr lang="en-US" dirty="0" smtClean="0"/>
              <a:t>Joshua Corman, Sonatype CTO</a:t>
            </a:r>
          </a:p>
          <a:p>
            <a:r>
              <a:rPr lang="en-US" dirty="0" smtClean="0"/>
              <a:t>Oct 23, 2014 	</a:t>
            </a:r>
            <a:r>
              <a:rPr lang="en-US" dirty="0" err="1" smtClean="0"/>
              <a:t>DevOps</a:t>
            </a:r>
            <a:r>
              <a:rPr lang="en-US" dirty="0" smtClean="0"/>
              <a:t> Enterprise Summit 		#DOES14</a:t>
            </a:r>
            <a:endParaRPr lang="en-US" dirty="0"/>
          </a:p>
        </p:txBody>
      </p:sp>
    </p:spTree>
    <p:extLst>
      <p:ext uri="{BB962C8B-B14F-4D97-AF65-F5344CB8AC3E}">
        <p14:creationId xmlns:p14="http://schemas.microsoft.com/office/powerpoint/2010/main" val="8813017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5" descr="RuggedManifesto_FinalScroll.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2463" y="0"/>
            <a:ext cx="52990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2"/>
          <p:cNvSpPr>
            <a:spLocks/>
          </p:cNvSpPr>
          <p:nvPr/>
        </p:nvSpPr>
        <p:spPr bwMode="auto">
          <a:xfrm>
            <a:off x="58738" y="4252913"/>
            <a:ext cx="909320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tabLst>
                <a:tab pos="8799513" algn="r"/>
                <a:tab pos="9142413" algn="l"/>
              </a:tabLst>
            </a:pPr>
            <a:r>
              <a:rPr lang="en-US" sz="700" b="1">
                <a:solidFill>
                  <a:srgbClr val="FFFFFF"/>
                </a:solidFill>
                <a:latin typeface="Calibri" charset="0"/>
              </a:rPr>
              <a:t>	</a:t>
            </a:r>
          </a:p>
        </p:txBody>
      </p:sp>
    </p:spTree>
    <p:extLst>
      <p:ext uri="{BB962C8B-B14F-4D97-AF65-F5344CB8AC3E}">
        <p14:creationId xmlns:p14="http://schemas.microsoft.com/office/powerpoint/2010/main" val="799811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5" descr="RuggedManifesto_FinalScroll.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87563"/>
            <a:ext cx="9525000" cy="92456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82" name="Rectangle 2"/>
          <p:cNvSpPr>
            <a:spLocks/>
          </p:cNvSpPr>
          <p:nvPr/>
        </p:nvSpPr>
        <p:spPr bwMode="auto">
          <a:xfrm>
            <a:off x="58738" y="4252913"/>
            <a:ext cx="9093200"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tabLst>
                <a:tab pos="8799513" algn="r"/>
                <a:tab pos="9142413" algn="l"/>
              </a:tabLst>
            </a:pPr>
            <a:r>
              <a:rPr lang="en-US" sz="700" b="1">
                <a:solidFill>
                  <a:srgbClr val="FFFFFF"/>
                </a:solidFill>
                <a:latin typeface="Calibri" charset="0"/>
              </a:rPr>
              <a:t>	</a:t>
            </a:r>
          </a:p>
        </p:txBody>
      </p:sp>
      <p:sp>
        <p:nvSpPr>
          <p:cNvPr id="2" name="Rectangle 1"/>
          <p:cNvSpPr/>
          <p:nvPr/>
        </p:nvSpPr>
        <p:spPr>
          <a:xfrm>
            <a:off x="37719" y="2138070"/>
            <a:ext cx="8991600" cy="109032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defRPr/>
            </a:pPr>
            <a:endParaRPr lang="en-US"/>
          </a:p>
        </p:txBody>
      </p:sp>
    </p:spTree>
    <p:extLst>
      <p:ext uri="{BB962C8B-B14F-4D97-AF65-F5344CB8AC3E}">
        <p14:creationId xmlns:p14="http://schemas.microsoft.com/office/powerpoint/2010/main" val="6255011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143000" y="0"/>
            <a:ext cx="6858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marL="214313" indent="-214313">
              <a:buFont typeface="Arial" panose="020B0604020202020204" pitchFamily="34" charset="0"/>
              <a:buChar char="•"/>
            </a:pPr>
            <a:r>
              <a:rPr lang="en-US" sz="3800" dirty="0"/>
              <a:t>The </a:t>
            </a:r>
          </a:p>
        </p:txBody>
      </p:sp>
      <p:sp>
        <p:nvSpPr>
          <p:cNvPr id="16" name="Rounded Rectangle 15"/>
          <p:cNvSpPr/>
          <p:nvPr/>
        </p:nvSpPr>
        <p:spPr>
          <a:xfrm>
            <a:off x="1314450" y="2676175"/>
            <a:ext cx="6515100" cy="1220724"/>
          </a:xfrm>
          <a:prstGeom prst="roundRect">
            <a:avLst>
              <a:gd name="adj" fmla="val 367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lgn="ctr"/>
            <a:endParaRPr lang="en-US" sz="3800">
              <a:latin typeface="Calibri" panose="020F0502020204030204" pitchFamily="34" charset="0"/>
            </a:endParaRPr>
          </a:p>
        </p:txBody>
      </p:sp>
      <p:sp>
        <p:nvSpPr>
          <p:cNvPr id="15" name="TextBox 14"/>
          <p:cNvSpPr txBox="1"/>
          <p:nvPr/>
        </p:nvSpPr>
        <p:spPr>
          <a:xfrm>
            <a:off x="1143000" y="992580"/>
            <a:ext cx="6858000" cy="403957"/>
          </a:xfrm>
          <a:prstGeom prst="rect">
            <a:avLst/>
          </a:prstGeom>
          <a:noFill/>
        </p:spPr>
        <p:txBody>
          <a:bodyPr wrap="square" lIns="34290" tIns="17145" rIns="34290" bIns="17145" rtlCol="0">
            <a:spAutoFit/>
          </a:bodyPr>
          <a:lstStyle/>
          <a:p>
            <a:pPr algn="ctr"/>
            <a:r>
              <a:rPr lang="en-US" sz="2400" dirty="0">
                <a:latin typeface="OldNewspaperTypes" panose="02000603060000020004" pitchFamily="2" charset="0"/>
              </a:rPr>
              <a:t>The Cavalry isn’t coming… It falls to us</a:t>
            </a:r>
          </a:p>
        </p:txBody>
      </p:sp>
      <p:sp>
        <p:nvSpPr>
          <p:cNvPr id="17" name="Rounded Rectangle 16"/>
          <p:cNvSpPr/>
          <p:nvPr/>
        </p:nvSpPr>
        <p:spPr>
          <a:xfrm>
            <a:off x="1309378" y="1508760"/>
            <a:ext cx="3219617" cy="1056132"/>
          </a:xfrm>
          <a:prstGeom prst="roundRect">
            <a:avLst>
              <a:gd name="adj" fmla="val 44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t"/>
          <a:lstStyle/>
          <a:p>
            <a:pPr algn="ctr"/>
            <a:r>
              <a:rPr lang="en-US" b="1" dirty="0">
                <a:solidFill>
                  <a:schemeClr val="tx1"/>
                </a:solidFill>
                <a:latin typeface="Calibri" panose="020F0502020204030204" pitchFamily="34" charset="0"/>
              </a:rPr>
              <a:t>Problem Statement</a:t>
            </a:r>
          </a:p>
          <a:p>
            <a:r>
              <a:rPr lang="en-US" sz="1500" dirty="0">
                <a:solidFill>
                  <a:schemeClr val="tx1"/>
                </a:solidFill>
                <a:latin typeface="Calibri" panose="020F0502020204030204" pitchFamily="34" charset="0"/>
              </a:rPr>
              <a:t>Our society is adopting connected technology </a:t>
            </a:r>
            <a:r>
              <a:rPr lang="en-US" sz="1500" i="1" dirty="0">
                <a:solidFill>
                  <a:schemeClr val="tx1"/>
                </a:solidFill>
                <a:latin typeface="Calibri" panose="020F0502020204030204" pitchFamily="34" charset="0"/>
              </a:rPr>
              <a:t>faster than we are able to secure it</a:t>
            </a:r>
            <a:r>
              <a:rPr lang="en-US" sz="1500" dirty="0">
                <a:solidFill>
                  <a:schemeClr val="tx1"/>
                </a:solidFill>
                <a:latin typeface="Calibri" panose="020F0502020204030204" pitchFamily="34" charset="0"/>
              </a:rPr>
              <a:t>.</a:t>
            </a:r>
          </a:p>
        </p:txBody>
      </p:sp>
      <p:sp>
        <p:nvSpPr>
          <p:cNvPr id="18" name="Rounded Rectangle 17"/>
          <p:cNvSpPr/>
          <p:nvPr/>
        </p:nvSpPr>
        <p:spPr>
          <a:xfrm>
            <a:off x="4606290" y="1508760"/>
            <a:ext cx="3224275" cy="1056132"/>
          </a:xfrm>
          <a:prstGeom prst="roundRect">
            <a:avLst>
              <a:gd name="adj" fmla="val 522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t"/>
          <a:lstStyle/>
          <a:p>
            <a:pPr algn="ctr"/>
            <a:r>
              <a:rPr lang="en-US" b="1" dirty="0">
                <a:solidFill>
                  <a:schemeClr val="tx1"/>
                </a:solidFill>
                <a:latin typeface="Calibri" panose="020F0502020204030204" pitchFamily="34" charset="0"/>
              </a:rPr>
              <a:t>Mission Statement</a:t>
            </a:r>
          </a:p>
          <a:p>
            <a:r>
              <a:rPr lang="en-US" sz="1500" dirty="0">
                <a:solidFill>
                  <a:schemeClr val="tx1"/>
                </a:solidFill>
                <a:latin typeface="Calibri" panose="020F0502020204030204" pitchFamily="34" charset="0"/>
              </a:rPr>
              <a:t>To ensure connected technologies with the potential to impact public safety and human life are </a:t>
            </a:r>
            <a:r>
              <a:rPr lang="en-US" sz="1500" i="1" dirty="0">
                <a:solidFill>
                  <a:schemeClr val="tx1"/>
                </a:solidFill>
                <a:latin typeface="Calibri" panose="020F0502020204030204" pitchFamily="34" charset="0"/>
              </a:rPr>
              <a:t>worthy of our trust</a:t>
            </a:r>
            <a:r>
              <a:rPr lang="en-US" sz="1500" dirty="0">
                <a:solidFill>
                  <a:schemeClr val="tx1"/>
                </a:solidFill>
                <a:latin typeface="Calibri" panose="020F0502020204030204" pitchFamily="34" charset="0"/>
              </a:rPr>
              <a:t>.</a:t>
            </a:r>
            <a:endParaRPr lang="en-US" sz="1500" i="1" dirty="0">
              <a:solidFill>
                <a:schemeClr val="tx1"/>
              </a:solidFill>
              <a:latin typeface="Calibri" panose="020F0502020204030204" pitchFamily="34" charset="0"/>
            </a:endParaRPr>
          </a:p>
        </p:txBody>
      </p:sp>
      <p:sp>
        <p:nvSpPr>
          <p:cNvPr id="13" name="Rounded Rectangle 12"/>
          <p:cNvSpPr/>
          <p:nvPr/>
        </p:nvSpPr>
        <p:spPr>
          <a:xfrm>
            <a:off x="1314449" y="4019051"/>
            <a:ext cx="7666543" cy="1014984"/>
          </a:xfrm>
          <a:prstGeom prst="roundRect">
            <a:avLst>
              <a:gd name="adj" fmla="val 476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tabLst>
                <a:tab pos="1262658" algn="r"/>
                <a:tab pos="1308497" algn="l"/>
              </a:tabLst>
            </a:pPr>
            <a:r>
              <a:rPr lang="en-US" sz="1500" b="1" dirty="0">
                <a:solidFill>
                  <a:schemeClr val="tx1"/>
                </a:solidFill>
                <a:latin typeface="Calibri" panose="020F0502020204030204" pitchFamily="34" charset="0"/>
              </a:rPr>
              <a:t>	Collecting</a:t>
            </a:r>
            <a:r>
              <a:rPr lang="en-US" sz="1500" dirty="0">
                <a:solidFill>
                  <a:schemeClr val="tx1"/>
                </a:solidFill>
                <a:latin typeface="Calibri" panose="020F0502020204030204" pitchFamily="34" charset="0"/>
              </a:rPr>
              <a:t> 	existing </a:t>
            </a:r>
            <a:r>
              <a:rPr lang="en-US" sz="1500" dirty="0">
                <a:solidFill>
                  <a:schemeClr val="tx1"/>
                </a:solidFill>
                <a:latin typeface="Calibri" panose="020F0502020204030204" pitchFamily="34" charset="0"/>
              </a:rPr>
              <a:t>research, researchers, and resources</a:t>
            </a:r>
          </a:p>
          <a:p>
            <a:pPr>
              <a:tabLst>
                <a:tab pos="1262658" algn="r"/>
                <a:tab pos="1308497" algn="l"/>
              </a:tabLst>
            </a:pPr>
            <a:r>
              <a:rPr lang="en-US" sz="1500" b="1" dirty="0">
                <a:solidFill>
                  <a:schemeClr val="tx1"/>
                </a:solidFill>
                <a:latin typeface="Calibri" panose="020F0502020204030204" pitchFamily="34" charset="0"/>
              </a:rPr>
              <a:t>	Connecting</a:t>
            </a:r>
            <a:r>
              <a:rPr lang="en-US" sz="1500" dirty="0">
                <a:solidFill>
                  <a:schemeClr val="tx1"/>
                </a:solidFill>
                <a:latin typeface="Calibri" panose="020F0502020204030204" pitchFamily="34" charset="0"/>
              </a:rPr>
              <a:t> 	researchers </a:t>
            </a:r>
            <a:r>
              <a:rPr lang="en-US" sz="1500" dirty="0">
                <a:solidFill>
                  <a:schemeClr val="tx1"/>
                </a:solidFill>
                <a:latin typeface="Calibri" panose="020F0502020204030204" pitchFamily="34" charset="0"/>
              </a:rPr>
              <a:t>with each other, industry, media, policy, and legal</a:t>
            </a:r>
          </a:p>
          <a:p>
            <a:pPr>
              <a:tabLst>
                <a:tab pos="1262658" algn="r"/>
                <a:tab pos="1308497" algn="l"/>
              </a:tabLst>
            </a:pPr>
            <a:r>
              <a:rPr lang="en-US" sz="1500" b="1" dirty="0">
                <a:solidFill>
                  <a:schemeClr val="tx1"/>
                </a:solidFill>
                <a:latin typeface="Calibri" panose="020F0502020204030204" pitchFamily="34" charset="0"/>
              </a:rPr>
              <a:t>	Collaborating</a:t>
            </a:r>
            <a:r>
              <a:rPr lang="en-US" sz="1500" dirty="0">
                <a:solidFill>
                  <a:schemeClr val="tx1"/>
                </a:solidFill>
                <a:latin typeface="Calibri" panose="020F0502020204030204" pitchFamily="34" charset="0"/>
              </a:rPr>
              <a:t> 	across </a:t>
            </a:r>
            <a:r>
              <a:rPr lang="en-US" sz="1500" dirty="0">
                <a:solidFill>
                  <a:schemeClr val="tx1"/>
                </a:solidFill>
                <a:latin typeface="Calibri" panose="020F0502020204030204" pitchFamily="34" charset="0"/>
              </a:rPr>
              <a:t>a broad range of backgrounds, interests, and skillsets</a:t>
            </a:r>
          </a:p>
          <a:p>
            <a:pPr>
              <a:tabLst>
                <a:tab pos="1262658" algn="r"/>
                <a:tab pos="1308497" algn="l"/>
              </a:tabLst>
            </a:pPr>
            <a:r>
              <a:rPr lang="en-US" sz="1500" b="1" dirty="0">
                <a:solidFill>
                  <a:schemeClr val="tx1"/>
                </a:solidFill>
                <a:latin typeface="Calibri" panose="020F0502020204030204" pitchFamily="34" charset="0"/>
              </a:rPr>
              <a:t>	Catalyzing</a:t>
            </a:r>
            <a:r>
              <a:rPr lang="en-US" sz="1500" dirty="0">
                <a:solidFill>
                  <a:schemeClr val="tx1"/>
                </a:solidFill>
                <a:latin typeface="Calibri" panose="020F0502020204030204" pitchFamily="34" charset="0"/>
              </a:rPr>
              <a:t> 	positive </a:t>
            </a:r>
            <a:r>
              <a:rPr lang="en-US" sz="1500" dirty="0">
                <a:solidFill>
                  <a:schemeClr val="tx1"/>
                </a:solidFill>
                <a:latin typeface="Calibri" panose="020F0502020204030204" pitchFamily="34" charset="0"/>
              </a:rPr>
              <a:t>action sooner than it would have happened on its own</a:t>
            </a:r>
          </a:p>
        </p:txBody>
      </p:sp>
      <p:sp>
        <p:nvSpPr>
          <p:cNvPr id="12" name="Rectangle 11"/>
          <p:cNvSpPr/>
          <p:nvPr/>
        </p:nvSpPr>
        <p:spPr>
          <a:xfrm>
            <a:off x="4561150" y="2676175"/>
            <a:ext cx="3435350" cy="1220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4290" tIns="17145" rIns="34290" bIns="17145" rtlCol="0" anchor="ctr"/>
          <a:lstStyle/>
          <a:p>
            <a:pPr>
              <a:tabLst>
                <a:tab pos="0" algn="l"/>
                <a:tab pos="515541" algn="r"/>
                <a:tab pos="601266" algn="l"/>
              </a:tabLst>
            </a:pPr>
            <a:r>
              <a:rPr lang="en-US" sz="1500" b="1" dirty="0">
                <a:solidFill>
                  <a:schemeClr val="tx1"/>
                </a:solidFill>
                <a:latin typeface="Calibri" panose="020F0502020204030204" pitchFamily="34" charset="0"/>
              </a:rPr>
              <a:t>	</a:t>
            </a:r>
            <a:r>
              <a:rPr lang="en-US" sz="1500" b="1" dirty="0">
                <a:solidFill>
                  <a:schemeClr val="tx1"/>
                </a:solidFill>
                <a:latin typeface="Calibri" panose="020F0502020204030204" pitchFamily="34" charset="0"/>
              </a:rPr>
              <a:t>Why</a:t>
            </a:r>
            <a:r>
              <a:rPr lang="en-US" sz="1500" dirty="0">
                <a:solidFill>
                  <a:schemeClr val="tx1"/>
                </a:solidFill>
                <a:latin typeface="Calibri" panose="020F0502020204030204" pitchFamily="34" charset="0"/>
              </a:rPr>
              <a:t> </a:t>
            </a:r>
            <a:r>
              <a:rPr lang="en-US" sz="1500" dirty="0">
                <a:solidFill>
                  <a:schemeClr val="tx1"/>
                </a:solidFill>
                <a:latin typeface="Calibri" panose="020F0502020204030204" pitchFamily="34" charset="0"/>
              </a:rPr>
              <a:t>	Trust, public safety, human life</a:t>
            </a:r>
          </a:p>
          <a:p>
            <a:pPr>
              <a:tabLst>
                <a:tab pos="0" algn="l"/>
                <a:tab pos="515541" algn="r"/>
                <a:tab pos="601266" algn="l"/>
              </a:tabLst>
            </a:pPr>
            <a:r>
              <a:rPr lang="en-US" sz="1500" b="1" dirty="0">
                <a:solidFill>
                  <a:schemeClr val="tx1"/>
                </a:solidFill>
                <a:latin typeface="Calibri" panose="020F0502020204030204" pitchFamily="34" charset="0"/>
              </a:rPr>
              <a:t>	How 	</a:t>
            </a:r>
            <a:r>
              <a:rPr lang="en-US" sz="1500" dirty="0">
                <a:solidFill>
                  <a:schemeClr val="tx1"/>
                </a:solidFill>
                <a:latin typeface="Calibri" panose="020F0502020204030204" pitchFamily="34" charset="0"/>
              </a:rPr>
              <a:t>Education, outreach, research</a:t>
            </a:r>
          </a:p>
          <a:p>
            <a:pPr>
              <a:tabLst>
                <a:tab pos="0" algn="l"/>
                <a:tab pos="515541" algn="r"/>
                <a:tab pos="601266" algn="l"/>
              </a:tabLst>
            </a:pPr>
            <a:r>
              <a:rPr lang="en-US" sz="1500" b="1" dirty="0">
                <a:solidFill>
                  <a:schemeClr val="tx1"/>
                </a:solidFill>
                <a:latin typeface="Calibri" panose="020F0502020204030204" pitchFamily="34" charset="0"/>
              </a:rPr>
              <a:t>	Who</a:t>
            </a:r>
            <a:r>
              <a:rPr lang="en-US" sz="1500" dirty="0">
                <a:solidFill>
                  <a:schemeClr val="tx1"/>
                </a:solidFill>
                <a:latin typeface="Calibri" panose="020F0502020204030204" pitchFamily="34" charset="0"/>
              </a:rPr>
              <a:t> 	</a:t>
            </a:r>
            <a:r>
              <a:rPr lang="en-US" sz="1500" dirty="0" err="1">
                <a:solidFill>
                  <a:schemeClr val="tx1"/>
                </a:solidFill>
                <a:latin typeface="Calibri" panose="020F0502020204030204" pitchFamily="34" charset="0"/>
              </a:rPr>
              <a:t>Infosec</a:t>
            </a:r>
            <a:r>
              <a:rPr lang="en-US" sz="1500" dirty="0">
                <a:solidFill>
                  <a:schemeClr val="tx1"/>
                </a:solidFill>
                <a:latin typeface="Calibri" panose="020F0502020204030204" pitchFamily="34" charset="0"/>
              </a:rPr>
              <a:t> research community </a:t>
            </a:r>
          </a:p>
          <a:p>
            <a:pPr>
              <a:tabLst>
                <a:tab pos="0" algn="l"/>
                <a:tab pos="515541" algn="r"/>
                <a:tab pos="601266" algn="l"/>
              </a:tabLst>
            </a:pPr>
            <a:r>
              <a:rPr lang="en-US" sz="1500" dirty="0">
                <a:solidFill>
                  <a:schemeClr val="tx1"/>
                </a:solidFill>
                <a:latin typeface="Calibri" panose="020F0502020204030204" pitchFamily="34" charset="0"/>
              </a:rPr>
              <a:t> </a:t>
            </a:r>
            <a:r>
              <a:rPr lang="en-US" sz="1500" dirty="0">
                <a:solidFill>
                  <a:schemeClr val="tx1"/>
                </a:solidFill>
                <a:latin typeface="Calibri" panose="020F0502020204030204" pitchFamily="34" charset="0"/>
              </a:rPr>
              <a:t> </a:t>
            </a:r>
            <a:r>
              <a:rPr lang="en-US" sz="1500" b="1" dirty="0">
                <a:solidFill>
                  <a:schemeClr val="tx1"/>
                </a:solidFill>
                <a:latin typeface="Calibri" panose="020F0502020204030204" pitchFamily="34" charset="0"/>
              </a:rPr>
              <a:t>Who</a:t>
            </a:r>
            <a:r>
              <a:rPr lang="en-US" sz="1500" dirty="0">
                <a:solidFill>
                  <a:schemeClr val="tx1"/>
                </a:solidFill>
                <a:latin typeface="Calibri" panose="020F0502020204030204" pitchFamily="34" charset="0"/>
              </a:rPr>
              <a:t>	</a:t>
            </a:r>
            <a:r>
              <a:rPr lang="en-US" sz="1500" dirty="0" smtClean="0">
                <a:solidFill>
                  <a:schemeClr val="tx1"/>
                </a:solidFill>
                <a:latin typeface="Calibri" panose="020F0502020204030204" pitchFamily="34" charset="0"/>
              </a:rPr>
              <a:t>	Global</a:t>
            </a:r>
            <a:r>
              <a:rPr lang="en-US" sz="1500" dirty="0">
                <a:solidFill>
                  <a:schemeClr val="tx1"/>
                </a:solidFill>
                <a:latin typeface="Calibri" panose="020F0502020204030204" pitchFamily="34" charset="0"/>
              </a:rPr>
              <a:t>, grass roots initiative</a:t>
            </a:r>
            <a:endParaRPr lang="en-US" sz="1500" dirty="0">
              <a:solidFill>
                <a:schemeClr val="tx1"/>
              </a:solidFill>
              <a:latin typeface="Calibri" panose="020F0502020204030204" pitchFamily="34" charset="0"/>
            </a:endParaRPr>
          </a:p>
          <a:p>
            <a:pPr>
              <a:tabLst>
                <a:tab pos="0" algn="l"/>
                <a:tab pos="515541" algn="r"/>
                <a:tab pos="601266" algn="l"/>
              </a:tabLst>
            </a:pPr>
            <a:r>
              <a:rPr lang="en-US" sz="1500" dirty="0">
                <a:solidFill>
                  <a:schemeClr val="tx1"/>
                </a:solidFill>
                <a:latin typeface="Calibri" panose="020F0502020204030204" pitchFamily="34" charset="0"/>
              </a:rPr>
              <a:t>	</a:t>
            </a:r>
            <a:r>
              <a:rPr lang="en-US" sz="1500" b="1" dirty="0">
                <a:solidFill>
                  <a:schemeClr val="tx1"/>
                </a:solidFill>
                <a:latin typeface="Calibri" panose="020F0502020204030204" pitchFamily="34" charset="0"/>
              </a:rPr>
              <a:t>What</a:t>
            </a:r>
            <a:r>
              <a:rPr lang="en-US" sz="1500" dirty="0">
                <a:solidFill>
                  <a:schemeClr val="tx1"/>
                </a:solidFill>
                <a:latin typeface="Calibri" panose="020F0502020204030204" pitchFamily="34" charset="0"/>
              </a:rPr>
              <a:t>	Long-term vision for cyber safety </a:t>
            </a:r>
            <a:endParaRPr lang="en-US" sz="1500" b="1" dirty="0">
              <a:solidFill>
                <a:schemeClr val="tx1"/>
              </a:solidFill>
              <a:latin typeface="Calibri" panose="020F0502020204030204" pitchFamily="34" charset="0"/>
            </a:endParaRPr>
          </a:p>
        </p:txBody>
      </p:sp>
      <p:grpSp>
        <p:nvGrpSpPr>
          <p:cNvPr id="26" name="Group 25"/>
          <p:cNvGrpSpPr/>
          <p:nvPr/>
        </p:nvGrpSpPr>
        <p:grpSpPr>
          <a:xfrm>
            <a:off x="1353825" y="2780333"/>
            <a:ext cx="3302033" cy="1023950"/>
            <a:chOff x="274336" y="5234499"/>
            <a:chExt cx="4402710" cy="1365266"/>
          </a:xfrm>
        </p:grpSpPr>
        <p:sp>
          <p:nvSpPr>
            <p:cNvPr id="22" name="Rounded Rectangle 21"/>
            <p:cNvSpPr/>
            <p:nvPr/>
          </p:nvSpPr>
          <p:spPr>
            <a:xfrm>
              <a:off x="1476594" y="5586335"/>
              <a:ext cx="628497" cy="1825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0">
                <a:latin typeface="Calibri" panose="020F0502020204030204" pitchFamily="34" charset="0"/>
              </a:endParaRPr>
            </a:p>
          </p:txBody>
        </p:sp>
        <p:sp>
          <p:nvSpPr>
            <p:cNvPr id="23" name="Rounded Rectangle 22"/>
            <p:cNvSpPr/>
            <p:nvPr/>
          </p:nvSpPr>
          <p:spPr>
            <a:xfrm>
              <a:off x="2543699" y="5673266"/>
              <a:ext cx="596901" cy="298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0">
                <a:latin typeface="Calibri" panose="020F0502020204030204" pitchFamily="34" charset="0"/>
              </a:endParaRPr>
            </a:p>
          </p:txBody>
        </p:sp>
        <p:sp>
          <p:nvSpPr>
            <p:cNvPr id="24" name="Rounded Rectangle 23"/>
            <p:cNvSpPr/>
            <p:nvPr/>
          </p:nvSpPr>
          <p:spPr>
            <a:xfrm>
              <a:off x="654689" y="5251058"/>
              <a:ext cx="151498" cy="7094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0">
                <a:latin typeface="Calibri" panose="020F0502020204030204" pitchFamily="34" charset="0"/>
              </a:endParaRPr>
            </a:p>
          </p:txBody>
        </p:sp>
        <p:sp>
          <p:nvSpPr>
            <p:cNvPr id="25" name="Rounded Rectangle 24"/>
            <p:cNvSpPr/>
            <p:nvPr/>
          </p:nvSpPr>
          <p:spPr>
            <a:xfrm rot="2388357">
              <a:off x="3645068" y="5682800"/>
              <a:ext cx="261203" cy="250398"/>
            </a:xfrm>
            <a:prstGeom prst="roundRect">
              <a:avLst>
                <a:gd name="adj" fmla="val 443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0">
                <a:latin typeface="Calibri" panose="020F0502020204030204" pitchFamily="34" charset="0"/>
              </a:endParaRPr>
            </a:p>
          </p:txBody>
        </p:sp>
        <p:grpSp>
          <p:nvGrpSpPr>
            <p:cNvPr id="21" name="Group 20"/>
            <p:cNvGrpSpPr/>
            <p:nvPr/>
          </p:nvGrpSpPr>
          <p:grpSpPr>
            <a:xfrm>
              <a:off x="274336" y="5234499"/>
              <a:ext cx="4402710" cy="1365266"/>
              <a:chOff x="274336" y="5234499"/>
              <a:chExt cx="4402710" cy="1365266"/>
            </a:xfrm>
          </p:grpSpPr>
          <p:sp>
            <p:nvSpPr>
              <p:cNvPr id="19" name="Rounded Rectangle 18"/>
              <p:cNvSpPr/>
              <p:nvPr/>
            </p:nvSpPr>
            <p:spPr>
              <a:xfrm>
                <a:off x="1568492" y="5368508"/>
                <a:ext cx="455091" cy="4003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0">
                  <a:latin typeface="Calibri" panose="020F0502020204030204" pitchFamily="34" charset="0"/>
                </a:endParaRPr>
              </a:p>
            </p:txBody>
          </p:sp>
          <p:grpSp>
            <p:nvGrpSpPr>
              <p:cNvPr id="14" name="Group 13"/>
              <p:cNvGrpSpPr/>
              <p:nvPr/>
            </p:nvGrpSpPr>
            <p:grpSpPr>
              <a:xfrm>
                <a:off x="274336" y="5234499"/>
                <a:ext cx="4402710" cy="1365266"/>
                <a:chOff x="157714" y="1320529"/>
                <a:chExt cx="4402710" cy="1365266"/>
              </a:xfrm>
            </p:grpSpPr>
            <p:pic>
              <p:nvPicPr>
                <p:cNvPr id="2" name="Picture 1"/>
                <p:cNvPicPr>
                  <a:picLocks noChangeAspect="1"/>
                </p:cNvPicPr>
                <p:nvPr/>
              </p:nvPicPr>
              <p:blipFill rotWithShape="1">
                <a:blip r:embed="rId2" cstate="print">
                  <a:clrChange>
                    <a:clrFrom>
                      <a:srgbClr val="FFFFFF"/>
                    </a:clrFrom>
                    <a:clrTo>
                      <a:srgbClr val="FFFFFF">
                        <a:alpha val="0"/>
                      </a:srgbClr>
                    </a:clrTo>
                  </a:clrChange>
                  <a:duotone>
                    <a:prstClr val="black"/>
                    <a:schemeClr val="tx1">
                      <a:lumMod val="50000"/>
                      <a:lumOff val="50000"/>
                      <a:tint val="45000"/>
                      <a:satMod val="400000"/>
                    </a:schemeClr>
                  </a:duotone>
                  <a:extLst>
                    <a:ext uri="{28A0092B-C50C-407E-A947-70E740481C1C}">
                      <a14:useLocalDpi xmlns:a14="http://schemas.microsoft.com/office/drawing/2010/main" val="0"/>
                    </a:ext>
                  </a:extLst>
                </a:blip>
                <a:srcRect l="4567" t="3798" r="4691" b="3971"/>
                <a:stretch/>
              </p:blipFill>
              <p:spPr>
                <a:xfrm>
                  <a:off x="247336" y="1320529"/>
                  <a:ext cx="731520" cy="743526"/>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4576" t="9468" r="14654" b="9744"/>
                <a:stretch/>
              </p:blipFill>
              <p:spPr>
                <a:xfrm>
                  <a:off x="2373572" y="1331525"/>
                  <a:ext cx="731520" cy="73253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2459" b="12113"/>
                <a:stretch/>
              </p:blipFill>
              <p:spPr>
                <a:xfrm>
                  <a:off x="3490195" y="1342499"/>
                  <a:ext cx="731520" cy="715483"/>
                </a:xfrm>
                <a:prstGeom prst="rect">
                  <a:avLst/>
                </a:prstGeom>
              </p:spPr>
            </p:pic>
            <p:sp>
              <p:nvSpPr>
                <p:cNvPr id="7" name="TextBox 6"/>
                <p:cNvSpPr txBox="1"/>
                <p:nvPr/>
              </p:nvSpPr>
              <p:spPr>
                <a:xfrm>
                  <a:off x="157714" y="2194933"/>
                  <a:ext cx="910767" cy="369332"/>
                </a:xfrm>
                <a:prstGeom prst="rect">
                  <a:avLst/>
                </a:prstGeom>
                <a:noFill/>
              </p:spPr>
              <p:txBody>
                <a:bodyPr wrap="none" rtlCol="0" anchor="ctr">
                  <a:spAutoFit/>
                </a:bodyPr>
                <a:lstStyle/>
                <a:p>
                  <a:pPr algn="ctr"/>
                  <a:r>
                    <a:rPr lang="en-US" sz="1200" dirty="0">
                      <a:latin typeface="Calibri" panose="020F0502020204030204" pitchFamily="34" charset="0"/>
                    </a:rPr>
                    <a:t>Medical</a:t>
                  </a:r>
                </a:p>
              </p:txBody>
            </p:sp>
            <p:sp>
              <p:nvSpPr>
                <p:cNvPr id="8" name="TextBox 7"/>
                <p:cNvSpPr txBox="1"/>
                <p:nvPr/>
              </p:nvSpPr>
              <p:spPr>
                <a:xfrm>
                  <a:off x="1055912" y="2194933"/>
                  <a:ext cx="1237945" cy="369332"/>
                </a:xfrm>
                <a:prstGeom prst="rect">
                  <a:avLst/>
                </a:prstGeom>
                <a:noFill/>
              </p:spPr>
              <p:txBody>
                <a:bodyPr wrap="none" rtlCol="0" anchor="ctr">
                  <a:spAutoFit/>
                </a:bodyPr>
                <a:lstStyle/>
                <a:p>
                  <a:pPr algn="ctr"/>
                  <a:r>
                    <a:rPr lang="en-US" sz="1200" dirty="0">
                      <a:latin typeface="Calibri" panose="020F0502020204030204" pitchFamily="34" charset="0"/>
                    </a:rPr>
                    <a:t>Automotive</a:t>
                  </a:r>
                </a:p>
              </p:txBody>
            </p:sp>
            <p:sp>
              <p:nvSpPr>
                <p:cNvPr id="9" name="TextBox 8"/>
                <p:cNvSpPr txBox="1"/>
                <p:nvPr/>
              </p:nvSpPr>
              <p:spPr>
                <a:xfrm>
                  <a:off x="2165879" y="2070242"/>
                  <a:ext cx="1146908" cy="615553"/>
                </a:xfrm>
                <a:prstGeom prst="rect">
                  <a:avLst/>
                </a:prstGeom>
                <a:noFill/>
              </p:spPr>
              <p:txBody>
                <a:bodyPr wrap="none" rtlCol="0" anchor="ctr">
                  <a:spAutoFit/>
                </a:bodyPr>
                <a:lstStyle/>
                <a:p>
                  <a:pPr algn="ctr"/>
                  <a:r>
                    <a:rPr lang="en-US" sz="1200" dirty="0">
                      <a:latin typeface="Calibri" panose="020F0502020204030204" pitchFamily="34" charset="0"/>
                    </a:rPr>
                    <a:t>Connected</a:t>
                  </a:r>
                </a:p>
                <a:p>
                  <a:pPr algn="ctr"/>
                  <a:r>
                    <a:rPr lang="en-US" sz="1200" dirty="0">
                      <a:latin typeface="Calibri" panose="020F0502020204030204" pitchFamily="34" charset="0"/>
                    </a:rPr>
                    <a:t>Home</a:t>
                  </a:r>
                </a:p>
              </p:txBody>
            </p:sp>
            <p:sp>
              <p:nvSpPr>
                <p:cNvPr id="10" name="TextBox 9"/>
                <p:cNvSpPr txBox="1"/>
                <p:nvPr/>
              </p:nvSpPr>
              <p:spPr>
                <a:xfrm>
                  <a:off x="3151491" y="2070242"/>
                  <a:ext cx="1408933" cy="615553"/>
                </a:xfrm>
                <a:prstGeom prst="rect">
                  <a:avLst/>
                </a:prstGeom>
                <a:noFill/>
              </p:spPr>
              <p:txBody>
                <a:bodyPr wrap="none" rtlCol="0" anchor="ctr">
                  <a:spAutoFit/>
                </a:bodyPr>
                <a:lstStyle/>
                <a:p>
                  <a:pPr algn="ctr"/>
                  <a:r>
                    <a:rPr lang="en-US" sz="1200" dirty="0">
                      <a:latin typeface="Calibri" panose="020F0502020204030204" pitchFamily="34" charset="0"/>
                    </a:rPr>
                    <a:t>Public</a:t>
                  </a:r>
                </a:p>
                <a:p>
                  <a:pPr algn="ctr"/>
                  <a:r>
                    <a:rPr lang="en-US" sz="1200" dirty="0">
                      <a:latin typeface="Calibri" panose="020F0502020204030204" pitchFamily="34" charset="0"/>
                    </a:rPr>
                    <a:t>Infrastructure</a:t>
                  </a:r>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1301" t="1656" r="1501" b="1776"/>
                <a:stretch/>
              </p:blipFill>
              <p:spPr>
                <a:xfrm>
                  <a:off x="1310454" y="1454538"/>
                  <a:ext cx="731520" cy="609517"/>
                </a:xfrm>
                <a:prstGeom prst="rect">
                  <a:avLst/>
                </a:prstGeom>
              </p:spPr>
            </p:pic>
          </p:grpSp>
        </p:grpSp>
      </p:grpSp>
      <p:sp>
        <p:nvSpPr>
          <p:cNvPr id="27" name="Title 1"/>
          <p:cNvSpPr txBox="1">
            <a:spLocks/>
          </p:cNvSpPr>
          <p:nvPr/>
        </p:nvSpPr>
        <p:spPr>
          <a:xfrm>
            <a:off x="633413" y="0"/>
            <a:ext cx="7877175" cy="1071563"/>
          </a:xfrm>
          <a:prstGeom prst="rect">
            <a:avLst/>
          </a:prstGeom>
        </p:spPr>
        <p:txBody>
          <a:bodyPr lIns="34290" tIns="17145" rIns="34290" bIns="17145">
            <a:normAutofit fontScale="47500" lnSpcReduction="20000"/>
          </a:bodyPr>
          <a:lstStyle>
            <a:lvl1pPr algn="ctr" defTabSz="825500">
              <a:defRPr sz="13400">
                <a:latin typeface="OldNewspaperTypes" panose="02000603060000020004" pitchFamily="2" charset="0"/>
                <a:ea typeface="+mn-ea"/>
                <a:cs typeface="+mn-cs"/>
                <a:sym typeface="Helvetica Light"/>
              </a:defRPr>
            </a:lvl1pPr>
            <a:lvl2pPr indent="228600" algn="ctr" defTabSz="825500">
              <a:defRPr sz="11200">
                <a:latin typeface="+mn-lt"/>
                <a:ea typeface="+mn-ea"/>
                <a:cs typeface="+mn-cs"/>
                <a:sym typeface="Helvetica Light"/>
              </a:defRPr>
            </a:lvl2pPr>
            <a:lvl3pPr indent="457200" algn="ctr" defTabSz="825500">
              <a:defRPr sz="11200">
                <a:latin typeface="+mn-lt"/>
                <a:ea typeface="+mn-ea"/>
                <a:cs typeface="+mn-cs"/>
                <a:sym typeface="Helvetica Light"/>
              </a:defRPr>
            </a:lvl3pPr>
            <a:lvl4pPr indent="685800" algn="ctr" defTabSz="825500">
              <a:defRPr sz="11200">
                <a:latin typeface="+mn-lt"/>
                <a:ea typeface="+mn-ea"/>
                <a:cs typeface="+mn-cs"/>
                <a:sym typeface="Helvetica Light"/>
              </a:defRPr>
            </a:lvl4pPr>
            <a:lvl5pPr indent="914400" algn="ctr" defTabSz="825500">
              <a:defRPr sz="11200">
                <a:latin typeface="+mn-lt"/>
                <a:ea typeface="+mn-ea"/>
                <a:cs typeface="+mn-cs"/>
                <a:sym typeface="Helvetica Light"/>
              </a:defRPr>
            </a:lvl5pPr>
            <a:lvl6pPr indent="1143000" algn="ctr" defTabSz="825500">
              <a:defRPr sz="11200">
                <a:latin typeface="+mn-lt"/>
                <a:ea typeface="+mn-ea"/>
                <a:cs typeface="+mn-cs"/>
                <a:sym typeface="Helvetica Light"/>
              </a:defRPr>
            </a:lvl6pPr>
            <a:lvl7pPr indent="1371600" algn="ctr" defTabSz="825500">
              <a:defRPr sz="11200">
                <a:latin typeface="+mn-lt"/>
                <a:ea typeface="+mn-ea"/>
                <a:cs typeface="+mn-cs"/>
                <a:sym typeface="Helvetica Light"/>
              </a:defRPr>
            </a:lvl7pPr>
            <a:lvl8pPr indent="1600200" algn="ctr" defTabSz="825500">
              <a:defRPr sz="11200">
                <a:latin typeface="+mn-lt"/>
                <a:ea typeface="+mn-ea"/>
                <a:cs typeface="+mn-cs"/>
                <a:sym typeface="Helvetica Light"/>
              </a:defRPr>
            </a:lvl8pPr>
            <a:lvl9pPr indent="1828800" algn="ctr" defTabSz="825500">
              <a:defRPr sz="11200">
                <a:latin typeface="+mn-lt"/>
                <a:ea typeface="+mn-ea"/>
                <a:cs typeface="+mn-cs"/>
                <a:sym typeface="Helvetica Light"/>
              </a:defRPr>
            </a:lvl9pPr>
          </a:lstStyle>
          <a:p>
            <a:r>
              <a:rPr lang="en-US" dirty="0" smtClean="0"/>
              <a:t>I Am The Cavalry</a:t>
            </a:r>
            <a:endParaRPr lang="en-US" dirty="0"/>
          </a:p>
        </p:txBody>
      </p:sp>
      <p:sp>
        <p:nvSpPr>
          <p:cNvPr id="28" name="Rectangle 27"/>
          <p:cNvSpPr/>
          <p:nvPr/>
        </p:nvSpPr>
        <p:spPr>
          <a:xfrm>
            <a:off x="8146465" y="185252"/>
            <a:ext cx="239383" cy="5290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4290" tIns="17145" rIns="34290" bIns="17145" rtlCol="0" anchor="ctr"/>
          <a:lstStyle/>
          <a:p>
            <a:pPr algn="ctr"/>
            <a:endParaRPr lang="en-US"/>
          </a:p>
        </p:txBody>
      </p:sp>
      <p:sp>
        <p:nvSpPr>
          <p:cNvPr id="29" name="Rectangle 28"/>
          <p:cNvSpPr/>
          <p:nvPr/>
        </p:nvSpPr>
        <p:spPr>
          <a:xfrm>
            <a:off x="7501269" y="1049301"/>
            <a:ext cx="239383" cy="3957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4290" tIns="17145" rIns="34290" bIns="17145" rtlCol="0" anchor="ctr"/>
          <a:lstStyle/>
          <a:p>
            <a:pPr algn="ctr"/>
            <a:endParaRPr lang="en-US"/>
          </a:p>
        </p:txBody>
      </p:sp>
      <p:sp>
        <p:nvSpPr>
          <p:cNvPr id="30" name="Rectangle 29"/>
          <p:cNvSpPr/>
          <p:nvPr/>
        </p:nvSpPr>
        <p:spPr>
          <a:xfrm>
            <a:off x="157006" y="4408232"/>
            <a:ext cx="1152372" cy="5290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4290" tIns="17145" rIns="34290" bIns="17145" rtlCol="0" anchor="ctr"/>
          <a:lstStyle/>
          <a:p>
            <a:pPr algn="ctr"/>
            <a:endParaRPr lang="en-US"/>
          </a:p>
        </p:txBody>
      </p:sp>
    </p:spTree>
    <p:extLst>
      <p:ext uri="{BB962C8B-B14F-4D97-AF65-F5344CB8AC3E}">
        <p14:creationId xmlns:p14="http://schemas.microsoft.com/office/powerpoint/2010/main" val="275187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p:bldP spid="17" grpId="0" animBg="1"/>
      <p:bldP spid="18" grpId="0" animBg="1"/>
      <p:bldP spid="13"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43000" y="0"/>
            <a:ext cx="6858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8" tIns="17145" rIns="34288" bIns="17145" rtlCol="0" anchor="ctr"/>
          <a:lstStyle/>
          <a:p>
            <a:pPr marL="214303" indent="-214303" algn="ctr" defTabSz="309547" fontAlgn="auto">
              <a:spcBef>
                <a:spcPts val="0"/>
              </a:spcBef>
              <a:spcAft>
                <a:spcPts val="0"/>
              </a:spcAft>
              <a:buFont typeface="Arial" panose="020B0604020202020204" pitchFamily="34" charset="0"/>
              <a:buChar char="•"/>
            </a:pPr>
            <a:endParaRPr lang="en-US" sz="3800" kern="0" dirty="0">
              <a:solidFill>
                <a:srgbClr val="FFFFFF"/>
              </a:solidFill>
              <a:latin typeface="Calibri" panose="020F0502020204030204" pitchFamily="34" charset="0"/>
              <a:ea typeface="Helvetica Light"/>
              <a:cs typeface="Helvetica Light"/>
              <a:sym typeface="Helvetica Light"/>
            </a:endParaRPr>
          </a:p>
        </p:txBody>
      </p:sp>
      <p:sp>
        <p:nvSpPr>
          <p:cNvPr id="18" name="Rounded Rectangle 17"/>
          <p:cNvSpPr/>
          <p:nvPr/>
        </p:nvSpPr>
        <p:spPr>
          <a:xfrm>
            <a:off x="1314450" y="3153430"/>
            <a:ext cx="6515100" cy="1732388"/>
          </a:xfrm>
          <a:prstGeom prst="roundRect">
            <a:avLst>
              <a:gd name="adj" fmla="val 254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8" tIns="17145" rIns="34288" bIns="17145" rtlCol="0" anchor="t"/>
          <a:lstStyle/>
          <a:p>
            <a:pPr algn="ctr" defTabSz="309547" fontAlgn="auto">
              <a:spcBef>
                <a:spcPts val="0"/>
              </a:spcBef>
              <a:spcAft>
                <a:spcPts val="0"/>
              </a:spcAft>
            </a:pPr>
            <a:r>
              <a:rPr lang="en-US" b="1" kern="0" dirty="0">
                <a:solidFill>
                  <a:srgbClr val="000000"/>
                </a:solidFill>
                <a:latin typeface="Calibri" panose="020F0502020204030204" pitchFamily="34" charset="0"/>
                <a:ea typeface="Helvetica Light"/>
                <a:cs typeface="Helvetica Light"/>
                <a:sym typeface="Helvetica Light"/>
              </a:rPr>
              <a:t>Connections and Ongoing Collaborations</a:t>
            </a:r>
          </a:p>
        </p:txBody>
      </p:sp>
      <p:sp>
        <p:nvSpPr>
          <p:cNvPr id="41" name="Rounded Rectangle 40"/>
          <p:cNvSpPr/>
          <p:nvPr/>
        </p:nvSpPr>
        <p:spPr>
          <a:xfrm>
            <a:off x="1314450" y="1508762"/>
            <a:ext cx="6515100" cy="1524211"/>
          </a:xfrm>
          <a:prstGeom prst="roundRect">
            <a:avLst>
              <a:gd name="adj" fmla="val 324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8" tIns="17145" rIns="34288" bIns="17145" rtlCol="0" anchor="t"/>
          <a:lstStyle/>
          <a:p>
            <a:pPr algn="ctr" defTabSz="309547" fontAlgn="auto">
              <a:spcBef>
                <a:spcPts val="0"/>
              </a:spcBef>
              <a:spcAft>
                <a:spcPts val="0"/>
              </a:spcAft>
            </a:pPr>
            <a:r>
              <a:rPr lang="en-US" b="1" kern="0" dirty="0">
                <a:solidFill>
                  <a:srgbClr val="000000"/>
                </a:solidFill>
                <a:latin typeface="Calibri" panose="020F0502020204030204" pitchFamily="34" charset="0"/>
                <a:ea typeface="Helvetica Light"/>
                <a:cs typeface="Helvetica Light"/>
                <a:sym typeface="Helvetica Light"/>
              </a:rPr>
              <a:t>5-Star Capabilities</a:t>
            </a:r>
          </a:p>
          <a:p>
            <a:pPr marL="1716795" indent="-257163" defTabSz="309547" fontAlgn="auto">
              <a:spcBef>
                <a:spcPts val="0"/>
              </a:spcBef>
              <a:spcAft>
                <a:spcPts val="0"/>
              </a:spcAft>
              <a:buFont typeface="Wingdings" panose="05000000000000000000" pitchFamily="2" charset="2"/>
              <a:buChar char=""/>
            </a:pPr>
            <a:r>
              <a:rPr lang="en-US" sz="1500" b="1" kern="0" dirty="0">
                <a:solidFill>
                  <a:srgbClr val="000000"/>
                </a:solidFill>
                <a:latin typeface="Calibri" panose="020F0502020204030204" pitchFamily="34" charset="0"/>
                <a:ea typeface="Helvetica Light"/>
                <a:cs typeface="Helvetica Light"/>
                <a:sym typeface="Helvetica Light"/>
              </a:rPr>
              <a:t>Safety by Design </a:t>
            </a:r>
            <a:r>
              <a:rPr lang="en-US" sz="1500" kern="0" dirty="0">
                <a:solidFill>
                  <a:srgbClr val="000000"/>
                </a:solidFill>
                <a:latin typeface="Calibri" panose="020F0502020204030204" pitchFamily="34" charset="0"/>
                <a:ea typeface="Helvetica Light"/>
                <a:cs typeface="Helvetica Light"/>
                <a:sym typeface="Helvetica Light"/>
              </a:rPr>
              <a:t>– Anticipate failure and plan mitigation</a:t>
            </a:r>
            <a:endParaRPr lang="en-US" sz="1500" b="1" kern="0" dirty="0">
              <a:solidFill>
                <a:srgbClr val="000000"/>
              </a:solidFill>
              <a:latin typeface="Calibri" panose="020F0502020204030204" pitchFamily="34" charset="0"/>
              <a:ea typeface="Helvetica Light"/>
              <a:cs typeface="Helvetica Light"/>
              <a:sym typeface="Helvetica Light"/>
            </a:endParaRPr>
          </a:p>
          <a:p>
            <a:pPr marL="1716795" indent="-257163" defTabSz="309547" fontAlgn="auto">
              <a:spcBef>
                <a:spcPts val="0"/>
              </a:spcBef>
              <a:spcAft>
                <a:spcPts val="0"/>
              </a:spcAft>
              <a:buFont typeface="Wingdings" panose="05000000000000000000" pitchFamily="2" charset="2"/>
              <a:buChar char=""/>
            </a:pPr>
            <a:r>
              <a:rPr lang="en-US" sz="1500" b="1" kern="0" dirty="0">
                <a:solidFill>
                  <a:srgbClr val="000000"/>
                </a:solidFill>
                <a:latin typeface="Calibri" panose="020F0502020204030204" pitchFamily="34" charset="0"/>
                <a:ea typeface="Helvetica Light"/>
                <a:cs typeface="Helvetica Light"/>
                <a:sym typeface="Helvetica Light"/>
              </a:rPr>
              <a:t>Third-Party Collaboration </a:t>
            </a:r>
            <a:r>
              <a:rPr lang="en-US" sz="1500" kern="0" dirty="0">
                <a:solidFill>
                  <a:srgbClr val="000000"/>
                </a:solidFill>
                <a:latin typeface="Calibri" panose="020F0502020204030204" pitchFamily="34" charset="0"/>
                <a:ea typeface="Helvetica Light"/>
                <a:cs typeface="Helvetica Light"/>
                <a:sym typeface="Helvetica Light"/>
              </a:rPr>
              <a:t>– Engage willing allies</a:t>
            </a:r>
          </a:p>
          <a:p>
            <a:pPr marL="1716795" indent="-257163" defTabSz="309547" fontAlgn="auto">
              <a:spcBef>
                <a:spcPts val="0"/>
              </a:spcBef>
              <a:spcAft>
                <a:spcPts val="0"/>
              </a:spcAft>
              <a:buFont typeface="Wingdings" panose="05000000000000000000" pitchFamily="2" charset="2"/>
              <a:buChar char=""/>
            </a:pPr>
            <a:r>
              <a:rPr lang="en-US" sz="1500" b="1" kern="0" dirty="0">
                <a:solidFill>
                  <a:srgbClr val="000000"/>
                </a:solidFill>
                <a:latin typeface="Calibri" panose="020F0502020204030204" pitchFamily="34" charset="0"/>
                <a:ea typeface="Helvetica Light"/>
                <a:cs typeface="Helvetica Light"/>
                <a:sym typeface="Helvetica Light"/>
              </a:rPr>
              <a:t>Evidence Capture </a:t>
            </a:r>
            <a:r>
              <a:rPr lang="en-US" sz="1500" kern="0" dirty="0">
                <a:solidFill>
                  <a:srgbClr val="000000"/>
                </a:solidFill>
                <a:latin typeface="Calibri" panose="020F0502020204030204" pitchFamily="34" charset="0"/>
                <a:ea typeface="Helvetica Light"/>
                <a:cs typeface="Helvetica Light"/>
                <a:sym typeface="Helvetica Light"/>
              </a:rPr>
              <a:t>– Observe and learn from failure</a:t>
            </a:r>
          </a:p>
          <a:p>
            <a:pPr marL="1716795" indent="-257163" defTabSz="309547" fontAlgn="auto">
              <a:spcBef>
                <a:spcPts val="0"/>
              </a:spcBef>
              <a:spcAft>
                <a:spcPts val="0"/>
              </a:spcAft>
              <a:buFont typeface="Wingdings" panose="05000000000000000000" pitchFamily="2" charset="2"/>
              <a:buChar char=""/>
            </a:pPr>
            <a:r>
              <a:rPr lang="en-US" sz="1500" b="1" kern="0" dirty="0">
                <a:solidFill>
                  <a:srgbClr val="000000"/>
                </a:solidFill>
                <a:latin typeface="Calibri" panose="020F0502020204030204" pitchFamily="34" charset="0"/>
                <a:ea typeface="Helvetica Light"/>
                <a:cs typeface="Helvetica Light"/>
                <a:sym typeface="Helvetica Light"/>
              </a:rPr>
              <a:t>Security Updates </a:t>
            </a:r>
            <a:r>
              <a:rPr lang="en-US" sz="1500" kern="0" dirty="0">
                <a:solidFill>
                  <a:srgbClr val="000000"/>
                </a:solidFill>
                <a:latin typeface="Calibri" panose="020F0502020204030204" pitchFamily="34" charset="0"/>
                <a:ea typeface="Helvetica Light"/>
                <a:cs typeface="Helvetica Light"/>
                <a:sym typeface="Helvetica Light"/>
              </a:rPr>
              <a:t>– Respond quickly to issues discovered</a:t>
            </a:r>
          </a:p>
          <a:p>
            <a:pPr marL="1716795" indent="-257163" defTabSz="309547" fontAlgn="auto">
              <a:spcBef>
                <a:spcPts val="0"/>
              </a:spcBef>
              <a:spcAft>
                <a:spcPts val="0"/>
              </a:spcAft>
              <a:buFont typeface="Wingdings" panose="05000000000000000000" pitchFamily="2" charset="2"/>
              <a:buChar char=""/>
            </a:pPr>
            <a:r>
              <a:rPr lang="en-US" sz="1500" b="1" kern="0" dirty="0">
                <a:solidFill>
                  <a:srgbClr val="000000"/>
                </a:solidFill>
                <a:latin typeface="Calibri" panose="020F0502020204030204" pitchFamily="34" charset="0"/>
                <a:ea typeface="Helvetica Light"/>
                <a:cs typeface="Helvetica Light"/>
                <a:sym typeface="Helvetica Light"/>
              </a:rPr>
              <a:t>Segmentation &amp; Isolation </a:t>
            </a:r>
            <a:r>
              <a:rPr lang="en-US" sz="1500" kern="0" dirty="0">
                <a:solidFill>
                  <a:srgbClr val="000000"/>
                </a:solidFill>
                <a:latin typeface="Calibri" panose="020F0502020204030204" pitchFamily="34" charset="0"/>
                <a:ea typeface="Helvetica Light"/>
                <a:cs typeface="Helvetica Light"/>
                <a:sym typeface="Helvetica Light"/>
              </a:rPr>
              <a:t>– Prevent cascading failure</a:t>
            </a:r>
          </a:p>
        </p:txBody>
      </p:sp>
      <p:sp>
        <p:nvSpPr>
          <p:cNvPr id="9" name="TextBox 8"/>
          <p:cNvSpPr txBox="1"/>
          <p:nvPr/>
        </p:nvSpPr>
        <p:spPr>
          <a:xfrm>
            <a:off x="1143000" y="992581"/>
            <a:ext cx="6858000" cy="403957"/>
          </a:xfrm>
          <a:prstGeom prst="rect">
            <a:avLst/>
          </a:prstGeom>
          <a:noFill/>
        </p:spPr>
        <p:txBody>
          <a:bodyPr wrap="square" lIns="34288" tIns="17145" rIns="34288" bIns="17145" rtlCol="0">
            <a:spAutoFit/>
          </a:bodyPr>
          <a:lstStyle/>
          <a:p>
            <a:pPr algn="ctr" defTabSz="309547" fontAlgn="auto">
              <a:spcBef>
                <a:spcPts val="0"/>
              </a:spcBef>
              <a:spcAft>
                <a:spcPts val="0"/>
              </a:spcAft>
            </a:pPr>
            <a:r>
              <a:rPr lang="en-US" sz="2400" kern="0" dirty="0">
                <a:solidFill>
                  <a:sysClr val="windowText" lastClr="000000"/>
                </a:solidFill>
                <a:latin typeface="OldNewspaperTypes" panose="02000603060000020004" pitchFamily="2" charset="0"/>
                <a:ea typeface="Helvetica Light"/>
                <a:cs typeface="Helvetica Light"/>
                <a:sym typeface="Helvetica Light"/>
              </a:rPr>
              <a:t>Addressing Automotive Cyber Systems</a:t>
            </a:r>
          </a:p>
        </p:txBody>
      </p:sp>
      <p:grpSp>
        <p:nvGrpSpPr>
          <p:cNvPr id="11" name="Group 10"/>
          <p:cNvGrpSpPr/>
          <p:nvPr/>
        </p:nvGrpSpPr>
        <p:grpSpPr>
          <a:xfrm>
            <a:off x="1421096" y="1921223"/>
            <a:ext cx="1371600" cy="685800"/>
            <a:chOff x="1006380" y="5610845"/>
            <a:chExt cx="917000" cy="457200"/>
          </a:xfrm>
        </p:grpSpPr>
        <p:sp>
          <p:nvSpPr>
            <p:cNvPr id="13" name="5-Point Star 12"/>
            <p:cNvSpPr/>
            <p:nvPr/>
          </p:nvSpPr>
          <p:spPr>
            <a:xfrm>
              <a:off x="1466180" y="5610845"/>
              <a:ext cx="457200" cy="457200"/>
            </a:xfrm>
            <a:prstGeom prst="star5">
              <a:avLst/>
            </a:prstGeom>
            <a:solidFill>
              <a:schemeClr val="tx1"/>
            </a:solidFill>
            <a:ln>
              <a:solidFill>
                <a:schemeClr val="bg1">
                  <a:lumMod val="95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4" name="5-Point Star 13"/>
            <p:cNvSpPr/>
            <p:nvPr/>
          </p:nvSpPr>
          <p:spPr>
            <a:xfrm>
              <a:off x="1350397" y="5610845"/>
              <a:ext cx="457200" cy="457200"/>
            </a:xfrm>
            <a:prstGeom prst="star5">
              <a:avLst/>
            </a:prstGeom>
            <a:solidFill>
              <a:schemeClr val="tx1"/>
            </a:solidFill>
            <a:ln>
              <a:solidFill>
                <a:schemeClr val="bg1">
                  <a:lumMod val="95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5" name="5-Point Star 14"/>
            <p:cNvSpPr/>
            <p:nvPr/>
          </p:nvSpPr>
          <p:spPr>
            <a:xfrm>
              <a:off x="1238593" y="5610845"/>
              <a:ext cx="457200" cy="457200"/>
            </a:xfrm>
            <a:prstGeom prst="star5">
              <a:avLst/>
            </a:prstGeom>
            <a:solidFill>
              <a:schemeClr val="tx1"/>
            </a:solidFill>
            <a:ln>
              <a:solidFill>
                <a:schemeClr val="bg1">
                  <a:lumMod val="95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6" name="5-Point Star 15"/>
            <p:cNvSpPr/>
            <p:nvPr/>
          </p:nvSpPr>
          <p:spPr>
            <a:xfrm>
              <a:off x="1122810" y="5610845"/>
              <a:ext cx="457200" cy="457200"/>
            </a:xfrm>
            <a:prstGeom prst="star5">
              <a:avLst/>
            </a:prstGeom>
            <a:solidFill>
              <a:schemeClr val="tx1"/>
            </a:solidFill>
            <a:ln>
              <a:solidFill>
                <a:schemeClr val="bg1">
                  <a:lumMod val="95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7" name="5-Point Star 16"/>
            <p:cNvSpPr/>
            <p:nvPr/>
          </p:nvSpPr>
          <p:spPr>
            <a:xfrm>
              <a:off x="1006380" y="5610845"/>
              <a:ext cx="457200" cy="457200"/>
            </a:xfrm>
            <a:prstGeom prst="star5">
              <a:avLst/>
            </a:prstGeom>
            <a:solidFill>
              <a:schemeClr val="tx1"/>
            </a:solidFill>
            <a:ln>
              <a:solidFill>
                <a:schemeClr val="bg1">
                  <a:lumMod val="95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grpSp>
      <p:grpSp>
        <p:nvGrpSpPr>
          <p:cNvPr id="59" name="Group 58"/>
          <p:cNvGrpSpPr/>
          <p:nvPr/>
        </p:nvGrpSpPr>
        <p:grpSpPr>
          <a:xfrm>
            <a:off x="2636174" y="3707575"/>
            <a:ext cx="928459" cy="986767"/>
            <a:chOff x="6271869" y="4871029"/>
            <a:chExt cx="1237945" cy="1315689"/>
          </a:xfrm>
        </p:grpSpPr>
        <p:sp>
          <p:nvSpPr>
            <p:cNvPr id="20" name="TextBox 19"/>
            <p:cNvSpPr txBox="1"/>
            <p:nvPr/>
          </p:nvSpPr>
          <p:spPr>
            <a:xfrm>
              <a:off x="6271869" y="5571165"/>
              <a:ext cx="1237945" cy="615553"/>
            </a:xfrm>
            <a:prstGeom prst="rect">
              <a:avLst/>
            </a:prstGeom>
            <a:noFill/>
          </p:spPr>
          <p:txBody>
            <a:bodyPr wrap="none" rtlCol="0" anchor="ctr">
              <a:spAutoFit/>
            </a:bodyPr>
            <a:lstStyle/>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Automotive</a:t>
              </a:r>
            </a:p>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Engineers</a:t>
              </a:r>
            </a:p>
          </p:txBody>
        </p:sp>
        <p:sp>
          <p:nvSpPr>
            <p:cNvPr id="4" name="Rounded Rectangle 3"/>
            <p:cNvSpPr/>
            <p:nvPr/>
          </p:nvSpPr>
          <p:spPr>
            <a:xfrm>
              <a:off x="6959322" y="5153538"/>
              <a:ext cx="197919" cy="37771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47" name="Rounded Rectangle 46"/>
            <p:cNvSpPr/>
            <p:nvPr/>
          </p:nvSpPr>
          <p:spPr>
            <a:xfrm>
              <a:off x="6480183" y="5189790"/>
              <a:ext cx="197919" cy="273229"/>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48" name="Rounded Rectangle 47"/>
            <p:cNvSpPr/>
            <p:nvPr/>
          </p:nvSpPr>
          <p:spPr>
            <a:xfrm>
              <a:off x="6457323" y="5257518"/>
              <a:ext cx="45719" cy="6888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49" name="Rounded Rectangle 48"/>
            <p:cNvSpPr/>
            <p:nvPr/>
          </p:nvSpPr>
          <p:spPr>
            <a:xfrm>
              <a:off x="6468244" y="5222215"/>
              <a:ext cx="45719" cy="6888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50" name="Rounded Rectangle 49"/>
            <p:cNvSpPr/>
            <p:nvPr/>
          </p:nvSpPr>
          <p:spPr>
            <a:xfrm>
              <a:off x="6491160" y="5151783"/>
              <a:ext cx="143683" cy="9258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51" name="Rounded Rectangle 50"/>
            <p:cNvSpPr/>
            <p:nvPr/>
          </p:nvSpPr>
          <p:spPr>
            <a:xfrm>
              <a:off x="6589270" y="5198519"/>
              <a:ext cx="143683" cy="9258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52" name="Rounded Rectangle 51"/>
            <p:cNvSpPr/>
            <p:nvPr/>
          </p:nvSpPr>
          <p:spPr>
            <a:xfrm>
              <a:off x="6713659" y="5244365"/>
              <a:ext cx="98111" cy="55465"/>
            </a:xfrm>
            <a:prstGeom prst="roundRect">
              <a:avLst>
                <a:gd name="adj" fmla="val 2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53" name="Rounded Rectangle 52"/>
            <p:cNvSpPr/>
            <p:nvPr/>
          </p:nvSpPr>
          <p:spPr>
            <a:xfrm>
              <a:off x="6605517" y="5175052"/>
              <a:ext cx="98111" cy="55465"/>
            </a:xfrm>
            <a:prstGeom prst="roundRect">
              <a:avLst>
                <a:gd name="adj" fmla="val 2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54" name="Rounded Rectangle 53"/>
            <p:cNvSpPr/>
            <p:nvPr/>
          </p:nvSpPr>
          <p:spPr>
            <a:xfrm rot="3133023">
              <a:off x="6568208" y="5152394"/>
              <a:ext cx="98111" cy="55465"/>
            </a:xfrm>
            <a:prstGeom prst="roundRect">
              <a:avLst>
                <a:gd name="adj" fmla="val 2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55" name="Rounded Rectangle 54"/>
            <p:cNvSpPr/>
            <p:nvPr/>
          </p:nvSpPr>
          <p:spPr>
            <a:xfrm rot="4153307">
              <a:off x="6535044" y="5155052"/>
              <a:ext cx="98111" cy="55465"/>
            </a:xfrm>
            <a:prstGeom prst="roundRect">
              <a:avLst>
                <a:gd name="adj" fmla="val 2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56" name="Rounded Rectangle 55"/>
            <p:cNvSpPr/>
            <p:nvPr/>
          </p:nvSpPr>
          <p:spPr>
            <a:xfrm rot="4153307">
              <a:off x="6858158" y="5050132"/>
              <a:ext cx="65367" cy="6447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57" name="Rounded Rectangle 56"/>
            <p:cNvSpPr/>
            <p:nvPr/>
          </p:nvSpPr>
          <p:spPr>
            <a:xfrm>
              <a:off x="6849105" y="4871550"/>
              <a:ext cx="314337" cy="14151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58" name="Rounded Rectangle 57"/>
            <p:cNvSpPr/>
            <p:nvPr/>
          </p:nvSpPr>
          <p:spPr>
            <a:xfrm>
              <a:off x="6841522" y="4871029"/>
              <a:ext cx="314337" cy="14151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6309" y="4871550"/>
              <a:ext cx="731520" cy="717934"/>
            </a:xfrm>
            <a:prstGeom prst="rect">
              <a:avLst/>
            </a:prstGeom>
          </p:spPr>
        </p:pic>
      </p:grpSp>
      <p:grpSp>
        <p:nvGrpSpPr>
          <p:cNvPr id="60" name="Group 59"/>
          <p:cNvGrpSpPr/>
          <p:nvPr/>
        </p:nvGrpSpPr>
        <p:grpSpPr>
          <a:xfrm>
            <a:off x="1541277" y="3717711"/>
            <a:ext cx="954107" cy="981602"/>
            <a:chOff x="6307607" y="4971583"/>
            <a:chExt cx="1272145" cy="1308802"/>
          </a:xfrm>
        </p:grpSpPr>
        <p:sp>
          <p:nvSpPr>
            <p:cNvPr id="19" name="TextBox 18"/>
            <p:cNvSpPr txBox="1"/>
            <p:nvPr/>
          </p:nvSpPr>
          <p:spPr>
            <a:xfrm>
              <a:off x="6307607" y="5664832"/>
              <a:ext cx="1272145" cy="615553"/>
            </a:xfrm>
            <a:prstGeom prst="rect">
              <a:avLst/>
            </a:prstGeom>
            <a:noFill/>
          </p:spPr>
          <p:txBody>
            <a:bodyPr wrap="none" rtlCol="0" anchor="ctr">
              <a:spAutoFit/>
            </a:bodyPr>
            <a:lstStyle/>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Security</a:t>
              </a:r>
            </a:p>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Researchers</a:t>
              </a:r>
            </a:p>
          </p:txBody>
        </p:sp>
        <p:sp>
          <p:nvSpPr>
            <p:cNvPr id="21" name="Rounded Rectangle 20"/>
            <p:cNvSpPr/>
            <p:nvPr/>
          </p:nvSpPr>
          <p:spPr>
            <a:xfrm>
              <a:off x="6806591" y="4971583"/>
              <a:ext cx="259956" cy="19910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4997" y="4971583"/>
              <a:ext cx="731520" cy="708637"/>
            </a:xfrm>
            <a:prstGeom prst="rect">
              <a:avLst/>
            </a:prstGeom>
          </p:spPr>
        </p:pic>
      </p:grpSp>
      <p:grpSp>
        <p:nvGrpSpPr>
          <p:cNvPr id="65" name="Group 64"/>
          <p:cNvGrpSpPr/>
          <p:nvPr/>
        </p:nvGrpSpPr>
        <p:grpSpPr>
          <a:xfrm>
            <a:off x="3680300" y="3696490"/>
            <a:ext cx="659155" cy="997850"/>
            <a:chOff x="6909876" y="4842848"/>
            <a:chExt cx="878873" cy="1330466"/>
          </a:xfrm>
        </p:grpSpPr>
        <p:sp>
          <p:nvSpPr>
            <p:cNvPr id="40" name="TextBox 39"/>
            <p:cNvSpPr txBox="1"/>
            <p:nvPr/>
          </p:nvSpPr>
          <p:spPr>
            <a:xfrm>
              <a:off x="6909876" y="5557761"/>
              <a:ext cx="878873" cy="615553"/>
            </a:xfrm>
            <a:prstGeom prst="rect">
              <a:avLst/>
            </a:prstGeom>
            <a:noFill/>
          </p:spPr>
          <p:txBody>
            <a:bodyPr wrap="none" rtlCol="0" anchor="ctr">
              <a:spAutoFit/>
            </a:bodyPr>
            <a:lstStyle/>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Policy</a:t>
              </a:r>
            </a:p>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Makers</a:t>
              </a:r>
            </a:p>
          </p:txBody>
        </p:sp>
        <p:sp>
          <p:nvSpPr>
            <p:cNvPr id="61" name="Isosceles Triangle 60"/>
            <p:cNvSpPr/>
            <p:nvPr/>
          </p:nvSpPr>
          <p:spPr>
            <a:xfrm rot="9456136">
              <a:off x="7280696" y="4981767"/>
              <a:ext cx="142318" cy="129677"/>
            </a:xfrm>
            <a:prstGeom prst="triangle">
              <a:avLst>
                <a:gd name="adj" fmla="val 5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62" name="Isosceles Triangle 61"/>
            <p:cNvSpPr/>
            <p:nvPr/>
          </p:nvSpPr>
          <p:spPr>
            <a:xfrm rot="9456136">
              <a:off x="7278154" y="4980101"/>
              <a:ext cx="142318" cy="116335"/>
            </a:xfrm>
            <a:prstGeom prst="triangle">
              <a:avLst>
                <a:gd name="adj" fmla="val 875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63" name="Isosceles Triangle 62"/>
            <p:cNvSpPr/>
            <p:nvPr/>
          </p:nvSpPr>
          <p:spPr>
            <a:xfrm rot="20956174">
              <a:off x="7386837" y="5028898"/>
              <a:ext cx="70090" cy="67523"/>
            </a:xfrm>
            <a:prstGeom prst="triangle">
              <a:avLst>
                <a:gd name="adj" fmla="val 52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64" name="Rectangle 63"/>
            <p:cNvSpPr/>
            <p:nvPr/>
          </p:nvSpPr>
          <p:spPr>
            <a:xfrm rot="20845943">
              <a:off x="7181115" y="5152718"/>
              <a:ext cx="203147" cy="283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0078" y="4842848"/>
              <a:ext cx="626598" cy="731520"/>
            </a:xfrm>
            <a:prstGeom prst="rect">
              <a:avLst/>
            </a:prstGeom>
          </p:spPr>
        </p:pic>
      </p:grpSp>
      <p:grpSp>
        <p:nvGrpSpPr>
          <p:cNvPr id="69" name="Group 68"/>
          <p:cNvGrpSpPr/>
          <p:nvPr/>
        </p:nvGrpSpPr>
        <p:grpSpPr>
          <a:xfrm>
            <a:off x="4495562" y="3752279"/>
            <a:ext cx="800219" cy="942060"/>
            <a:chOff x="6259593" y="4879852"/>
            <a:chExt cx="1066959" cy="1256080"/>
          </a:xfrm>
        </p:grpSpPr>
        <p:sp>
          <p:nvSpPr>
            <p:cNvPr id="45" name="TextBox 44"/>
            <p:cNvSpPr txBox="1"/>
            <p:nvPr/>
          </p:nvSpPr>
          <p:spPr>
            <a:xfrm>
              <a:off x="6259593" y="5520379"/>
              <a:ext cx="1066959" cy="615553"/>
            </a:xfrm>
            <a:prstGeom prst="rect">
              <a:avLst/>
            </a:prstGeom>
            <a:noFill/>
          </p:spPr>
          <p:txBody>
            <a:bodyPr wrap="none" rtlCol="0" anchor="ctr">
              <a:spAutoFit/>
            </a:bodyPr>
            <a:lstStyle/>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Insurance</a:t>
              </a:r>
            </a:p>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Analysts</a:t>
              </a:r>
            </a:p>
          </p:txBody>
        </p:sp>
        <p:sp>
          <p:nvSpPr>
            <p:cNvPr id="66" name="Rectangle 65"/>
            <p:cNvSpPr/>
            <p:nvPr/>
          </p:nvSpPr>
          <p:spPr>
            <a:xfrm>
              <a:off x="6860618" y="5036013"/>
              <a:ext cx="200857" cy="197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67" name="Rectangle 66"/>
            <p:cNvSpPr/>
            <p:nvPr/>
          </p:nvSpPr>
          <p:spPr>
            <a:xfrm>
              <a:off x="6903309" y="4993148"/>
              <a:ext cx="100502" cy="197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68" name="Rectangle 67"/>
            <p:cNvSpPr/>
            <p:nvPr/>
          </p:nvSpPr>
          <p:spPr>
            <a:xfrm>
              <a:off x="6534213" y="5132411"/>
              <a:ext cx="66576" cy="76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7312" y="4879852"/>
              <a:ext cx="731520" cy="722141"/>
            </a:xfrm>
            <a:prstGeom prst="rect">
              <a:avLst/>
            </a:prstGeom>
          </p:spPr>
        </p:pic>
      </p:grpSp>
      <p:grpSp>
        <p:nvGrpSpPr>
          <p:cNvPr id="99" name="Group 98"/>
          <p:cNvGrpSpPr/>
          <p:nvPr/>
        </p:nvGrpSpPr>
        <p:grpSpPr>
          <a:xfrm>
            <a:off x="5399547" y="3801735"/>
            <a:ext cx="1140941" cy="894561"/>
            <a:chOff x="6314554" y="5096637"/>
            <a:chExt cx="1521255" cy="1192748"/>
          </a:xfrm>
        </p:grpSpPr>
        <p:grpSp>
          <p:nvGrpSpPr>
            <p:cNvPr id="97" name="Group 96"/>
            <p:cNvGrpSpPr/>
            <p:nvPr/>
          </p:nvGrpSpPr>
          <p:grpSpPr>
            <a:xfrm>
              <a:off x="6502179" y="5096637"/>
              <a:ext cx="1083083" cy="633147"/>
              <a:chOff x="6502179" y="5096637"/>
              <a:chExt cx="1083083" cy="633147"/>
            </a:xfrm>
          </p:grpSpPr>
          <p:sp>
            <p:nvSpPr>
              <p:cNvPr id="86" name="Isosceles Triangle 85"/>
              <p:cNvSpPr/>
              <p:nvPr/>
            </p:nvSpPr>
            <p:spPr>
              <a:xfrm>
                <a:off x="6821947" y="5191179"/>
                <a:ext cx="168708" cy="155949"/>
              </a:xfrm>
              <a:prstGeom prst="triangle">
                <a:avLst>
                  <a:gd name="adj" fmla="val 600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87" name="Isosceles Triangle 86"/>
              <p:cNvSpPr/>
              <p:nvPr/>
            </p:nvSpPr>
            <p:spPr>
              <a:xfrm>
                <a:off x="7149365" y="5191179"/>
                <a:ext cx="168708" cy="155949"/>
              </a:xfrm>
              <a:prstGeom prst="triangle">
                <a:avLst>
                  <a:gd name="adj" fmla="val 544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88" name="Rectangle 87"/>
              <p:cNvSpPr/>
              <p:nvPr/>
            </p:nvSpPr>
            <p:spPr>
              <a:xfrm>
                <a:off x="6908709" y="5199515"/>
                <a:ext cx="332947" cy="147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89" name="Oval 88"/>
              <p:cNvSpPr/>
              <p:nvPr/>
            </p:nvSpPr>
            <p:spPr>
              <a:xfrm>
                <a:off x="6810531" y="5539522"/>
                <a:ext cx="131285" cy="1324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90" name="Oval 89"/>
              <p:cNvSpPr/>
              <p:nvPr/>
            </p:nvSpPr>
            <p:spPr>
              <a:xfrm>
                <a:off x="7131262" y="5538922"/>
                <a:ext cx="131285" cy="1324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91" name="Isosceles Triangle 90"/>
              <p:cNvSpPr/>
              <p:nvPr/>
            </p:nvSpPr>
            <p:spPr>
              <a:xfrm>
                <a:off x="7397885" y="5317852"/>
                <a:ext cx="168708" cy="172805"/>
              </a:xfrm>
              <a:prstGeom prst="triangle">
                <a:avLst>
                  <a:gd name="adj" fmla="val 277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92" name="Isosceles Triangle 91"/>
              <p:cNvSpPr/>
              <p:nvPr/>
            </p:nvSpPr>
            <p:spPr>
              <a:xfrm>
                <a:off x="7488406" y="5248476"/>
                <a:ext cx="89566" cy="98071"/>
              </a:xfrm>
              <a:prstGeom prst="triangle">
                <a:avLst>
                  <a:gd name="adj" fmla="val 340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93" name="Rectangle 92"/>
              <p:cNvSpPr/>
              <p:nvPr/>
            </p:nvSpPr>
            <p:spPr>
              <a:xfrm rot="16809123">
                <a:off x="7405251" y="5349605"/>
                <a:ext cx="181610" cy="145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94" name="Rectangle 93"/>
              <p:cNvSpPr/>
              <p:nvPr/>
            </p:nvSpPr>
            <p:spPr>
              <a:xfrm rot="16809123">
                <a:off x="7433037" y="5373277"/>
                <a:ext cx="133514" cy="145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95" name="Rectangle 94"/>
              <p:cNvSpPr/>
              <p:nvPr/>
            </p:nvSpPr>
            <p:spPr>
              <a:xfrm rot="18312948">
                <a:off x="7459280" y="5279316"/>
                <a:ext cx="95632" cy="59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96" name="Rectangle 95"/>
              <p:cNvSpPr/>
              <p:nvPr/>
            </p:nvSpPr>
            <p:spPr>
              <a:xfrm rot="2356999">
                <a:off x="7357562" y="5310499"/>
                <a:ext cx="9563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grpSp>
            <p:nvGrpSpPr>
              <p:cNvPr id="85" name="Group 84"/>
              <p:cNvGrpSpPr/>
              <p:nvPr/>
            </p:nvGrpSpPr>
            <p:grpSpPr>
              <a:xfrm>
                <a:off x="6502179" y="5096637"/>
                <a:ext cx="1083083" cy="633147"/>
                <a:chOff x="6502179" y="5096637"/>
                <a:chExt cx="1083083" cy="633147"/>
              </a:xfrm>
            </p:grpSpPr>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77263" y="5152204"/>
                  <a:ext cx="907999" cy="537667"/>
                </a:xfrm>
                <a:prstGeom prst="rect">
                  <a:avLst/>
                </a:prstGeom>
              </p:spPr>
            </p:pic>
            <p:pic>
              <p:nvPicPr>
                <p:cNvPr id="72" name="Picture 71"/>
                <p:cNvPicPr>
                  <a:picLocks noChangeAspect="1"/>
                </p:cNvPicPr>
                <p:nvPr/>
              </p:nvPicPr>
              <p:blipFill rotWithShape="1">
                <a:blip r:embed="rId7" cstate="print">
                  <a:extLst>
                    <a:ext uri="{28A0092B-C50C-407E-A947-70E740481C1C}">
                      <a14:useLocalDpi xmlns:a14="http://schemas.microsoft.com/office/drawing/2010/main" val="0"/>
                    </a:ext>
                  </a:extLst>
                </a:blip>
                <a:srcRect r="89991"/>
                <a:stretch/>
              </p:blipFill>
              <p:spPr>
                <a:xfrm>
                  <a:off x="6628761" y="5096637"/>
                  <a:ext cx="90885" cy="537667"/>
                </a:xfrm>
                <a:prstGeom prst="rect">
                  <a:avLst/>
                </a:prstGeom>
              </p:spPr>
            </p:pic>
            <p:pic>
              <p:nvPicPr>
                <p:cNvPr id="73" name="Picture 72"/>
                <p:cNvPicPr>
                  <a:picLocks noChangeAspect="1"/>
                </p:cNvPicPr>
                <p:nvPr/>
              </p:nvPicPr>
              <p:blipFill rotWithShape="1">
                <a:blip r:embed="rId7" cstate="print">
                  <a:extLst>
                    <a:ext uri="{28A0092B-C50C-407E-A947-70E740481C1C}">
                      <a14:useLocalDpi xmlns:a14="http://schemas.microsoft.com/office/drawing/2010/main" val="0"/>
                    </a:ext>
                  </a:extLst>
                </a:blip>
                <a:srcRect r="89991"/>
                <a:stretch/>
              </p:blipFill>
              <p:spPr>
                <a:xfrm>
                  <a:off x="6596124" y="5192117"/>
                  <a:ext cx="90885" cy="537667"/>
                </a:xfrm>
                <a:prstGeom prst="rect">
                  <a:avLst/>
                </a:prstGeom>
              </p:spPr>
            </p:pic>
            <p:pic>
              <p:nvPicPr>
                <p:cNvPr id="74" name="Picture 73"/>
                <p:cNvPicPr>
                  <a:picLocks noChangeAspect="1"/>
                </p:cNvPicPr>
                <p:nvPr/>
              </p:nvPicPr>
              <p:blipFill rotWithShape="1">
                <a:blip r:embed="rId7" cstate="print">
                  <a:extLst>
                    <a:ext uri="{28A0092B-C50C-407E-A947-70E740481C1C}">
                      <a14:useLocalDpi xmlns:a14="http://schemas.microsoft.com/office/drawing/2010/main" val="0"/>
                    </a:ext>
                  </a:extLst>
                </a:blip>
                <a:srcRect r="89991"/>
                <a:stretch/>
              </p:blipFill>
              <p:spPr>
                <a:xfrm>
                  <a:off x="6562127" y="5152203"/>
                  <a:ext cx="90885" cy="537667"/>
                </a:xfrm>
                <a:prstGeom prst="rect">
                  <a:avLst/>
                </a:prstGeom>
              </p:spPr>
            </p:pic>
            <p:pic>
              <p:nvPicPr>
                <p:cNvPr id="75" name="Picture 74"/>
                <p:cNvPicPr>
                  <a:picLocks noChangeAspect="1"/>
                </p:cNvPicPr>
                <p:nvPr/>
              </p:nvPicPr>
              <p:blipFill rotWithShape="1">
                <a:blip r:embed="rId7" cstate="print">
                  <a:extLst>
                    <a:ext uri="{28A0092B-C50C-407E-A947-70E740481C1C}">
                      <a14:useLocalDpi xmlns:a14="http://schemas.microsoft.com/office/drawing/2010/main" val="0"/>
                    </a:ext>
                  </a:extLst>
                </a:blip>
                <a:srcRect r="89991"/>
                <a:stretch/>
              </p:blipFill>
              <p:spPr>
                <a:xfrm>
                  <a:off x="6537876" y="5115582"/>
                  <a:ext cx="90885" cy="537667"/>
                </a:xfrm>
                <a:prstGeom prst="rect">
                  <a:avLst/>
                </a:prstGeom>
              </p:spPr>
            </p:pic>
            <p:pic>
              <p:nvPicPr>
                <p:cNvPr id="76" name="Picture 75"/>
                <p:cNvPicPr>
                  <a:picLocks noChangeAspect="1"/>
                </p:cNvPicPr>
                <p:nvPr/>
              </p:nvPicPr>
              <p:blipFill rotWithShape="1">
                <a:blip r:embed="rId7" cstate="print">
                  <a:extLst>
                    <a:ext uri="{28A0092B-C50C-407E-A947-70E740481C1C}">
                      <a14:useLocalDpi xmlns:a14="http://schemas.microsoft.com/office/drawing/2010/main" val="0"/>
                    </a:ext>
                  </a:extLst>
                </a:blip>
                <a:srcRect r="89991"/>
                <a:stretch/>
              </p:blipFill>
              <p:spPr>
                <a:xfrm>
                  <a:off x="6502179" y="5152203"/>
                  <a:ext cx="90885" cy="537667"/>
                </a:xfrm>
                <a:prstGeom prst="rect">
                  <a:avLst/>
                </a:prstGeom>
              </p:spPr>
            </p:pic>
            <p:cxnSp>
              <p:nvCxnSpPr>
                <p:cNvPr id="78" name="Straight Connector 77"/>
                <p:cNvCxnSpPr/>
                <p:nvPr/>
              </p:nvCxnSpPr>
              <p:spPr>
                <a:xfrm>
                  <a:off x="6912455" y="5209759"/>
                  <a:ext cx="149114" cy="159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6882345" y="5203729"/>
                  <a:ext cx="135650" cy="142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6952213" y="5203729"/>
                  <a:ext cx="12286" cy="178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flipV="1">
                  <a:off x="6954803" y="5259405"/>
                  <a:ext cx="144331" cy="424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8" name="TextBox 97"/>
            <p:cNvSpPr txBox="1"/>
            <p:nvPr/>
          </p:nvSpPr>
          <p:spPr>
            <a:xfrm>
              <a:off x="6314554" y="5673832"/>
              <a:ext cx="1521255" cy="615553"/>
            </a:xfrm>
            <a:prstGeom prst="rect">
              <a:avLst/>
            </a:prstGeom>
            <a:noFill/>
          </p:spPr>
          <p:txBody>
            <a:bodyPr wrap="square" rtlCol="0" anchor="ctr">
              <a:spAutoFit/>
            </a:bodyPr>
            <a:lstStyle/>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Accident</a:t>
              </a:r>
            </a:p>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Investigators</a:t>
              </a:r>
            </a:p>
          </p:txBody>
        </p:sp>
      </p:grpSp>
      <p:grpSp>
        <p:nvGrpSpPr>
          <p:cNvPr id="113" name="Group 112"/>
          <p:cNvGrpSpPr/>
          <p:nvPr/>
        </p:nvGrpSpPr>
        <p:grpSpPr>
          <a:xfrm>
            <a:off x="6539577" y="3642890"/>
            <a:ext cx="1044953" cy="1052821"/>
            <a:chOff x="-2802423" y="2161392"/>
            <a:chExt cx="1393270" cy="1403761"/>
          </a:xfrm>
        </p:grpSpPr>
        <p:sp>
          <p:nvSpPr>
            <p:cNvPr id="101" name="TextBox 100"/>
            <p:cNvSpPr txBox="1"/>
            <p:nvPr/>
          </p:nvSpPr>
          <p:spPr>
            <a:xfrm>
              <a:off x="-2802423" y="2949600"/>
              <a:ext cx="1393270" cy="615553"/>
            </a:xfrm>
            <a:prstGeom prst="rect">
              <a:avLst/>
            </a:prstGeom>
            <a:noFill/>
          </p:spPr>
          <p:txBody>
            <a:bodyPr wrap="none" rtlCol="0" anchor="ctr">
              <a:spAutoFit/>
            </a:bodyPr>
            <a:lstStyle/>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Standards</a:t>
              </a:r>
            </a:p>
            <a:p>
              <a:pPr algn="ctr" defTabSz="309547" fontAlgn="auto">
                <a:spcBef>
                  <a:spcPts val="0"/>
                </a:spcBef>
                <a:spcAft>
                  <a:spcPts val="0"/>
                </a:spcAft>
              </a:pPr>
              <a:r>
                <a:rPr lang="en-US" sz="1200" kern="0" dirty="0">
                  <a:solidFill>
                    <a:sysClr val="windowText" lastClr="000000"/>
                  </a:solidFill>
                  <a:latin typeface="Calibri" panose="020F0502020204030204" pitchFamily="34" charset="0"/>
                  <a:ea typeface="Helvetica Light"/>
                  <a:cs typeface="Helvetica Light"/>
                  <a:sym typeface="Helvetica Light"/>
                </a:rPr>
                <a:t>Organizations</a:t>
              </a:r>
            </a:p>
          </p:txBody>
        </p:sp>
        <p:sp>
          <p:nvSpPr>
            <p:cNvPr id="102" name="Rounded Rectangle 101"/>
            <p:cNvSpPr/>
            <p:nvPr/>
          </p:nvSpPr>
          <p:spPr>
            <a:xfrm>
              <a:off x="-2497220" y="2167958"/>
              <a:ext cx="327598" cy="334173"/>
            </a:xfrm>
            <a:prstGeom prst="roundRect">
              <a:avLst>
                <a:gd name="adj" fmla="val 21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03" name="Rounded Rectangle 102"/>
            <p:cNvSpPr/>
            <p:nvPr/>
          </p:nvSpPr>
          <p:spPr>
            <a:xfrm>
              <a:off x="-1862051" y="2513769"/>
              <a:ext cx="141316" cy="322535"/>
            </a:xfrm>
            <a:prstGeom prst="roundRect">
              <a:avLst>
                <a:gd name="adj" fmla="val 21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04" name="Rounded Rectangle 103"/>
            <p:cNvSpPr/>
            <p:nvPr/>
          </p:nvSpPr>
          <p:spPr>
            <a:xfrm>
              <a:off x="-1883490" y="2530104"/>
              <a:ext cx="141316" cy="204493"/>
            </a:xfrm>
            <a:prstGeom prst="roundRect">
              <a:avLst>
                <a:gd name="adj" fmla="val 185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05" name="Rounded Rectangle 104"/>
            <p:cNvSpPr/>
            <p:nvPr/>
          </p:nvSpPr>
          <p:spPr>
            <a:xfrm>
              <a:off x="-1862051" y="2490639"/>
              <a:ext cx="141316" cy="204493"/>
            </a:xfrm>
            <a:prstGeom prst="roundRect">
              <a:avLst>
                <a:gd name="adj" fmla="val 480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06" name="Rounded Rectangle 105"/>
            <p:cNvSpPr/>
            <p:nvPr/>
          </p:nvSpPr>
          <p:spPr>
            <a:xfrm rot="981089">
              <a:off x="-2044494" y="2464448"/>
              <a:ext cx="155925" cy="59610"/>
            </a:xfrm>
            <a:prstGeom prst="roundRect">
              <a:avLst>
                <a:gd name="adj" fmla="val 214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07" name="Rounded Rectangle 106"/>
            <p:cNvSpPr/>
            <p:nvPr/>
          </p:nvSpPr>
          <p:spPr>
            <a:xfrm>
              <a:off x="-1909918" y="2480205"/>
              <a:ext cx="155925" cy="59610"/>
            </a:xfrm>
            <a:prstGeom prst="roundRect">
              <a:avLst>
                <a:gd name="adj" fmla="val 214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08" name="Rounded Rectangle 107"/>
            <p:cNvSpPr/>
            <p:nvPr/>
          </p:nvSpPr>
          <p:spPr>
            <a:xfrm>
              <a:off x="-2478510" y="2758163"/>
              <a:ext cx="568592" cy="49344"/>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09" name="Rounded Rectangle 108"/>
            <p:cNvSpPr/>
            <p:nvPr/>
          </p:nvSpPr>
          <p:spPr>
            <a:xfrm rot="20758427">
              <a:off x="-2026179" y="2668126"/>
              <a:ext cx="106750" cy="180075"/>
            </a:xfrm>
            <a:prstGeom prst="roundRect">
              <a:avLst>
                <a:gd name="adj" fmla="val 336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10" name="Rounded Rectangle 109"/>
            <p:cNvSpPr/>
            <p:nvPr/>
          </p:nvSpPr>
          <p:spPr>
            <a:xfrm rot="1073234">
              <a:off x="-2138400" y="2663297"/>
              <a:ext cx="106750" cy="180075"/>
            </a:xfrm>
            <a:prstGeom prst="roundRect">
              <a:avLst>
                <a:gd name="adj" fmla="val 336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11" name="Rounded Rectangle 110"/>
            <p:cNvSpPr/>
            <p:nvPr/>
          </p:nvSpPr>
          <p:spPr>
            <a:xfrm rot="1073234">
              <a:off x="-2472734" y="2640033"/>
              <a:ext cx="106750" cy="180075"/>
            </a:xfrm>
            <a:prstGeom prst="roundRect">
              <a:avLst>
                <a:gd name="adj" fmla="val 336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sp>
          <p:nvSpPr>
            <p:cNvPr id="112" name="Rounded Rectangle 111"/>
            <p:cNvSpPr/>
            <p:nvPr/>
          </p:nvSpPr>
          <p:spPr>
            <a:xfrm rot="19890962">
              <a:off x="-2364710" y="2650977"/>
              <a:ext cx="106750" cy="180075"/>
            </a:xfrm>
            <a:prstGeom prst="roundRect">
              <a:avLst>
                <a:gd name="adj" fmla="val 336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547" fontAlgn="auto">
                <a:spcBef>
                  <a:spcPts val="0"/>
                </a:spcBef>
                <a:spcAft>
                  <a:spcPts val="0"/>
                </a:spcAft>
              </a:pPr>
              <a:endParaRPr lang="en-US" sz="3800" kern="0">
                <a:solidFill>
                  <a:srgbClr val="FFFFFF"/>
                </a:solidFill>
                <a:latin typeface="Calibri" panose="020F0502020204030204" pitchFamily="34" charset="0"/>
                <a:ea typeface="Helvetica Light"/>
                <a:cs typeface="Helvetica Light"/>
                <a:sym typeface="Helvetica Light"/>
              </a:endParaRPr>
            </a:p>
          </p:txBody>
        </p:sp>
        <p:pic>
          <p:nvPicPr>
            <p:cNvPr id="100" name="Picture 9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7267" y="2161392"/>
              <a:ext cx="822960" cy="800475"/>
            </a:xfrm>
            <a:prstGeom prst="rect">
              <a:avLst/>
            </a:prstGeom>
          </p:spPr>
        </p:pic>
      </p:grpSp>
      <p:sp>
        <p:nvSpPr>
          <p:cNvPr id="114" name="TextBox 113"/>
          <p:cNvSpPr txBox="1"/>
          <p:nvPr/>
        </p:nvSpPr>
        <p:spPr>
          <a:xfrm>
            <a:off x="5644241" y="4910799"/>
            <a:ext cx="2186416" cy="173124"/>
          </a:xfrm>
          <a:prstGeom prst="rect">
            <a:avLst/>
          </a:prstGeom>
          <a:noFill/>
        </p:spPr>
        <p:txBody>
          <a:bodyPr wrap="none" lIns="34288" tIns="17145" rIns="34288" bIns="17145" rtlCol="0">
            <a:spAutoFit/>
          </a:bodyPr>
          <a:lstStyle/>
          <a:p>
            <a:pPr algn="ctr" defTabSz="309547" fontAlgn="auto">
              <a:spcBef>
                <a:spcPts val="0"/>
              </a:spcBef>
              <a:spcAft>
                <a:spcPts val="0"/>
              </a:spcAft>
            </a:pPr>
            <a:r>
              <a:rPr lang="en-US" sz="900" kern="0" dirty="0">
                <a:solidFill>
                  <a:sysClr val="windowText" lastClr="000000"/>
                </a:solidFill>
                <a:latin typeface="Calibri" panose="020F0502020204030204" pitchFamily="34" charset="0"/>
                <a:ea typeface="Helvetica Light"/>
                <a:cs typeface="Helvetica Light"/>
                <a:sym typeface="Helvetica Light"/>
              </a:rPr>
              <a:t>https://www.iamthecavalry.org/auto/5star/</a:t>
            </a:r>
          </a:p>
        </p:txBody>
      </p:sp>
      <p:sp>
        <p:nvSpPr>
          <p:cNvPr id="115" name="Title 1"/>
          <p:cNvSpPr txBox="1">
            <a:spLocks/>
          </p:cNvSpPr>
          <p:nvPr/>
        </p:nvSpPr>
        <p:spPr>
          <a:xfrm>
            <a:off x="633414" y="2"/>
            <a:ext cx="7877175" cy="1071563"/>
          </a:xfrm>
          <a:prstGeom prst="rect">
            <a:avLst/>
          </a:prstGeom>
        </p:spPr>
        <p:txBody>
          <a:bodyPr lIns="34288" tIns="17145" rIns="34288" bIns="17145">
            <a:normAutofit fontScale="47500" lnSpcReduction="20000"/>
          </a:bodyPr>
          <a:lstStyle>
            <a:lvl1pPr algn="ctr" defTabSz="825500">
              <a:defRPr sz="13400">
                <a:latin typeface="OldNewspaperTypes" panose="02000603060000020004" pitchFamily="2" charset="0"/>
                <a:ea typeface="+mn-ea"/>
                <a:cs typeface="+mn-cs"/>
                <a:sym typeface="Helvetica Light"/>
              </a:defRPr>
            </a:lvl1pPr>
            <a:lvl2pPr indent="228600" algn="ctr" defTabSz="825500">
              <a:defRPr sz="11200">
                <a:latin typeface="+mn-lt"/>
                <a:ea typeface="+mn-ea"/>
                <a:cs typeface="+mn-cs"/>
                <a:sym typeface="Helvetica Light"/>
              </a:defRPr>
            </a:lvl2pPr>
            <a:lvl3pPr indent="457200" algn="ctr" defTabSz="825500">
              <a:defRPr sz="11200">
                <a:latin typeface="+mn-lt"/>
                <a:ea typeface="+mn-ea"/>
                <a:cs typeface="+mn-cs"/>
                <a:sym typeface="Helvetica Light"/>
              </a:defRPr>
            </a:lvl3pPr>
            <a:lvl4pPr indent="685800" algn="ctr" defTabSz="825500">
              <a:defRPr sz="11200">
                <a:latin typeface="+mn-lt"/>
                <a:ea typeface="+mn-ea"/>
                <a:cs typeface="+mn-cs"/>
                <a:sym typeface="Helvetica Light"/>
              </a:defRPr>
            </a:lvl4pPr>
            <a:lvl5pPr indent="914400" algn="ctr" defTabSz="825500">
              <a:defRPr sz="11200">
                <a:latin typeface="+mn-lt"/>
                <a:ea typeface="+mn-ea"/>
                <a:cs typeface="+mn-cs"/>
                <a:sym typeface="Helvetica Light"/>
              </a:defRPr>
            </a:lvl5pPr>
            <a:lvl6pPr indent="1143000" algn="ctr" defTabSz="825500">
              <a:defRPr sz="11200">
                <a:latin typeface="+mn-lt"/>
                <a:ea typeface="+mn-ea"/>
                <a:cs typeface="+mn-cs"/>
                <a:sym typeface="Helvetica Light"/>
              </a:defRPr>
            </a:lvl6pPr>
            <a:lvl7pPr indent="1371600" algn="ctr" defTabSz="825500">
              <a:defRPr sz="11200">
                <a:latin typeface="+mn-lt"/>
                <a:ea typeface="+mn-ea"/>
                <a:cs typeface="+mn-cs"/>
                <a:sym typeface="Helvetica Light"/>
              </a:defRPr>
            </a:lvl7pPr>
            <a:lvl8pPr indent="1600200" algn="ctr" defTabSz="825500">
              <a:defRPr sz="11200">
                <a:latin typeface="+mn-lt"/>
                <a:ea typeface="+mn-ea"/>
                <a:cs typeface="+mn-cs"/>
                <a:sym typeface="Helvetica Light"/>
              </a:defRPr>
            </a:lvl8pPr>
            <a:lvl9pPr indent="1828800" algn="ctr" defTabSz="825500">
              <a:defRPr sz="11200">
                <a:latin typeface="+mn-lt"/>
                <a:ea typeface="+mn-ea"/>
                <a:cs typeface="+mn-cs"/>
                <a:sym typeface="Helvetica Light"/>
              </a:defRPr>
            </a:lvl9pPr>
          </a:lstStyle>
          <a:p>
            <a:pPr fontAlgn="auto">
              <a:spcBef>
                <a:spcPts val="0"/>
              </a:spcBef>
              <a:spcAft>
                <a:spcPts val="0"/>
              </a:spcAft>
            </a:pPr>
            <a:r>
              <a:rPr lang="en-US" kern="0" dirty="0" smtClean="0">
                <a:solidFill>
                  <a:sysClr val="windowText" lastClr="000000"/>
                </a:solidFill>
                <a:ea typeface="Helvetica Light"/>
                <a:cs typeface="Helvetica Light"/>
              </a:rPr>
              <a:t>5-Star Framework</a:t>
            </a:r>
            <a:endParaRPr lang="en-US" kern="0" dirty="0">
              <a:solidFill>
                <a:sysClr val="windowText" lastClr="000000"/>
              </a:solidFill>
              <a:ea typeface="Helvetica Light"/>
              <a:cs typeface="Helvetica Light"/>
            </a:endParaRPr>
          </a:p>
        </p:txBody>
      </p:sp>
      <p:sp>
        <p:nvSpPr>
          <p:cNvPr id="116" name="Rectangle 115"/>
          <p:cNvSpPr/>
          <p:nvPr/>
        </p:nvSpPr>
        <p:spPr>
          <a:xfrm>
            <a:off x="8163534" y="192758"/>
            <a:ext cx="239383" cy="5311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4288" tIns="17145" rIns="34288" bIns="17145" rtlCol="0" anchor="ctr"/>
          <a:lstStyle/>
          <a:p>
            <a:pPr algn="ctr" defTabSz="309547" fontAlgn="auto">
              <a:spcBef>
                <a:spcPts val="0"/>
              </a:spcBef>
              <a:spcAft>
                <a:spcPts val="0"/>
              </a:spcAft>
            </a:pPr>
            <a:endParaRPr lang="en-US" sz="1900" kern="0">
              <a:solidFill>
                <a:srgbClr val="FFFFFF"/>
              </a:solidFill>
              <a:latin typeface="Helvetica Light"/>
              <a:ea typeface="Helvetica Light"/>
              <a:cs typeface="Helvetica Light"/>
              <a:sym typeface="Helvetica Light"/>
            </a:endParaRPr>
          </a:p>
        </p:txBody>
      </p:sp>
      <p:sp>
        <p:nvSpPr>
          <p:cNvPr id="117" name="Rectangle 116"/>
          <p:cNvSpPr/>
          <p:nvPr/>
        </p:nvSpPr>
        <p:spPr>
          <a:xfrm>
            <a:off x="7396948" y="1062908"/>
            <a:ext cx="239383" cy="3957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4288" tIns="17145" rIns="34288" bIns="17145" rtlCol="0" anchor="ctr"/>
          <a:lstStyle/>
          <a:p>
            <a:pPr algn="ctr" defTabSz="309547" fontAlgn="auto">
              <a:spcBef>
                <a:spcPts val="0"/>
              </a:spcBef>
              <a:spcAft>
                <a:spcPts val="0"/>
              </a:spcAft>
            </a:pPr>
            <a:endParaRPr lang="en-US" sz="1900"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28121616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 and share the petition</a:t>
            </a:r>
            <a:endParaRPr lang="en-US" dirty="0"/>
          </a:p>
        </p:txBody>
      </p:sp>
      <p:sp>
        <p:nvSpPr>
          <p:cNvPr id="3" name="Text Placeholder 2"/>
          <p:cNvSpPr>
            <a:spLocks noGrp="1"/>
          </p:cNvSpPr>
          <p:nvPr>
            <p:ph type="body" idx="1"/>
          </p:nvPr>
        </p:nvSpPr>
        <p:spPr>
          <a:xfrm>
            <a:off x="666750" y="2845217"/>
            <a:ext cx="7810500" cy="595313"/>
          </a:xfrm>
        </p:spPr>
        <p:txBody>
          <a:bodyPr anchor="b">
            <a:noAutofit/>
          </a:bodyPr>
          <a:lstStyle/>
          <a:p>
            <a:r>
              <a:rPr lang="en-US" sz="4300" dirty="0">
                <a:hlinkClick r:id="rId2"/>
              </a:rPr>
              <a:t>http://</a:t>
            </a:r>
            <a:r>
              <a:rPr lang="en-US" sz="4300" dirty="0">
                <a:hlinkClick r:id="rId2"/>
              </a:rPr>
              <a:t>bit.ly/5starauto</a:t>
            </a:r>
            <a:endParaRPr lang="en-US" sz="4300" dirty="0"/>
          </a:p>
        </p:txBody>
      </p:sp>
      <p:sp>
        <p:nvSpPr>
          <p:cNvPr id="4" name="Rectangle 3"/>
          <p:cNvSpPr/>
          <p:nvPr/>
        </p:nvSpPr>
        <p:spPr>
          <a:xfrm>
            <a:off x="5777696" y="2124265"/>
            <a:ext cx="239383" cy="3957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4290" tIns="17145" rIns="34290" bIns="17145" rtlCol="0" anchor="ctr"/>
          <a:lstStyle/>
          <a:p>
            <a:pPr algn="ctr"/>
            <a:endParaRPr lang="en-US"/>
          </a:p>
        </p:txBody>
      </p:sp>
      <p:pic>
        <p:nvPicPr>
          <p:cNvPr id="9" name="Picture 8" descr="IamTheCavalryLog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64013"/>
            <a:ext cx="9144000"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554181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9" name="Picture 8" descr="HaitiChileEarthquakes_open-uri20140703-31100-1baijg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629827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SW Supply Chain in context of </a:t>
            </a:r>
            <a:r>
              <a:rPr lang="en-US" dirty="0" err="1" smtClean="0"/>
              <a:t>Cybersecurity</a:t>
            </a:r>
            <a:r>
              <a:rPr lang="en-US" dirty="0" smtClean="0"/>
              <a:t> Big Picture</a:t>
            </a:r>
            <a:endParaRPr lang="en-US"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3866976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Key questions</a:t>
            </a:r>
            <a:endParaRPr lang="en-US" dirty="0"/>
          </a:p>
        </p:txBody>
      </p:sp>
      <p:sp>
        <p:nvSpPr>
          <p:cNvPr id="5" name="Content Placeholder 4"/>
          <p:cNvSpPr>
            <a:spLocks noGrp="1"/>
          </p:cNvSpPr>
          <p:nvPr>
            <p:ph sz="quarter" idx="10"/>
          </p:nvPr>
        </p:nvSpPr>
        <p:spPr/>
        <p:txBody>
          <a:bodyPr/>
          <a:lstStyle/>
          <a:p>
            <a:r>
              <a:rPr lang="en-US" dirty="0" smtClean="0"/>
              <a:t>Where are </a:t>
            </a:r>
            <a:r>
              <a:rPr lang="en-US" dirty="0" smtClean="0">
                <a:solidFill>
                  <a:srgbClr val="75A3D1"/>
                </a:solidFill>
              </a:rPr>
              <a:t>Attackers </a:t>
            </a:r>
            <a:r>
              <a:rPr lang="en-US" dirty="0" smtClean="0"/>
              <a:t>most focused?</a:t>
            </a:r>
          </a:p>
          <a:p>
            <a:endParaRPr lang="en-US" dirty="0" smtClean="0"/>
          </a:p>
          <a:p>
            <a:r>
              <a:rPr lang="en-US" dirty="0" smtClean="0"/>
              <a:t>Where are </a:t>
            </a:r>
            <a:r>
              <a:rPr lang="en-US" dirty="0" smtClean="0">
                <a:solidFill>
                  <a:srgbClr val="75A3D1"/>
                </a:solidFill>
              </a:rPr>
              <a:t>Defenders</a:t>
            </a:r>
            <a:r>
              <a:rPr lang="en-US" dirty="0" smtClean="0">
                <a:solidFill>
                  <a:schemeClr val="accent3">
                    <a:lumMod val="60000"/>
                    <a:lumOff val="40000"/>
                  </a:schemeClr>
                </a:solidFill>
              </a:rPr>
              <a:t> </a:t>
            </a:r>
            <a:r>
              <a:rPr lang="en-US" dirty="0" smtClean="0"/>
              <a:t>most focused?</a:t>
            </a:r>
          </a:p>
          <a:p>
            <a:endParaRPr lang="en-US" dirty="0" smtClean="0"/>
          </a:p>
          <a:p>
            <a:r>
              <a:rPr lang="en-US" dirty="0" smtClean="0"/>
              <a:t>Which </a:t>
            </a:r>
            <a:r>
              <a:rPr lang="en-US" dirty="0" smtClean="0">
                <a:solidFill>
                  <a:schemeClr val="accent1">
                    <a:lumMod val="60000"/>
                    <a:lumOff val="40000"/>
                  </a:schemeClr>
                </a:solidFill>
              </a:rPr>
              <a:t>Activities</a:t>
            </a:r>
            <a:r>
              <a:rPr lang="en-US" dirty="0" smtClean="0">
                <a:solidFill>
                  <a:srgbClr val="96C786"/>
                </a:solidFill>
              </a:rPr>
              <a:t> </a:t>
            </a:r>
            <a:r>
              <a:rPr lang="en-US" dirty="0" smtClean="0"/>
              <a:t>have the most security impact?</a:t>
            </a:r>
          </a:p>
          <a:p>
            <a:endParaRPr lang="en-US" dirty="0"/>
          </a:p>
          <a:p>
            <a:endParaRPr lang="en-US" dirty="0" smtClean="0"/>
          </a:p>
        </p:txBody>
      </p:sp>
    </p:spTree>
    <p:extLst>
      <p:ext uri="{BB962C8B-B14F-4D97-AF65-F5344CB8AC3E}">
        <p14:creationId xmlns:p14="http://schemas.microsoft.com/office/powerpoint/2010/main" val="3175413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5400" y="638223"/>
            <a:ext cx="8423782" cy="3010160"/>
          </a:xfrm>
          <a:prstGeom prst="rect">
            <a:avLst/>
          </a:prstGeom>
        </p:spPr>
      </p:pic>
      <p:sp>
        <p:nvSpPr>
          <p:cNvPr id="7" name="TextBox 6"/>
          <p:cNvSpPr txBox="1"/>
          <p:nvPr/>
        </p:nvSpPr>
        <p:spPr>
          <a:xfrm>
            <a:off x="4864709" y="632023"/>
            <a:ext cx="3352801" cy="185615"/>
          </a:xfrm>
          <a:prstGeom prst="rect">
            <a:avLst/>
          </a:prstGeom>
          <a:noFill/>
        </p:spPr>
        <p:txBody>
          <a:bodyPr wrap="square" lIns="0" tIns="45719" rIns="0" bIns="45719" rtlCol="0">
            <a:noAutofit/>
          </a:bodyPr>
          <a:lstStyle/>
          <a:p>
            <a:r>
              <a:rPr lang="en-US" sz="1200" dirty="0">
                <a:solidFill>
                  <a:schemeClr val="accent5"/>
                </a:solidFill>
                <a:latin typeface="Calibri"/>
                <a:cs typeface="Calibri"/>
              </a:rPr>
              <a:t>-2014 Verizon Data Breach Investigations Report</a:t>
            </a:r>
          </a:p>
        </p:txBody>
      </p:sp>
      <p:sp>
        <p:nvSpPr>
          <p:cNvPr id="2" name="Rectangle 1"/>
          <p:cNvSpPr/>
          <p:nvPr/>
        </p:nvSpPr>
        <p:spPr>
          <a:xfrm>
            <a:off x="260816" y="1820106"/>
            <a:ext cx="3980213" cy="323196"/>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pic>
        <p:nvPicPr>
          <p:cNvPr id="9" name="Picture 8" descr="Macintosh HD:Users:sonatype:Desktop:Screen Shot 2014-05-12 at 1.43.08 PM.png"/>
          <p:cNvPicPr/>
          <p:nvPr/>
        </p:nvPicPr>
        <p:blipFill rotWithShape="1">
          <a:blip r:embed="rId4" cstate="email">
            <a:extLst>
              <a:ext uri="{28A0092B-C50C-407E-A947-70E740481C1C}">
                <a14:useLocalDpi xmlns:a14="http://schemas.microsoft.com/office/drawing/2010/main"/>
              </a:ext>
            </a:extLst>
          </a:blip>
          <a:srcRect l="2974" r="3976"/>
          <a:stretch/>
        </p:blipFill>
        <p:spPr bwMode="auto">
          <a:xfrm>
            <a:off x="2664817" y="1227726"/>
            <a:ext cx="6429576" cy="4543475"/>
          </a:xfrm>
          <a:prstGeom prst="rect">
            <a:avLst/>
          </a:prstGeom>
          <a:ln w="28575" cmpd="sng">
            <a:solidFill>
              <a:srgbClr val="C00202"/>
            </a:solid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 uri="{FAA26D3D-D897-4be2-8F04-BA451C77F1D7}">
              <ma14:placeholderFlag xmlns:ma14="http://schemas.microsoft.com/office/mac/drawingml/2011/main"/>
            </a:ext>
          </a:extLst>
        </p:spPr>
      </p:pic>
      <p:sp>
        <p:nvSpPr>
          <p:cNvPr id="8" name="Title 4"/>
          <p:cNvSpPr txBox="1">
            <a:spLocks/>
          </p:cNvSpPr>
          <p:nvPr/>
        </p:nvSpPr>
        <p:spPr>
          <a:xfrm>
            <a:off x="708542" y="90723"/>
            <a:ext cx="7684045" cy="769937"/>
          </a:xfrm>
          <a:prstGeom prst="rect">
            <a:avLst/>
          </a:prstGeom>
        </p:spPr>
        <p:txBody>
          <a:bodyPr lIns="91438" tIns="45719" rIns="91438" bIns="45719"/>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sz="2400" dirty="0"/>
              <a:t>MOST Attacked: Weak Software is #1 Attack Vector</a:t>
            </a:r>
            <a:endParaRPr lang="en-US" sz="2400" dirty="0"/>
          </a:p>
        </p:txBody>
      </p:sp>
      <p:sp>
        <p:nvSpPr>
          <p:cNvPr id="3" name="TextBox 2"/>
          <p:cNvSpPr txBox="1"/>
          <p:nvPr/>
        </p:nvSpPr>
        <p:spPr>
          <a:xfrm>
            <a:off x="1326738" y="4920979"/>
            <a:ext cx="184662" cy="369330"/>
          </a:xfrm>
          <a:prstGeom prst="rect">
            <a:avLst/>
          </a:prstGeom>
          <a:noFill/>
        </p:spPr>
        <p:txBody>
          <a:bodyPr wrap="none" lIns="91438" tIns="45719" rIns="91438" bIns="45719" rtlCol="0">
            <a:spAutoFit/>
          </a:bodyPr>
          <a:lstStyle/>
          <a:p>
            <a:endParaRPr lang="en-US" dirty="0" smtClean="0"/>
          </a:p>
        </p:txBody>
      </p:sp>
    </p:spTree>
    <p:extLst>
      <p:ext uri="{BB962C8B-B14F-4D97-AF65-F5344CB8AC3E}">
        <p14:creationId xmlns:p14="http://schemas.microsoft.com/office/powerpoint/2010/main" val="2029012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2109815" y="870813"/>
            <a:ext cx="2360635" cy="584776"/>
          </a:xfrm>
          <a:prstGeom prst="rect">
            <a:avLst/>
          </a:prstGeom>
          <a:noFill/>
        </p:spPr>
        <p:txBody>
          <a:bodyPr wrap="square" lIns="91438" tIns="45719" rIns="91438" bIns="45719" rtlCol="0">
            <a:spAutoFit/>
          </a:bodyPr>
          <a:lstStyle/>
          <a:p>
            <a:pPr algn="ctr"/>
            <a:r>
              <a:rPr lang="en-US" sz="3200" dirty="0">
                <a:solidFill>
                  <a:schemeClr val="bg1">
                    <a:lumMod val="95000"/>
                  </a:schemeClr>
                </a:solidFill>
                <a:latin typeface="Calibri"/>
                <a:cs typeface="Calibri"/>
              </a:rPr>
              <a:t>spending</a:t>
            </a:r>
          </a:p>
        </p:txBody>
      </p:sp>
      <p:sp>
        <p:nvSpPr>
          <p:cNvPr id="2" name="Slide Number Placeholder 1"/>
          <p:cNvSpPr>
            <a:spLocks noGrp="1"/>
          </p:cNvSpPr>
          <p:nvPr>
            <p:ph type="sldNum" sz="quarter" idx="4"/>
          </p:nvPr>
        </p:nvSpPr>
        <p:spPr/>
        <p:txBody>
          <a:bodyPr/>
          <a:lstStyle/>
          <a:p>
            <a:fld id="{133CF2A4-CAF6-4D4D-9789-110A2B05844D}" type="slidenum">
              <a:rPr lang="en-US" smtClean="0"/>
              <a:pPr/>
              <a:t>19</a:t>
            </a:fld>
            <a:endParaRPr lang="en-US"/>
          </a:p>
        </p:txBody>
      </p:sp>
      <p:sp>
        <p:nvSpPr>
          <p:cNvPr id="3" name="Date Placeholder 2"/>
          <p:cNvSpPr>
            <a:spLocks noGrp="1"/>
          </p:cNvSpPr>
          <p:nvPr>
            <p:ph type="dt" sz="half" idx="2"/>
          </p:nvPr>
        </p:nvSpPr>
        <p:spPr/>
        <p:txBody>
          <a:bodyPr/>
          <a:lstStyle/>
          <a:p>
            <a:fld id="{118A4822-380A-C44A-81E1-83E9E6BA5521}" type="datetime1">
              <a:rPr lang="en-US"/>
              <a:pPr/>
              <a:t>10/12/14</a:t>
            </a:fld>
            <a:endParaRPr lang="en-US"/>
          </a:p>
        </p:txBody>
      </p:sp>
      <p:sp>
        <p:nvSpPr>
          <p:cNvPr id="82" name="TextBox 81"/>
          <p:cNvSpPr txBox="1"/>
          <p:nvPr/>
        </p:nvSpPr>
        <p:spPr>
          <a:xfrm>
            <a:off x="1548362" y="4820296"/>
            <a:ext cx="5685379" cy="261610"/>
          </a:xfrm>
          <a:prstGeom prst="rect">
            <a:avLst/>
          </a:prstGeom>
          <a:noFill/>
        </p:spPr>
        <p:txBody>
          <a:bodyPr wrap="square" lIns="91438" tIns="45719" rIns="91438" bIns="45719" rtlCol="0">
            <a:spAutoFit/>
          </a:bodyPr>
          <a:lstStyle/>
          <a:p>
            <a:r>
              <a:rPr lang="en-US" sz="1100" dirty="0">
                <a:solidFill>
                  <a:schemeClr val="accent5"/>
                </a:solidFill>
                <a:latin typeface="Calibri"/>
                <a:cs typeface="Calibri"/>
              </a:rPr>
              <a:t>Source: Normalized </a:t>
            </a:r>
            <a:r>
              <a:rPr lang="en-US" sz="1100" dirty="0">
                <a:solidFill>
                  <a:schemeClr val="accent5"/>
                </a:solidFill>
                <a:latin typeface="Calibri"/>
                <a:cs typeface="Calibri"/>
              </a:rPr>
              <a:t>s</a:t>
            </a:r>
            <a:r>
              <a:rPr lang="en-US" sz="1100" dirty="0">
                <a:solidFill>
                  <a:schemeClr val="accent5"/>
                </a:solidFill>
                <a:latin typeface="Calibri"/>
                <a:cs typeface="Calibri"/>
              </a:rPr>
              <a:t>pending numbers from IDC, Gartner, The 451 Group ; since groupings vary</a:t>
            </a:r>
          </a:p>
        </p:txBody>
      </p:sp>
      <p:sp>
        <p:nvSpPr>
          <p:cNvPr id="83" name="Content Placeholder 2"/>
          <p:cNvSpPr txBox="1">
            <a:spLocks/>
          </p:cNvSpPr>
          <p:nvPr/>
        </p:nvSpPr>
        <p:spPr bwMode="auto">
          <a:xfrm>
            <a:off x="867837" y="415593"/>
            <a:ext cx="7896771" cy="55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p>
            <a:pPr algn="r">
              <a:spcBef>
                <a:spcPct val="20000"/>
              </a:spcBef>
              <a:defRPr/>
            </a:pPr>
            <a:r>
              <a:rPr lang="en-US" sz="2400" dirty="0">
                <a:solidFill>
                  <a:schemeClr val="accent5"/>
                </a:solidFill>
                <a:latin typeface="Calibri"/>
                <a:cs typeface="Calibri"/>
              </a:rPr>
              <a:t>Software Security gets </a:t>
            </a:r>
            <a:r>
              <a:rPr lang="en-US" sz="2400" dirty="0">
                <a:solidFill>
                  <a:srgbClr val="FF0000"/>
                </a:solidFill>
                <a:latin typeface="Calibri"/>
                <a:cs typeface="Calibri"/>
              </a:rPr>
              <a:t>LEAST</a:t>
            </a:r>
            <a:r>
              <a:rPr lang="en-US" sz="2400" dirty="0">
                <a:solidFill>
                  <a:schemeClr val="accent5"/>
                </a:solidFill>
                <a:latin typeface="Calibri"/>
                <a:cs typeface="Calibri"/>
              </a:rPr>
              <a:t> $ but </a:t>
            </a:r>
            <a:r>
              <a:rPr lang="en-US" sz="2400" dirty="0">
                <a:solidFill>
                  <a:srgbClr val="FF0000"/>
                </a:solidFill>
                <a:latin typeface="Calibri"/>
                <a:cs typeface="Calibri"/>
              </a:rPr>
              <a:t>MOST</a:t>
            </a:r>
            <a:r>
              <a:rPr lang="en-US" sz="2400" dirty="0">
                <a:solidFill>
                  <a:schemeClr val="accent5"/>
                </a:solidFill>
                <a:latin typeface="Calibri"/>
                <a:cs typeface="Calibri"/>
              </a:rPr>
              <a:t> attacker focus</a:t>
            </a:r>
          </a:p>
          <a:p>
            <a:pPr algn="r">
              <a:spcBef>
                <a:spcPct val="20000"/>
              </a:spcBef>
              <a:defRPr/>
            </a:pPr>
            <a:endParaRPr lang="en-US" sz="2400" dirty="0">
              <a:solidFill>
                <a:schemeClr val="accent6"/>
              </a:solidFill>
              <a:latin typeface="Calibri"/>
              <a:cs typeface="Calibri"/>
            </a:endParaRPr>
          </a:p>
        </p:txBody>
      </p:sp>
      <p:grpSp>
        <p:nvGrpSpPr>
          <p:cNvPr id="89" name="Group 88"/>
          <p:cNvGrpSpPr/>
          <p:nvPr/>
        </p:nvGrpSpPr>
        <p:grpSpPr>
          <a:xfrm>
            <a:off x="1386421" y="1451770"/>
            <a:ext cx="4000500" cy="3169627"/>
            <a:chOff x="3450167" y="1533549"/>
            <a:chExt cx="2307166" cy="3722697"/>
          </a:xfrm>
        </p:grpSpPr>
        <p:sp>
          <p:nvSpPr>
            <p:cNvPr id="12" name="Rectangle 11"/>
            <p:cNvSpPr/>
            <p:nvPr/>
          </p:nvSpPr>
          <p:spPr>
            <a:xfrm>
              <a:off x="3450167" y="2737269"/>
              <a:ext cx="2307166" cy="877597"/>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r>
                <a:rPr lang="en-US" sz="1600" dirty="0">
                  <a:solidFill>
                    <a:schemeClr val="tx1"/>
                  </a:solidFill>
                  <a:latin typeface="Calibri"/>
                  <a:cs typeface="Calibri"/>
                </a:rPr>
                <a:t>Host Security  ~$10B</a:t>
              </a:r>
            </a:p>
          </p:txBody>
        </p:sp>
        <p:sp>
          <p:nvSpPr>
            <p:cNvPr id="15" name="Rectangle 14"/>
            <p:cNvSpPr/>
            <p:nvPr/>
          </p:nvSpPr>
          <p:spPr>
            <a:xfrm>
              <a:off x="3450167" y="2578396"/>
              <a:ext cx="2283824" cy="123061"/>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481917" y="3112135"/>
              <a:ext cx="2264833" cy="433777"/>
            </a:xfrm>
            <a:prstGeom prst="rect">
              <a:avLst/>
            </a:prstGeom>
            <a:noFill/>
          </p:spPr>
          <p:txBody>
            <a:bodyPr wrap="square" rtlCol="0">
              <a:spAutoFit/>
            </a:bodyPr>
            <a:lstStyle/>
            <a:p>
              <a:pPr algn="ctr"/>
              <a:endParaRPr lang="en-US" b="1" dirty="0" smtClean="0">
                <a:solidFill>
                  <a:schemeClr val="bg1"/>
                </a:solidFill>
                <a:latin typeface="Calibri"/>
                <a:cs typeface="Calibri"/>
              </a:endParaRPr>
            </a:p>
          </p:txBody>
        </p:sp>
        <p:sp>
          <p:nvSpPr>
            <p:cNvPr id="32" name="Rectangle 31"/>
            <p:cNvSpPr/>
            <p:nvPr/>
          </p:nvSpPr>
          <p:spPr>
            <a:xfrm>
              <a:off x="3450167" y="2050898"/>
              <a:ext cx="2307166" cy="49564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endParaRPr lang="en-US" sz="500">
                <a:solidFill>
                  <a:schemeClr val="accent3">
                    <a:lumMod val="75000"/>
                  </a:schemeClr>
                </a:solidFill>
              </a:endParaRPr>
            </a:p>
          </p:txBody>
        </p:sp>
        <p:sp>
          <p:nvSpPr>
            <p:cNvPr id="33" name="TextBox 32"/>
            <p:cNvSpPr txBox="1"/>
            <p:nvPr/>
          </p:nvSpPr>
          <p:spPr>
            <a:xfrm>
              <a:off x="3481917" y="2121914"/>
              <a:ext cx="2264833" cy="433777"/>
            </a:xfrm>
            <a:prstGeom prst="rect">
              <a:avLst/>
            </a:prstGeom>
            <a:noFill/>
            <a:effectLst/>
          </p:spPr>
          <p:txBody>
            <a:bodyPr wrap="square" rtlCol="0">
              <a:spAutoFit/>
            </a:bodyPr>
            <a:lstStyle/>
            <a:p>
              <a:pPr algn="ctr"/>
              <a:r>
                <a:rPr lang="en-US" dirty="0" smtClean="0">
                  <a:solidFill>
                    <a:schemeClr val="bg1"/>
                  </a:solidFill>
                  <a:latin typeface="Calibri"/>
                  <a:cs typeface="Calibri"/>
                </a:rPr>
                <a:t>Data Security  ~$5B</a:t>
              </a:r>
            </a:p>
          </p:txBody>
        </p:sp>
        <p:sp>
          <p:nvSpPr>
            <p:cNvPr id="34" name="Rectangle 33"/>
            <p:cNvSpPr/>
            <p:nvPr/>
          </p:nvSpPr>
          <p:spPr>
            <a:xfrm>
              <a:off x="3450167" y="1533549"/>
              <a:ext cx="2307166" cy="46458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endParaRPr lang="en-US" sz="500">
                <a:solidFill>
                  <a:schemeClr val="accent3">
                    <a:lumMod val="75000"/>
                  </a:schemeClr>
                </a:solidFill>
              </a:endParaRPr>
            </a:p>
          </p:txBody>
        </p:sp>
        <p:sp>
          <p:nvSpPr>
            <p:cNvPr id="35" name="TextBox 34"/>
            <p:cNvSpPr txBox="1"/>
            <p:nvPr/>
          </p:nvSpPr>
          <p:spPr>
            <a:xfrm>
              <a:off x="3481917" y="1575118"/>
              <a:ext cx="2264833" cy="433777"/>
            </a:xfrm>
            <a:prstGeom prst="rect">
              <a:avLst/>
            </a:prstGeom>
            <a:noFill/>
            <a:effectLst/>
          </p:spPr>
          <p:txBody>
            <a:bodyPr wrap="square" rtlCol="0">
              <a:spAutoFit/>
            </a:bodyPr>
            <a:lstStyle/>
            <a:p>
              <a:pPr algn="ctr"/>
              <a:r>
                <a:rPr lang="en-US" dirty="0" smtClean="0">
                  <a:solidFill>
                    <a:schemeClr val="bg1"/>
                  </a:solidFill>
                  <a:latin typeface="Calibri"/>
                  <a:cs typeface="Calibri"/>
                </a:rPr>
                <a:t>People Security  ~$4B</a:t>
              </a:r>
            </a:p>
          </p:txBody>
        </p:sp>
        <p:sp>
          <p:nvSpPr>
            <p:cNvPr id="84" name="Rectangle 83"/>
            <p:cNvSpPr/>
            <p:nvPr/>
          </p:nvSpPr>
          <p:spPr>
            <a:xfrm>
              <a:off x="3450167" y="3628633"/>
              <a:ext cx="2307166" cy="1627613"/>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r>
                <a:rPr lang="en-US" sz="1600" dirty="0">
                  <a:solidFill>
                    <a:schemeClr val="tx1"/>
                  </a:solidFill>
                  <a:latin typeface="Calibri"/>
                  <a:cs typeface="Calibri"/>
                </a:rPr>
                <a:t>Network Security  ~$20B</a:t>
              </a:r>
            </a:p>
          </p:txBody>
        </p:sp>
      </p:grpSp>
      <p:sp>
        <p:nvSpPr>
          <p:cNvPr id="85" name="TextBox 84"/>
          <p:cNvSpPr txBox="1"/>
          <p:nvPr/>
        </p:nvSpPr>
        <p:spPr>
          <a:xfrm>
            <a:off x="0" y="2017716"/>
            <a:ext cx="1357858" cy="1200327"/>
          </a:xfrm>
          <a:prstGeom prst="rect">
            <a:avLst/>
          </a:prstGeom>
          <a:noFill/>
        </p:spPr>
        <p:txBody>
          <a:bodyPr wrap="square" lIns="91438" tIns="45719" rIns="91438" bIns="45719" rtlCol="0">
            <a:spAutoFit/>
          </a:bodyPr>
          <a:lstStyle/>
          <a:p>
            <a:r>
              <a:rPr lang="en-US" dirty="0" smtClean="0">
                <a:solidFill>
                  <a:schemeClr val="accent1"/>
                </a:solidFill>
                <a:latin typeface="Calibri"/>
                <a:cs typeface="Calibri"/>
              </a:rPr>
              <a:t>Software</a:t>
            </a:r>
          </a:p>
          <a:p>
            <a:r>
              <a:rPr lang="en-US" dirty="0" smtClean="0">
                <a:solidFill>
                  <a:schemeClr val="accent1"/>
                </a:solidFill>
                <a:latin typeface="Calibri"/>
                <a:cs typeface="Calibri"/>
              </a:rPr>
              <a:t>Security</a:t>
            </a:r>
            <a:br>
              <a:rPr lang="en-US" dirty="0" smtClean="0">
                <a:solidFill>
                  <a:schemeClr val="accent1"/>
                </a:solidFill>
                <a:latin typeface="Calibri"/>
                <a:cs typeface="Calibri"/>
              </a:rPr>
            </a:br>
            <a:r>
              <a:rPr lang="en-US" dirty="0" smtClean="0">
                <a:solidFill>
                  <a:schemeClr val="accent1"/>
                </a:solidFill>
                <a:latin typeface="Calibri"/>
                <a:cs typeface="Calibri"/>
              </a:rPr>
              <a:t>~$0.5B</a:t>
            </a:r>
          </a:p>
          <a:p>
            <a:endParaRPr lang="en-US" dirty="0" smtClean="0">
              <a:solidFill>
                <a:schemeClr val="accent1"/>
              </a:solidFill>
            </a:endParaRPr>
          </a:p>
        </p:txBody>
      </p:sp>
      <p:cxnSp>
        <p:nvCxnSpPr>
          <p:cNvPr id="93" name="Straight Connector 92"/>
          <p:cNvCxnSpPr/>
          <p:nvPr/>
        </p:nvCxnSpPr>
        <p:spPr>
          <a:xfrm>
            <a:off x="941924" y="2381072"/>
            <a:ext cx="447687" cy="1191"/>
          </a:xfrm>
          <a:prstGeom prst="line">
            <a:avLst/>
          </a:prstGeom>
        </p:spPr>
        <p:style>
          <a:lnRef idx="2">
            <a:schemeClr val="accent1"/>
          </a:lnRef>
          <a:fillRef idx="0">
            <a:schemeClr val="accent1"/>
          </a:fillRef>
          <a:effectRef idx="1">
            <a:schemeClr val="accent1"/>
          </a:effectRef>
          <a:fontRef idx="minor">
            <a:schemeClr val="tx1"/>
          </a:fontRef>
        </p:style>
      </p:cxnSp>
      <p:sp>
        <p:nvSpPr>
          <p:cNvPr id="80" name="Title 4"/>
          <p:cNvSpPr txBox="1">
            <a:spLocks/>
          </p:cNvSpPr>
          <p:nvPr/>
        </p:nvSpPr>
        <p:spPr>
          <a:xfrm>
            <a:off x="708542" y="90723"/>
            <a:ext cx="7684045" cy="769937"/>
          </a:xfrm>
          <a:prstGeom prst="rect">
            <a:avLst/>
          </a:prstGeom>
        </p:spPr>
        <p:txBody>
          <a:bodyPr lIns="91438" tIns="45719" rIns="91438" bIns="45719"/>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Least Spending/Priority: Weak Software</a:t>
            </a:r>
            <a:endParaRPr lang="en-US" dirty="0"/>
          </a:p>
        </p:txBody>
      </p:sp>
    </p:spTree>
    <p:extLst>
      <p:ext uri="{BB962C8B-B14F-4D97-AF65-F5344CB8AC3E}">
        <p14:creationId xmlns:p14="http://schemas.microsoft.com/office/powerpoint/2010/main" val="4163146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fade">
                                      <p:cBhvr>
                                        <p:cTn id="7" dur="10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4"/>
          </p:nvPr>
        </p:nvSpPr>
        <p:spPr/>
        <p:txBody>
          <a:bodyPr/>
          <a:lstStyle/>
          <a:p>
            <a:fld id="{133CF2A4-CAF6-4D4D-9789-110A2B05844D}" type="slidenum">
              <a:rPr lang="en-US" smtClean="0">
                <a:solidFill>
                  <a:prstClr val="black">
                    <a:tint val="75000"/>
                  </a:prstClr>
                </a:solidFill>
              </a:rPr>
              <a:pPr/>
              <a:t>2</a:t>
            </a:fld>
            <a:endParaRPr lang="en-US">
              <a:solidFill>
                <a:prstClr val="black">
                  <a:tint val="75000"/>
                </a:prstClr>
              </a:solidFill>
            </a:endParaRPr>
          </a:p>
        </p:txBody>
      </p:sp>
      <p:sp>
        <p:nvSpPr>
          <p:cNvPr id="4" name="Date Placeholder 3"/>
          <p:cNvSpPr>
            <a:spLocks noGrp="1"/>
          </p:cNvSpPr>
          <p:nvPr>
            <p:ph type="dt" sz="half" idx="2"/>
          </p:nvPr>
        </p:nvSpPr>
        <p:spPr/>
        <p:txBody>
          <a:bodyPr/>
          <a:lstStyle/>
          <a:p>
            <a:r>
              <a:rPr lang="en-US" smtClean="0">
                <a:solidFill>
                  <a:prstClr val="black">
                    <a:tint val="75000"/>
                  </a:prstClr>
                </a:solidFill>
              </a:rPr>
              <a:t>10/23/2013 	@joshcorman</a:t>
            </a:r>
            <a:endParaRPr lang="en-US" dirty="0">
              <a:solidFill>
                <a:prstClr val="black">
                  <a:tint val="75000"/>
                </a:prstClr>
              </a:solidFill>
            </a:endParaRPr>
          </a:p>
        </p:txBody>
      </p:sp>
      <p:pic>
        <p:nvPicPr>
          <p:cNvPr id="5" name="Picture 4" descr="software-is-eating-the-worl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p:cNvSpPr txBox="1"/>
          <p:nvPr/>
        </p:nvSpPr>
        <p:spPr>
          <a:xfrm>
            <a:off x="317508" y="4589744"/>
            <a:ext cx="3492610" cy="369332"/>
          </a:xfrm>
          <a:prstGeom prst="rect">
            <a:avLst/>
          </a:prstGeom>
          <a:noFill/>
        </p:spPr>
        <p:txBody>
          <a:bodyPr wrap="square" rtlCol="0">
            <a:spAutoFit/>
          </a:bodyPr>
          <a:lstStyle/>
          <a:p>
            <a:r>
              <a:rPr lang="en-US" dirty="0" smtClean="0">
                <a:solidFill>
                  <a:srgbClr val="FFFFFF"/>
                </a:solidFill>
              </a:rPr>
              <a:t>~ Marc </a:t>
            </a:r>
            <a:r>
              <a:rPr lang="en-US" dirty="0">
                <a:solidFill>
                  <a:srgbClr val="FFFFFF"/>
                </a:solidFill>
              </a:rPr>
              <a:t>Marc </a:t>
            </a:r>
            <a:r>
              <a:rPr lang="en-US" dirty="0" smtClean="0">
                <a:solidFill>
                  <a:srgbClr val="FFFFFF"/>
                </a:solidFill>
              </a:rPr>
              <a:t>Andreessen 2011</a:t>
            </a:r>
            <a:endParaRPr lang="en-US" dirty="0" smtClean="0">
              <a:solidFill>
                <a:srgbClr val="FFFFFF"/>
              </a:solidFill>
            </a:endParaRPr>
          </a:p>
        </p:txBody>
      </p:sp>
    </p:spTree>
    <p:extLst>
      <p:ext uri="{BB962C8B-B14F-4D97-AF65-F5344CB8AC3E}">
        <p14:creationId xmlns:p14="http://schemas.microsoft.com/office/powerpoint/2010/main" val="1543743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p:cNvSpPr txBox="1"/>
          <p:nvPr/>
        </p:nvSpPr>
        <p:spPr>
          <a:xfrm>
            <a:off x="2109815" y="916169"/>
            <a:ext cx="2360635" cy="584776"/>
          </a:xfrm>
          <a:prstGeom prst="rect">
            <a:avLst/>
          </a:prstGeom>
          <a:noFill/>
        </p:spPr>
        <p:txBody>
          <a:bodyPr wrap="square" lIns="91438" tIns="45719" rIns="91438" bIns="45719" rtlCol="0">
            <a:spAutoFit/>
          </a:bodyPr>
          <a:lstStyle/>
          <a:p>
            <a:pPr algn="ctr"/>
            <a:r>
              <a:rPr lang="en-US" sz="3200" dirty="0">
                <a:solidFill>
                  <a:schemeClr val="bg1">
                    <a:lumMod val="95000"/>
                  </a:schemeClr>
                </a:solidFill>
                <a:latin typeface="Calibri"/>
                <a:cs typeface="Calibri"/>
              </a:rPr>
              <a:t>spending</a:t>
            </a:r>
          </a:p>
        </p:txBody>
      </p:sp>
      <p:sp>
        <p:nvSpPr>
          <p:cNvPr id="2" name="Slide Number Placeholder 1"/>
          <p:cNvSpPr>
            <a:spLocks noGrp="1"/>
          </p:cNvSpPr>
          <p:nvPr>
            <p:ph type="sldNum" sz="quarter" idx="4"/>
          </p:nvPr>
        </p:nvSpPr>
        <p:spPr/>
        <p:txBody>
          <a:bodyPr/>
          <a:lstStyle/>
          <a:p>
            <a:fld id="{133CF2A4-CAF6-4D4D-9789-110A2B05844D}" type="slidenum">
              <a:rPr lang="en-US" smtClean="0"/>
              <a:pPr/>
              <a:t>20</a:t>
            </a:fld>
            <a:endParaRPr lang="en-US"/>
          </a:p>
        </p:txBody>
      </p:sp>
      <p:sp>
        <p:nvSpPr>
          <p:cNvPr id="3" name="Date Placeholder 2"/>
          <p:cNvSpPr>
            <a:spLocks noGrp="1"/>
          </p:cNvSpPr>
          <p:nvPr>
            <p:ph type="dt" sz="half" idx="2"/>
          </p:nvPr>
        </p:nvSpPr>
        <p:spPr/>
        <p:txBody>
          <a:bodyPr/>
          <a:lstStyle/>
          <a:p>
            <a:fld id="{118A4822-380A-C44A-81E1-83E9E6BA5521}" type="datetime1">
              <a:rPr lang="en-US"/>
              <a:pPr/>
              <a:t>10/12/14</a:t>
            </a:fld>
            <a:endParaRPr lang="en-US"/>
          </a:p>
        </p:txBody>
      </p:sp>
      <p:sp>
        <p:nvSpPr>
          <p:cNvPr id="48" name="Rectangle 47"/>
          <p:cNvSpPr/>
          <p:nvPr/>
        </p:nvSpPr>
        <p:spPr>
          <a:xfrm>
            <a:off x="5934583" y="1530235"/>
            <a:ext cx="2307166" cy="5987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endParaRPr lang="en-US" sz="500">
              <a:solidFill>
                <a:schemeClr val="accent3">
                  <a:lumMod val="75000"/>
                </a:schemeClr>
              </a:solidFill>
            </a:endParaRPr>
          </a:p>
        </p:txBody>
      </p:sp>
      <p:sp>
        <p:nvSpPr>
          <p:cNvPr id="49" name="Rectangle 48"/>
          <p:cNvSpPr/>
          <p:nvPr/>
        </p:nvSpPr>
        <p:spPr>
          <a:xfrm>
            <a:off x="5934583" y="4559764"/>
            <a:ext cx="2307166" cy="34289"/>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endParaRPr lang="en-US" sz="1100">
              <a:solidFill>
                <a:schemeClr val="accent5">
                  <a:lumMod val="20000"/>
                  <a:lumOff val="80000"/>
                </a:schemeClr>
              </a:solidFill>
            </a:endParaRPr>
          </a:p>
        </p:txBody>
      </p:sp>
      <p:grpSp>
        <p:nvGrpSpPr>
          <p:cNvPr id="79" name="Group 78"/>
          <p:cNvGrpSpPr/>
          <p:nvPr/>
        </p:nvGrpSpPr>
        <p:grpSpPr>
          <a:xfrm>
            <a:off x="5934583" y="1630153"/>
            <a:ext cx="2307720" cy="2793422"/>
            <a:chOff x="6304995" y="1752386"/>
            <a:chExt cx="2307720" cy="4119143"/>
          </a:xfrm>
        </p:grpSpPr>
        <p:sp>
          <p:nvSpPr>
            <p:cNvPr id="51" name="Rectangle 50"/>
            <p:cNvSpPr/>
            <p:nvPr/>
          </p:nvSpPr>
          <p:spPr>
            <a:xfrm>
              <a:off x="6316132" y="1752386"/>
              <a:ext cx="2283823" cy="4115014"/>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3" cstate="email">
              <a:lum bright="7000"/>
              <a:extLst>
                <a:ext uri="{28A0092B-C50C-407E-A947-70E740481C1C}">
                  <a14:useLocalDpi xmlns:a14="http://schemas.microsoft.com/office/drawing/2010/main"/>
                </a:ext>
              </a:extLst>
            </a:blip>
            <a:stretch>
              <a:fillRect/>
            </a:stretch>
          </p:blipFill>
          <p:spPr>
            <a:xfrm>
              <a:off x="6328889" y="1765143"/>
              <a:ext cx="614974" cy="614974"/>
            </a:xfrm>
            <a:prstGeom prst="rect">
              <a:avLst/>
            </a:prstGeom>
          </p:spPr>
        </p:pic>
        <p:pic>
          <p:nvPicPr>
            <p:cNvPr id="53" name="Picture 52"/>
            <p:cNvPicPr>
              <a:picLocks noChangeAspect="1"/>
            </p:cNvPicPr>
            <p:nvPr/>
          </p:nvPicPr>
          <p:blipFill>
            <a:blip r:embed="rId3" cstate="email">
              <a:lum bright="7000"/>
              <a:extLst>
                <a:ext uri="{28A0092B-C50C-407E-A947-70E740481C1C}">
                  <a14:useLocalDpi xmlns:a14="http://schemas.microsoft.com/office/drawing/2010/main"/>
                </a:ext>
              </a:extLst>
            </a:blip>
            <a:stretch>
              <a:fillRect/>
            </a:stretch>
          </p:blipFill>
          <p:spPr>
            <a:xfrm>
              <a:off x="6328889" y="2380117"/>
              <a:ext cx="614974" cy="614974"/>
            </a:xfrm>
            <a:prstGeom prst="rect">
              <a:avLst/>
            </a:prstGeom>
          </p:spPr>
        </p:pic>
        <p:pic>
          <p:nvPicPr>
            <p:cNvPr id="54" name="Picture 53"/>
            <p:cNvPicPr>
              <a:picLocks noChangeAspect="1"/>
            </p:cNvPicPr>
            <p:nvPr/>
          </p:nvPicPr>
          <p:blipFill>
            <a:blip r:embed="rId4" cstate="email">
              <a:lum bright="7000"/>
              <a:extLst>
                <a:ext uri="{28A0092B-C50C-407E-A947-70E740481C1C}">
                  <a14:useLocalDpi xmlns:a14="http://schemas.microsoft.com/office/drawing/2010/main"/>
                </a:ext>
              </a:extLst>
            </a:blip>
            <a:stretch>
              <a:fillRect/>
            </a:stretch>
          </p:blipFill>
          <p:spPr>
            <a:xfrm>
              <a:off x="6636376" y="2072629"/>
              <a:ext cx="1230568" cy="1230567"/>
            </a:xfrm>
            <a:prstGeom prst="rect">
              <a:avLst/>
            </a:prstGeom>
          </p:spPr>
        </p:pic>
        <p:pic>
          <p:nvPicPr>
            <p:cNvPr id="55" name="Picture 54"/>
            <p:cNvPicPr>
              <a:picLocks noChangeAspect="1"/>
            </p:cNvPicPr>
            <p:nvPr/>
          </p:nvPicPr>
          <p:blipFill>
            <a:blip r:embed="rId5" cstate="email">
              <a:lum bright="7000"/>
              <a:extLst>
                <a:ext uri="{28A0092B-C50C-407E-A947-70E740481C1C}">
                  <a14:useLocalDpi xmlns:a14="http://schemas.microsoft.com/office/drawing/2010/main"/>
                </a:ext>
              </a:extLst>
            </a:blip>
            <a:stretch>
              <a:fillRect/>
            </a:stretch>
          </p:blipFill>
          <p:spPr>
            <a:xfrm>
              <a:off x="6943864" y="1752387"/>
              <a:ext cx="418489" cy="418489"/>
            </a:xfrm>
            <a:prstGeom prst="rect">
              <a:avLst/>
            </a:prstGeom>
          </p:spPr>
        </p:pic>
        <p:pic>
          <p:nvPicPr>
            <p:cNvPr id="56" name="Picture 55"/>
            <p:cNvPicPr>
              <a:picLocks noChangeAspect="1"/>
            </p:cNvPicPr>
            <p:nvPr/>
          </p:nvPicPr>
          <p:blipFill>
            <a:blip r:embed="rId6" cstate="email">
              <a:lum bright="7000"/>
              <a:extLst>
                <a:ext uri="{28A0092B-C50C-407E-A947-70E740481C1C}">
                  <a14:useLocalDpi xmlns:a14="http://schemas.microsoft.com/office/drawing/2010/main"/>
                </a:ext>
              </a:extLst>
            </a:blip>
            <a:stretch>
              <a:fillRect/>
            </a:stretch>
          </p:blipFill>
          <p:spPr>
            <a:xfrm>
              <a:off x="7168421" y="2801158"/>
              <a:ext cx="808907" cy="808907"/>
            </a:xfrm>
            <a:prstGeom prst="rect">
              <a:avLst/>
            </a:prstGeom>
          </p:spPr>
        </p:pic>
        <p:pic>
          <p:nvPicPr>
            <p:cNvPr id="57" name="Picture 56"/>
            <p:cNvPicPr>
              <a:picLocks noChangeAspect="1"/>
            </p:cNvPicPr>
            <p:nvPr/>
          </p:nvPicPr>
          <p:blipFill>
            <a:blip r:embed="rId6" cstate="email">
              <a:lum bright="7000"/>
              <a:extLst>
                <a:ext uri="{28A0092B-C50C-407E-A947-70E740481C1C}">
                  <a14:useLocalDpi xmlns:a14="http://schemas.microsoft.com/office/drawing/2010/main"/>
                </a:ext>
              </a:extLst>
            </a:blip>
            <a:stretch>
              <a:fillRect/>
            </a:stretch>
          </p:blipFill>
          <p:spPr>
            <a:xfrm>
              <a:off x="6316132" y="3057850"/>
              <a:ext cx="808907" cy="808907"/>
            </a:xfrm>
            <a:prstGeom prst="rect">
              <a:avLst/>
            </a:prstGeom>
          </p:spPr>
        </p:pic>
        <p:pic>
          <p:nvPicPr>
            <p:cNvPr id="58" name="Picture 57"/>
            <p:cNvPicPr>
              <a:picLocks noChangeAspect="1"/>
            </p:cNvPicPr>
            <p:nvPr/>
          </p:nvPicPr>
          <p:blipFill>
            <a:blip r:embed="rId5" cstate="email">
              <a:lum bright="7000"/>
              <a:extLst>
                <a:ext uri="{28A0092B-C50C-407E-A947-70E740481C1C}">
                  <a14:useLocalDpi xmlns:a14="http://schemas.microsoft.com/office/drawing/2010/main"/>
                </a:ext>
              </a:extLst>
            </a:blip>
            <a:stretch>
              <a:fillRect/>
            </a:stretch>
          </p:blipFill>
          <p:spPr>
            <a:xfrm>
              <a:off x="6316132" y="2785846"/>
              <a:ext cx="418489" cy="418489"/>
            </a:xfrm>
            <a:prstGeom prst="rect">
              <a:avLst/>
            </a:prstGeom>
          </p:spPr>
        </p:pic>
        <p:pic>
          <p:nvPicPr>
            <p:cNvPr id="59" name="Picture 58"/>
            <p:cNvPicPr>
              <a:picLocks noChangeAspect="1"/>
            </p:cNvPicPr>
            <p:nvPr/>
          </p:nvPicPr>
          <p:blipFill>
            <a:blip r:embed="rId3" cstate="email">
              <a:lum bright="7000"/>
              <a:extLst>
                <a:ext uri="{28A0092B-C50C-407E-A947-70E740481C1C}">
                  <a14:useLocalDpi xmlns:a14="http://schemas.microsoft.com/office/drawing/2010/main"/>
                </a:ext>
              </a:extLst>
            </a:blip>
            <a:stretch>
              <a:fillRect/>
            </a:stretch>
          </p:blipFill>
          <p:spPr>
            <a:xfrm>
              <a:off x="6943863" y="3251782"/>
              <a:ext cx="614974" cy="614974"/>
            </a:xfrm>
            <a:prstGeom prst="rect">
              <a:avLst/>
            </a:prstGeom>
          </p:spPr>
        </p:pic>
        <p:pic>
          <p:nvPicPr>
            <p:cNvPr id="60" name="Picture 59"/>
            <p:cNvPicPr>
              <a:picLocks noChangeAspect="1"/>
            </p:cNvPicPr>
            <p:nvPr/>
          </p:nvPicPr>
          <p:blipFill>
            <a:blip r:embed="rId4" cstate="email">
              <a:lum bright="7000"/>
              <a:extLst>
                <a:ext uri="{28A0092B-C50C-407E-A947-70E740481C1C}">
                  <a14:useLocalDpi xmlns:a14="http://schemas.microsoft.com/office/drawing/2010/main"/>
                </a:ext>
              </a:extLst>
            </a:blip>
            <a:stretch>
              <a:fillRect/>
            </a:stretch>
          </p:blipFill>
          <p:spPr>
            <a:xfrm>
              <a:off x="7382147" y="2636499"/>
              <a:ext cx="1230568" cy="1230567"/>
            </a:xfrm>
            <a:prstGeom prst="rect">
              <a:avLst/>
            </a:prstGeom>
          </p:spPr>
        </p:pic>
        <p:pic>
          <p:nvPicPr>
            <p:cNvPr id="61" name="Picture 60"/>
            <p:cNvPicPr>
              <a:picLocks noChangeAspect="1"/>
            </p:cNvPicPr>
            <p:nvPr/>
          </p:nvPicPr>
          <p:blipFill>
            <a:blip r:embed="rId6" cstate="email">
              <a:lum bright="7000"/>
              <a:extLst>
                <a:ext uri="{28A0092B-C50C-407E-A947-70E740481C1C}">
                  <a14:useLocalDpi xmlns:a14="http://schemas.microsoft.com/office/drawing/2010/main"/>
                </a:ext>
              </a:extLst>
            </a:blip>
            <a:stretch>
              <a:fillRect/>
            </a:stretch>
          </p:blipFill>
          <p:spPr>
            <a:xfrm>
              <a:off x="7791049" y="1975663"/>
              <a:ext cx="808907" cy="808907"/>
            </a:xfrm>
            <a:prstGeom prst="rect">
              <a:avLst/>
            </a:prstGeom>
          </p:spPr>
        </p:pic>
        <p:pic>
          <p:nvPicPr>
            <p:cNvPr id="62" name="Picture 61"/>
            <p:cNvPicPr>
              <a:picLocks noChangeAspect="1"/>
            </p:cNvPicPr>
            <p:nvPr/>
          </p:nvPicPr>
          <p:blipFill>
            <a:blip r:embed="rId3" cstate="email">
              <a:lum bright="7000"/>
              <a:extLst>
                <a:ext uri="{28A0092B-C50C-407E-A947-70E740481C1C}">
                  <a14:useLocalDpi xmlns:a14="http://schemas.microsoft.com/office/drawing/2010/main"/>
                </a:ext>
              </a:extLst>
            </a:blip>
            <a:stretch>
              <a:fillRect/>
            </a:stretch>
          </p:blipFill>
          <p:spPr>
            <a:xfrm>
              <a:off x="7407664" y="1752386"/>
              <a:ext cx="614974" cy="614974"/>
            </a:xfrm>
            <a:prstGeom prst="rect">
              <a:avLst/>
            </a:prstGeom>
          </p:spPr>
        </p:pic>
        <p:pic>
          <p:nvPicPr>
            <p:cNvPr id="63" name="Picture 62"/>
            <p:cNvPicPr>
              <a:picLocks noChangeAspect="1"/>
            </p:cNvPicPr>
            <p:nvPr/>
          </p:nvPicPr>
          <p:blipFill>
            <a:blip r:embed="rId5" cstate="email">
              <a:lum bright="7000"/>
              <a:extLst>
                <a:ext uri="{28A0092B-C50C-407E-A947-70E740481C1C}">
                  <a14:useLocalDpi xmlns:a14="http://schemas.microsoft.com/office/drawing/2010/main"/>
                </a:ext>
              </a:extLst>
            </a:blip>
            <a:stretch>
              <a:fillRect/>
            </a:stretch>
          </p:blipFill>
          <p:spPr>
            <a:xfrm>
              <a:off x="8181468" y="1752386"/>
              <a:ext cx="418489" cy="418489"/>
            </a:xfrm>
            <a:prstGeom prst="rect">
              <a:avLst/>
            </a:prstGeom>
          </p:spPr>
        </p:pic>
        <p:pic>
          <p:nvPicPr>
            <p:cNvPr id="64" name="Picture 63"/>
            <p:cNvPicPr>
              <a:picLocks noChangeAspect="1"/>
            </p:cNvPicPr>
            <p:nvPr/>
          </p:nvPicPr>
          <p:blipFill>
            <a:blip r:embed="rId5" cstate="email">
              <a:lum bright="7000"/>
              <a:extLst>
                <a:ext uri="{28A0092B-C50C-407E-A947-70E740481C1C}">
                  <a14:useLocalDpi xmlns:a14="http://schemas.microsoft.com/office/drawing/2010/main"/>
                </a:ext>
              </a:extLst>
            </a:blip>
            <a:stretch>
              <a:fillRect/>
            </a:stretch>
          </p:blipFill>
          <p:spPr>
            <a:xfrm>
              <a:off x="8181468" y="2575325"/>
              <a:ext cx="418489" cy="418489"/>
            </a:xfrm>
            <a:prstGeom prst="rect">
              <a:avLst/>
            </a:prstGeom>
          </p:spPr>
        </p:pic>
        <p:pic>
          <p:nvPicPr>
            <p:cNvPr id="65" name="Picture 64"/>
            <p:cNvPicPr>
              <a:picLocks noChangeAspect="1"/>
            </p:cNvPicPr>
            <p:nvPr/>
          </p:nvPicPr>
          <p:blipFill>
            <a:blip r:embed="rId4" cstate="email">
              <a:lum bright="7000"/>
              <a:extLst>
                <a:ext uri="{28A0092B-C50C-407E-A947-70E740481C1C}">
                  <a14:useLocalDpi xmlns:a14="http://schemas.microsoft.com/office/drawing/2010/main"/>
                </a:ext>
              </a:extLst>
            </a:blip>
            <a:stretch>
              <a:fillRect/>
            </a:stretch>
          </p:blipFill>
          <p:spPr>
            <a:xfrm>
              <a:off x="6328889" y="3670600"/>
              <a:ext cx="1230568" cy="1230567"/>
            </a:xfrm>
            <a:prstGeom prst="rect">
              <a:avLst/>
            </a:prstGeom>
          </p:spPr>
        </p:pic>
        <p:pic>
          <p:nvPicPr>
            <p:cNvPr id="66" name="Picture 65"/>
            <p:cNvPicPr>
              <a:picLocks noChangeAspect="1"/>
            </p:cNvPicPr>
            <p:nvPr/>
          </p:nvPicPr>
          <p:blipFill>
            <a:blip r:embed="rId4" cstate="email">
              <a:lum bright="7000"/>
              <a:extLst>
                <a:ext uri="{28A0092B-C50C-407E-A947-70E740481C1C}">
                  <a14:useLocalDpi xmlns:a14="http://schemas.microsoft.com/office/drawing/2010/main"/>
                </a:ext>
              </a:extLst>
            </a:blip>
            <a:stretch>
              <a:fillRect/>
            </a:stretch>
          </p:blipFill>
          <p:spPr>
            <a:xfrm>
              <a:off x="6943553" y="4640962"/>
              <a:ext cx="1230568" cy="1230567"/>
            </a:xfrm>
            <a:prstGeom prst="rect">
              <a:avLst/>
            </a:prstGeom>
          </p:spPr>
        </p:pic>
        <p:pic>
          <p:nvPicPr>
            <p:cNvPr id="67" name="Picture 66"/>
            <p:cNvPicPr>
              <a:picLocks noChangeAspect="1"/>
            </p:cNvPicPr>
            <p:nvPr/>
          </p:nvPicPr>
          <p:blipFill>
            <a:blip r:embed="rId6" cstate="email">
              <a:lum bright="7000"/>
              <a:extLst>
                <a:ext uri="{28A0092B-C50C-407E-A947-70E740481C1C}">
                  <a14:useLocalDpi xmlns:a14="http://schemas.microsoft.com/office/drawing/2010/main"/>
                </a:ext>
              </a:extLst>
            </a:blip>
            <a:stretch>
              <a:fillRect/>
            </a:stretch>
          </p:blipFill>
          <p:spPr>
            <a:xfrm>
              <a:off x="7407664" y="3973567"/>
              <a:ext cx="808907" cy="808907"/>
            </a:xfrm>
            <a:prstGeom prst="rect">
              <a:avLst/>
            </a:prstGeom>
          </p:spPr>
        </p:pic>
        <p:pic>
          <p:nvPicPr>
            <p:cNvPr id="68" name="Picture 67"/>
            <p:cNvPicPr>
              <a:picLocks noChangeAspect="1"/>
            </p:cNvPicPr>
            <p:nvPr/>
          </p:nvPicPr>
          <p:blipFill>
            <a:blip r:embed="rId6" cstate="email">
              <a:lum bright="7000"/>
              <a:extLst>
                <a:ext uri="{28A0092B-C50C-407E-A947-70E740481C1C}">
                  <a14:useLocalDpi xmlns:a14="http://schemas.microsoft.com/office/drawing/2010/main"/>
                </a:ext>
              </a:extLst>
            </a:blip>
            <a:stretch>
              <a:fillRect/>
            </a:stretch>
          </p:blipFill>
          <p:spPr>
            <a:xfrm>
              <a:off x="6304995" y="4640962"/>
              <a:ext cx="808907" cy="808907"/>
            </a:xfrm>
            <a:prstGeom prst="rect">
              <a:avLst/>
            </a:prstGeom>
          </p:spPr>
        </p:pic>
        <p:pic>
          <p:nvPicPr>
            <p:cNvPr id="69" name="Picture 68"/>
            <p:cNvPicPr>
              <a:picLocks noChangeAspect="1"/>
            </p:cNvPicPr>
            <p:nvPr/>
          </p:nvPicPr>
          <p:blipFill>
            <a:blip r:embed="rId6" cstate="email">
              <a:lum bright="7000"/>
              <a:extLst>
                <a:ext uri="{28A0092B-C50C-407E-A947-70E740481C1C}">
                  <a14:useLocalDpi xmlns:a14="http://schemas.microsoft.com/office/drawing/2010/main"/>
                </a:ext>
              </a:extLst>
            </a:blip>
            <a:stretch>
              <a:fillRect/>
            </a:stretch>
          </p:blipFill>
          <p:spPr>
            <a:xfrm>
              <a:off x="7769667" y="5058493"/>
              <a:ext cx="808907" cy="808907"/>
            </a:xfrm>
            <a:prstGeom prst="rect">
              <a:avLst/>
            </a:prstGeom>
          </p:spPr>
        </p:pic>
        <p:pic>
          <p:nvPicPr>
            <p:cNvPr id="70" name="Picture 69"/>
            <p:cNvPicPr>
              <a:picLocks noChangeAspect="1"/>
            </p:cNvPicPr>
            <p:nvPr/>
          </p:nvPicPr>
          <p:blipFill>
            <a:blip r:embed="rId3" cstate="email">
              <a:lum bright="7000"/>
              <a:extLst>
                <a:ext uri="{28A0092B-C50C-407E-A947-70E740481C1C}">
                  <a14:useLocalDpi xmlns:a14="http://schemas.microsoft.com/office/drawing/2010/main"/>
                </a:ext>
              </a:extLst>
            </a:blip>
            <a:stretch>
              <a:fillRect/>
            </a:stretch>
          </p:blipFill>
          <p:spPr>
            <a:xfrm>
              <a:off x="6498928" y="5252426"/>
              <a:ext cx="614974" cy="614974"/>
            </a:xfrm>
            <a:prstGeom prst="rect">
              <a:avLst/>
            </a:prstGeom>
          </p:spPr>
        </p:pic>
        <p:pic>
          <p:nvPicPr>
            <p:cNvPr id="71" name="Picture 70"/>
            <p:cNvPicPr>
              <a:picLocks noChangeAspect="1"/>
            </p:cNvPicPr>
            <p:nvPr/>
          </p:nvPicPr>
          <p:blipFill>
            <a:blip r:embed="rId3" cstate="email">
              <a:lum bright="7000"/>
              <a:extLst>
                <a:ext uri="{28A0092B-C50C-407E-A947-70E740481C1C}">
                  <a14:useLocalDpi xmlns:a14="http://schemas.microsoft.com/office/drawing/2010/main"/>
                </a:ext>
              </a:extLst>
            </a:blip>
            <a:stretch>
              <a:fillRect/>
            </a:stretch>
          </p:blipFill>
          <p:spPr>
            <a:xfrm>
              <a:off x="7963600" y="4507927"/>
              <a:ext cx="614974" cy="614974"/>
            </a:xfrm>
            <a:prstGeom prst="rect">
              <a:avLst/>
            </a:prstGeom>
          </p:spPr>
        </p:pic>
        <p:pic>
          <p:nvPicPr>
            <p:cNvPr id="72" name="Picture 71"/>
            <p:cNvPicPr>
              <a:picLocks noChangeAspect="1"/>
            </p:cNvPicPr>
            <p:nvPr/>
          </p:nvPicPr>
          <p:blipFill>
            <a:blip r:embed="rId3" cstate="email">
              <a:lum bright="7000"/>
              <a:extLst>
                <a:ext uri="{28A0092B-C50C-407E-A947-70E740481C1C}">
                  <a14:useLocalDpi xmlns:a14="http://schemas.microsoft.com/office/drawing/2010/main"/>
                </a:ext>
              </a:extLst>
            </a:blip>
            <a:stretch>
              <a:fillRect/>
            </a:stretch>
          </p:blipFill>
          <p:spPr>
            <a:xfrm>
              <a:off x="7963600" y="3504769"/>
              <a:ext cx="614974" cy="614974"/>
            </a:xfrm>
            <a:prstGeom prst="rect">
              <a:avLst/>
            </a:prstGeom>
          </p:spPr>
        </p:pic>
        <p:pic>
          <p:nvPicPr>
            <p:cNvPr id="73" name="Picture 72"/>
            <p:cNvPicPr>
              <a:picLocks noChangeAspect="1"/>
            </p:cNvPicPr>
            <p:nvPr/>
          </p:nvPicPr>
          <p:blipFill>
            <a:blip r:embed="rId5" cstate="email">
              <a:lum bright="7000"/>
              <a:extLst>
                <a:ext uri="{28A0092B-C50C-407E-A947-70E740481C1C}">
                  <a14:useLocalDpi xmlns:a14="http://schemas.microsoft.com/office/drawing/2010/main"/>
                </a:ext>
              </a:extLst>
            </a:blip>
            <a:stretch>
              <a:fillRect/>
            </a:stretch>
          </p:blipFill>
          <p:spPr>
            <a:xfrm>
              <a:off x="7407664" y="3701254"/>
              <a:ext cx="418489" cy="418489"/>
            </a:xfrm>
            <a:prstGeom prst="rect">
              <a:avLst/>
            </a:prstGeom>
          </p:spPr>
        </p:pic>
        <p:pic>
          <p:nvPicPr>
            <p:cNvPr id="74" name="Picture 73"/>
            <p:cNvPicPr>
              <a:picLocks noChangeAspect="1"/>
            </p:cNvPicPr>
            <p:nvPr/>
          </p:nvPicPr>
          <p:blipFill>
            <a:blip r:embed="rId5" cstate="email">
              <a:lum bright="7000"/>
              <a:extLst>
                <a:ext uri="{28A0092B-C50C-407E-A947-70E740481C1C}">
                  <a14:useLocalDpi xmlns:a14="http://schemas.microsoft.com/office/drawing/2010/main"/>
                </a:ext>
              </a:extLst>
            </a:blip>
            <a:stretch>
              <a:fillRect/>
            </a:stretch>
          </p:blipFill>
          <p:spPr>
            <a:xfrm>
              <a:off x="6328889" y="3657511"/>
              <a:ext cx="418489" cy="418489"/>
            </a:xfrm>
            <a:prstGeom prst="rect">
              <a:avLst/>
            </a:prstGeom>
          </p:spPr>
        </p:pic>
        <p:pic>
          <p:nvPicPr>
            <p:cNvPr id="75" name="Picture 74"/>
            <p:cNvPicPr>
              <a:picLocks noChangeAspect="1"/>
            </p:cNvPicPr>
            <p:nvPr/>
          </p:nvPicPr>
          <p:blipFill>
            <a:blip r:embed="rId5" cstate="email">
              <a:lum bright="7000"/>
              <a:extLst>
                <a:ext uri="{28A0092B-C50C-407E-A947-70E740481C1C}">
                  <a14:useLocalDpi xmlns:a14="http://schemas.microsoft.com/office/drawing/2010/main"/>
                </a:ext>
              </a:extLst>
            </a:blip>
            <a:stretch>
              <a:fillRect/>
            </a:stretch>
          </p:blipFill>
          <p:spPr>
            <a:xfrm>
              <a:off x="8160085" y="4089438"/>
              <a:ext cx="418489" cy="418489"/>
            </a:xfrm>
            <a:prstGeom prst="rect">
              <a:avLst/>
            </a:prstGeom>
          </p:spPr>
        </p:pic>
        <p:pic>
          <p:nvPicPr>
            <p:cNvPr id="76" name="Picture 75"/>
            <p:cNvPicPr>
              <a:picLocks noChangeAspect="1"/>
            </p:cNvPicPr>
            <p:nvPr/>
          </p:nvPicPr>
          <p:blipFill>
            <a:blip r:embed="rId5" cstate="email">
              <a:lum bright="7000"/>
              <a:extLst>
                <a:ext uri="{28A0092B-C50C-407E-A947-70E740481C1C}">
                  <a14:useLocalDpi xmlns:a14="http://schemas.microsoft.com/office/drawing/2010/main"/>
                </a:ext>
              </a:extLst>
            </a:blip>
            <a:stretch>
              <a:fillRect/>
            </a:stretch>
          </p:blipFill>
          <p:spPr>
            <a:xfrm>
              <a:off x="6989175" y="5448911"/>
              <a:ext cx="418489" cy="418489"/>
            </a:xfrm>
            <a:prstGeom prst="rect">
              <a:avLst/>
            </a:prstGeom>
          </p:spPr>
        </p:pic>
        <p:pic>
          <p:nvPicPr>
            <p:cNvPr id="77" name="Picture 76"/>
            <p:cNvPicPr>
              <a:picLocks noChangeAspect="1"/>
            </p:cNvPicPr>
            <p:nvPr/>
          </p:nvPicPr>
          <p:blipFill>
            <a:blip r:embed="rId5" cstate="email">
              <a:lum bright="7000"/>
              <a:extLst>
                <a:ext uri="{28A0092B-C50C-407E-A947-70E740481C1C}">
                  <a14:useLocalDpi xmlns:a14="http://schemas.microsoft.com/office/drawing/2010/main"/>
                </a:ext>
              </a:extLst>
            </a:blip>
            <a:stretch>
              <a:fillRect/>
            </a:stretch>
          </p:blipFill>
          <p:spPr>
            <a:xfrm>
              <a:off x="6304995" y="5333997"/>
              <a:ext cx="418489" cy="418489"/>
            </a:xfrm>
            <a:prstGeom prst="rect">
              <a:avLst/>
            </a:prstGeom>
          </p:spPr>
        </p:pic>
        <p:pic>
          <p:nvPicPr>
            <p:cNvPr id="78" name="Picture 77"/>
            <p:cNvPicPr>
              <a:picLocks noChangeAspect="1"/>
            </p:cNvPicPr>
            <p:nvPr/>
          </p:nvPicPr>
          <p:blipFill>
            <a:blip r:embed="rId3" cstate="email">
              <a:lum bright="7000"/>
              <a:extLst>
                <a:ext uri="{28A0092B-C50C-407E-A947-70E740481C1C}">
                  <a14:useLocalDpi xmlns:a14="http://schemas.microsoft.com/office/drawing/2010/main"/>
                </a:ext>
              </a:extLst>
            </a:blip>
            <a:stretch>
              <a:fillRect/>
            </a:stretch>
          </p:blipFill>
          <p:spPr>
            <a:xfrm>
              <a:off x="6989175" y="4507927"/>
              <a:ext cx="614974" cy="614974"/>
            </a:xfrm>
            <a:prstGeom prst="rect">
              <a:avLst/>
            </a:prstGeom>
          </p:spPr>
        </p:pic>
      </p:grpSp>
      <p:sp>
        <p:nvSpPr>
          <p:cNvPr id="81" name="TextBox 80"/>
          <p:cNvSpPr txBox="1"/>
          <p:nvPr/>
        </p:nvSpPr>
        <p:spPr>
          <a:xfrm>
            <a:off x="5881672" y="907736"/>
            <a:ext cx="2360635" cy="584776"/>
          </a:xfrm>
          <a:prstGeom prst="rect">
            <a:avLst/>
          </a:prstGeom>
          <a:noFill/>
        </p:spPr>
        <p:txBody>
          <a:bodyPr wrap="square" lIns="91438" tIns="45719" rIns="91438" bIns="45719" rtlCol="0">
            <a:spAutoFit/>
          </a:bodyPr>
          <a:lstStyle/>
          <a:p>
            <a:pPr algn="ctr"/>
            <a:r>
              <a:rPr lang="en-US" sz="3200" dirty="0">
                <a:solidFill>
                  <a:schemeClr val="bg1">
                    <a:lumMod val="95000"/>
                  </a:schemeClr>
                </a:solidFill>
                <a:latin typeface="Calibri"/>
                <a:cs typeface="Calibri"/>
              </a:rPr>
              <a:t>attack risk</a:t>
            </a:r>
          </a:p>
        </p:txBody>
      </p:sp>
      <p:sp>
        <p:nvSpPr>
          <p:cNvPr id="82" name="TextBox 81"/>
          <p:cNvSpPr txBox="1"/>
          <p:nvPr/>
        </p:nvSpPr>
        <p:spPr>
          <a:xfrm>
            <a:off x="1548362" y="4820296"/>
            <a:ext cx="5685379" cy="261610"/>
          </a:xfrm>
          <a:prstGeom prst="rect">
            <a:avLst/>
          </a:prstGeom>
          <a:noFill/>
        </p:spPr>
        <p:txBody>
          <a:bodyPr wrap="square" lIns="91438" tIns="45719" rIns="91438" bIns="45719" rtlCol="0">
            <a:spAutoFit/>
          </a:bodyPr>
          <a:lstStyle/>
          <a:p>
            <a:r>
              <a:rPr lang="en-US" sz="1100" dirty="0">
                <a:solidFill>
                  <a:schemeClr val="accent5"/>
                </a:solidFill>
                <a:latin typeface="Calibri"/>
                <a:cs typeface="Calibri"/>
              </a:rPr>
              <a:t>Source: Normalized </a:t>
            </a:r>
            <a:r>
              <a:rPr lang="en-US" sz="1100" dirty="0">
                <a:solidFill>
                  <a:schemeClr val="accent5"/>
                </a:solidFill>
                <a:latin typeface="Calibri"/>
                <a:cs typeface="Calibri"/>
              </a:rPr>
              <a:t>s</a:t>
            </a:r>
            <a:r>
              <a:rPr lang="en-US" sz="1100" dirty="0">
                <a:solidFill>
                  <a:schemeClr val="accent5"/>
                </a:solidFill>
                <a:latin typeface="Calibri"/>
                <a:cs typeface="Calibri"/>
              </a:rPr>
              <a:t>pending numbers from IDC, Gartner, The 451 Group ; since groupings vary</a:t>
            </a:r>
          </a:p>
        </p:txBody>
      </p:sp>
      <p:grpSp>
        <p:nvGrpSpPr>
          <p:cNvPr id="89" name="Group 88"/>
          <p:cNvGrpSpPr/>
          <p:nvPr/>
        </p:nvGrpSpPr>
        <p:grpSpPr>
          <a:xfrm>
            <a:off x="1386421" y="1451770"/>
            <a:ext cx="4000500" cy="3169627"/>
            <a:chOff x="3450167" y="1533549"/>
            <a:chExt cx="2307166" cy="3722697"/>
          </a:xfrm>
        </p:grpSpPr>
        <p:sp>
          <p:nvSpPr>
            <p:cNvPr id="12" name="Rectangle 11"/>
            <p:cNvSpPr/>
            <p:nvPr/>
          </p:nvSpPr>
          <p:spPr>
            <a:xfrm>
              <a:off x="3450167" y="2737269"/>
              <a:ext cx="2307166" cy="877597"/>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r>
                <a:rPr lang="en-US" sz="1600" dirty="0">
                  <a:solidFill>
                    <a:schemeClr val="tx1"/>
                  </a:solidFill>
                  <a:latin typeface="Calibri"/>
                  <a:cs typeface="Calibri"/>
                </a:rPr>
                <a:t>Host Security  ~$10B</a:t>
              </a:r>
            </a:p>
          </p:txBody>
        </p:sp>
        <p:sp>
          <p:nvSpPr>
            <p:cNvPr id="15" name="Rectangle 14"/>
            <p:cNvSpPr/>
            <p:nvPr/>
          </p:nvSpPr>
          <p:spPr>
            <a:xfrm>
              <a:off x="3450167" y="2578396"/>
              <a:ext cx="2283824" cy="123061"/>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481917" y="3112135"/>
              <a:ext cx="2264833" cy="433777"/>
            </a:xfrm>
            <a:prstGeom prst="rect">
              <a:avLst/>
            </a:prstGeom>
            <a:noFill/>
          </p:spPr>
          <p:txBody>
            <a:bodyPr wrap="square" rtlCol="0">
              <a:spAutoFit/>
            </a:bodyPr>
            <a:lstStyle/>
            <a:p>
              <a:pPr algn="ctr"/>
              <a:endParaRPr lang="en-US" b="1" dirty="0" smtClean="0">
                <a:solidFill>
                  <a:schemeClr val="bg1"/>
                </a:solidFill>
                <a:latin typeface="Calibri"/>
                <a:cs typeface="Calibri"/>
              </a:endParaRPr>
            </a:p>
          </p:txBody>
        </p:sp>
        <p:sp>
          <p:nvSpPr>
            <p:cNvPr id="32" name="Rectangle 31"/>
            <p:cNvSpPr/>
            <p:nvPr/>
          </p:nvSpPr>
          <p:spPr>
            <a:xfrm>
              <a:off x="3450167" y="2050898"/>
              <a:ext cx="2307166" cy="49564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endParaRPr lang="en-US" sz="500">
                <a:solidFill>
                  <a:schemeClr val="accent3">
                    <a:lumMod val="75000"/>
                  </a:schemeClr>
                </a:solidFill>
              </a:endParaRPr>
            </a:p>
          </p:txBody>
        </p:sp>
        <p:sp>
          <p:nvSpPr>
            <p:cNvPr id="33" name="TextBox 32"/>
            <p:cNvSpPr txBox="1"/>
            <p:nvPr/>
          </p:nvSpPr>
          <p:spPr>
            <a:xfrm>
              <a:off x="3481917" y="2121914"/>
              <a:ext cx="2264833" cy="433777"/>
            </a:xfrm>
            <a:prstGeom prst="rect">
              <a:avLst/>
            </a:prstGeom>
            <a:noFill/>
            <a:effectLst/>
          </p:spPr>
          <p:txBody>
            <a:bodyPr wrap="square" rtlCol="0">
              <a:spAutoFit/>
            </a:bodyPr>
            <a:lstStyle/>
            <a:p>
              <a:pPr algn="ctr"/>
              <a:r>
                <a:rPr lang="en-US" dirty="0" smtClean="0">
                  <a:solidFill>
                    <a:schemeClr val="bg1"/>
                  </a:solidFill>
                  <a:latin typeface="Calibri"/>
                  <a:cs typeface="Calibri"/>
                </a:rPr>
                <a:t>Data Security  ~$5B</a:t>
              </a:r>
            </a:p>
          </p:txBody>
        </p:sp>
        <p:sp>
          <p:nvSpPr>
            <p:cNvPr id="34" name="Rectangle 33"/>
            <p:cNvSpPr/>
            <p:nvPr/>
          </p:nvSpPr>
          <p:spPr>
            <a:xfrm>
              <a:off x="3450167" y="1533549"/>
              <a:ext cx="2307166" cy="46458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endParaRPr lang="en-US" sz="500">
                <a:solidFill>
                  <a:schemeClr val="accent3">
                    <a:lumMod val="75000"/>
                  </a:schemeClr>
                </a:solidFill>
              </a:endParaRPr>
            </a:p>
          </p:txBody>
        </p:sp>
        <p:sp>
          <p:nvSpPr>
            <p:cNvPr id="35" name="TextBox 34"/>
            <p:cNvSpPr txBox="1"/>
            <p:nvPr/>
          </p:nvSpPr>
          <p:spPr>
            <a:xfrm>
              <a:off x="3481917" y="1575118"/>
              <a:ext cx="2264833" cy="433777"/>
            </a:xfrm>
            <a:prstGeom prst="rect">
              <a:avLst/>
            </a:prstGeom>
            <a:noFill/>
            <a:effectLst/>
          </p:spPr>
          <p:txBody>
            <a:bodyPr wrap="square" rtlCol="0">
              <a:spAutoFit/>
            </a:bodyPr>
            <a:lstStyle/>
            <a:p>
              <a:pPr algn="ctr"/>
              <a:r>
                <a:rPr lang="en-US" dirty="0" smtClean="0">
                  <a:solidFill>
                    <a:schemeClr val="bg1"/>
                  </a:solidFill>
                  <a:latin typeface="Calibri"/>
                  <a:cs typeface="Calibri"/>
                </a:rPr>
                <a:t>People Security  ~$4B</a:t>
              </a:r>
            </a:p>
          </p:txBody>
        </p:sp>
        <p:sp>
          <p:nvSpPr>
            <p:cNvPr id="84" name="Rectangle 83"/>
            <p:cNvSpPr/>
            <p:nvPr/>
          </p:nvSpPr>
          <p:spPr>
            <a:xfrm>
              <a:off x="3450167" y="3628633"/>
              <a:ext cx="2307166" cy="1627613"/>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r>
                <a:rPr lang="en-US" sz="1600" dirty="0">
                  <a:solidFill>
                    <a:schemeClr val="tx1"/>
                  </a:solidFill>
                  <a:latin typeface="Calibri"/>
                  <a:cs typeface="Calibri"/>
                </a:rPr>
                <a:t>Network Security  ~$20B</a:t>
              </a:r>
            </a:p>
          </p:txBody>
        </p:sp>
      </p:grpSp>
      <p:sp>
        <p:nvSpPr>
          <p:cNvPr id="91" name="Rectangle 90"/>
          <p:cNvSpPr/>
          <p:nvPr/>
        </p:nvSpPr>
        <p:spPr>
          <a:xfrm>
            <a:off x="5934583" y="1453582"/>
            <a:ext cx="2307166" cy="5987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endParaRPr lang="en-US" sz="500">
              <a:solidFill>
                <a:schemeClr val="accent3">
                  <a:lumMod val="75000"/>
                </a:schemeClr>
              </a:solidFill>
            </a:endParaRPr>
          </a:p>
        </p:txBody>
      </p:sp>
      <p:sp>
        <p:nvSpPr>
          <p:cNvPr id="92" name="Rectangle 91"/>
          <p:cNvSpPr/>
          <p:nvPr/>
        </p:nvSpPr>
        <p:spPr>
          <a:xfrm>
            <a:off x="5934583" y="4479138"/>
            <a:ext cx="2307166" cy="34289"/>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endParaRPr lang="en-US" sz="1100">
              <a:solidFill>
                <a:schemeClr val="accent5">
                  <a:lumMod val="20000"/>
                  <a:lumOff val="80000"/>
                </a:schemeClr>
              </a:solidFill>
            </a:endParaRPr>
          </a:p>
        </p:txBody>
      </p:sp>
      <p:sp>
        <p:nvSpPr>
          <p:cNvPr id="85" name="TextBox 84"/>
          <p:cNvSpPr txBox="1"/>
          <p:nvPr/>
        </p:nvSpPr>
        <p:spPr>
          <a:xfrm>
            <a:off x="0" y="2017715"/>
            <a:ext cx="1357858" cy="1200327"/>
          </a:xfrm>
          <a:prstGeom prst="rect">
            <a:avLst/>
          </a:prstGeom>
          <a:noFill/>
        </p:spPr>
        <p:txBody>
          <a:bodyPr wrap="square" lIns="91438" tIns="45719" rIns="91438" bIns="45719" rtlCol="0">
            <a:spAutoFit/>
          </a:bodyPr>
          <a:lstStyle/>
          <a:p>
            <a:r>
              <a:rPr lang="en-US" dirty="0" smtClean="0">
                <a:solidFill>
                  <a:schemeClr val="accent1"/>
                </a:solidFill>
                <a:latin typeface="Calibri"/>
                <a:cs typeface="Calibri"/>
              </a:rPr>
              <a:t>Software Security</a:t>
            </a:r>
            <a:br>
              <a:rPr lang="en-US" dirty="0" smtClean="0">
                <a:solidFill>
                  <a:schemeClr val="accent1"/>
                </a:solidFill>
                <a:latin typeface="Calibri"/>
                <a:cs typeface="Calibri"/>
              </a:rPr>
            </a:br>
            <a:r>
              <a:rPr lang="en-US" dirty="0" smtClean="0">
                <a:solidFill>
                  <a:schemeClr val="accent1"/>
                </a:solidFill>
                <a:latin typeface="Calibri"/>
                <a:cs typeface="Calibri"/>
              </a:rPr>
              <a:t>~$0.5B</a:t>
            </a:r>
          </a:p>
          <a:p>
            <a:endParaRPr lang="en-US" dirty="0" smtClean="0">
              <a:solidFill>
                <a:schemeClr val="accent1"/>
              </a:solidFill>
            </a:endParaRPr>
          </a:p>
        </p:txBody>
      </p:sp>
      <p:cxnSp>
        <p:nvCxnSpPr>
          <p:cNvPr id="93" name="Straight Connector 92"/>
          <p:cNvCxnSpPr/>
          <p:nvPr/>
        </p:nvCxnSpPr>
        <p:spPr>
          <a:xfrm>
            <a:off x="941924" y="2381072"/>
            <a:ext cx="447687" cy="1191"/>
          </a:xfrm>
          <a:prstGeom prst="line">
            <a:avLst/>
          </a:prstGeom>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958480" y="2412110"/>
            <a:ext cx="2249685" cy="2308322"/>
          </a:xfrm>
          <a:prstGeom prst="rect">
            <a:avLst/>
          </a:prstGeom>
          <a:noFill/>
          <a:effectLst/>
        </p:spPr>
        <p:txBody>
          <a:bodyPr wrap="square" lIns="91438" tIns="45719" rIns="91438" bIns="45719" rtlCol="0">
            <a:spAutoFit/>
          </a:bodyPr>
          <a:lstStyle/>
          <a:p>
            <a:pPr algn="ctr"/>
            <a:r>
              <a:rPr lang="en-US" dirty="0" smtClean="0">
                <a:solidFill>
                  <a:schemeClr val="bg1"/>
                </a:solidFill>
                <a:latin typeface="Calibri"/>
                <a:cs typeface="Calibri"/>
              </a:rPr>
              <a:t>Assembled 3</a:t>
            </a:r>
            <a:r>
              <a:rPr lang="en-US" baseline="30000" dirty="0" smtClean="0">
                <a:solidFill>
                  <a:schemeClr val="bg1"/>
                </a:solidFill>
                <a:latin typeface="Calibri"/>
                <a:cs typeface="Calibri"/>
              </a:rPr>
              <a:t>rd</a:t>
            </a:r>
            <a:r>
              <a:rPr lang="en-US" dirty="0" smtClean="0">
                <a:solidFill>
                  <a:schemeClr val="bg1"/>
                </a:solidFill>
                <a:latin typeface="Calibri"/>
                <a:cs typeface="Calibri"/>
              </a:rPr>
              <a:t> Party &amp; </a:t>
            </a:r>
            <a:r>
              <a:rPr lang="en-US" dirty="0" err="1" smtClean="0">
                <a:solidFill>
                  <a:schemeClr val="bg1"/>
                </a:solidFill>
                <a:latin typeface="Calibri"/>
                <a:cs typeface="Calibri"/>
              </a:rPr>
              <a:t>OpenSource</a:t>
            </a:r>
            <a:r>
              <a:rPr lang="en-US" dirty="0" smtClean="0">
                <a:solidFill>
                  <a:schemeClr val="bg1"/>
                </a:solidFill>
                <a:latin typeface="Calibri"/>
                <a:cs typeface="Calibri"/>
              </a:rPr>
              <a:t> Components</a:t>
            </a:r>
          </a:p>
          <a:p>
            <a:pPr algn="ctr"/>
            <a:endParaRPr lang="en-US" dirty="0">
              <a:solidFill>
                <a:schemeClr val="bg1"/>
              </a:solidFill>
              <a:latin typeface="Calibri"/>
              <a:cs typeface="Calibri"/>
            </a:endParaRPr>
          </a:p>
          <a:p>
            <a:pPr algn="ctr"/>
            <a:r>
              <a:rPr lang="en-US" dirty="0">
                <a:solidFill>
                  <a:schemeClr val="bg1"/>
                </a:solidFill>
                <a:latin typeface="Calibri"/>
                <a:cs typeface="Calibri"/>
              </a:rPr>
              <a:t>~</a:t>
            </a:r>
            <a:r>
              <a:rPr lang="en-US" dirty="0" smtClean="0">
                <a:solidFill>
                  <a:schemeClr val="bg1"/>
                </a:solidFill>
                <a:latin typeface="Calibri"/>
                <a:cs typeface="Calibri"/>
              </a:rPr>
              <a:t>90% of most applications</a:t>
            </a:r>
          </a:p>
          <a:p>
            <a:pPr algn="ctr"/>
            <a:endParaRPr lang="en-US" dirty="0" smtClean="0">
              <a:solidFill>
                <a:schemeClr val="bg1"/>
              </a:solidFill>
              <a:latin typeface="Calibri"/>
              <a:cs typeface="Calibri"/>
            </a:endParaRPr>
          </a:p>
          <a:p>
            <a:pPr algn="ctr"/>
            <a:r>
              <a:rPr lang="en-US" dirty="0" smtClean="0">
                <a:solidFill>
                  <a:schemeClr val="tx1">
                    <a:lumMod val="65000"/>
                    <a:lumOff val="35000"/>
                  </a:schemeClr>
                </a:solidFill>
                <a:latin typeface="Calibri"/>
                <a:cs typeface="Calibri"/>
              </a:rPr>
              <a:t>Almost </a:t>
            </a:r>
            <a:r>
              <a:rPr lang="en-US" dirty="0">
                <a:solidFill>
                  <a:schemeClr val="tx1">
                    <a:lumMod val="65000"/>
                    <a:lumOff val="35000"/>
                  </a:schemeClr>
                </a:solidFill>
                <a:latin typeface="Calibri"/>
                <a:cs typeface="Calibri"/>
              </a:rPr>
              <a:t>N</a:t>
            </a:r>
            <a:r>
              <a:rPr lang="en-US" dirty="0" smtClean="0">
                <a:solidFill>
                  <a:schemeClr val="tx1">
                    <a:lumMod val="65000"/>
                    <a:lumOff val="35000"/>
                  </a:schemeClr>
                </a:solidFill>
                <a:latin typeface="Calibri"/>
                <a:cs typeface="Calibri"/>
              </a:rPr>
              <a:t>o Spending</a:t>
            </a:r>
          </a:p>
        </p:txBody>
      </p:sp>
      <p:sp>
        <p:nvSpPr>
          <p:cNvPr id="87" name="Isosceles Triangle 86"/>
          <p:cNvSpPr/>
          <p:nvPr/>
        </p:nvSpPr>
        <p:spPr>
          <a:xfrm rot="16200000">
            <a:off x="4053176" y="2746002"/>
            <a:ext cx="3123689" cy="535223"/>
          </a:xfrm>
          <a:prstGeom prst="triangle">
            <a:avLst>
              <a:gd name="adj" fmla="val 69346"/>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pic>
        <p:nvPicPr>
          <p:cNvPr id="90" name="Picture 89"/>
          <p:cNvPicPr>
            <a:picLocks noChangeAspect="1"/>
          </p:cNvPicPr>
          <p:nvPr/>
        </p:nvPicPr>
        <p:blipFill rotWithShape="1">
          <a:blip r:embed="rId7" cstate="email">
            <a:alphaModFix/>
            <a:extLst>
              <a:ext uri="{28A0092B-C50C-407E-A947-70E740481C1C}">
                <a14:useLocalDpi xmlns:a14="http://schemas.microsoft.com/office/drawing/2010/main"/>
              </a:ext>
            </a:extLst>
          </a:blip>
          <a:srcRect/>
          <a:stretch/>
        </p:blipFill>
        <p:spPr>
          <a:xfrm>
            <a:off x="5936693" y="1453581"/>
            <a:ext cx="2307720" cy="187126"/>
          </a:xfrm>
          <a:prstGeom prst="rect">
            <a:avLst/>
          </a:prstGeom>
          <a:ln w="38100" cmpd="sng">
            <a:noFill/>
          </a:ln>
        </p:spPr>
      </p:pic>
      <p:sp>
        <p:nvSpPr>
          <p:cNvPr id="88" name="TextBox 87"/>
          <p:cNvSpPr txBox="1"/>
          <p:nvPr/>
        </p:nvSpPr>
        <p:spPr>
          <a:xfrm>
            <a:off x="5958480" y="1395456"/>
            <a:ext cx="2249685" cy="338554"/>
          </a:xfrm>
          <a:prstGeom prst="rect">
            <a:avLst/>
          </a:prstGeom>
          <a:noFill/>
          <a:effectLst/>
        </p:spPr>
        <p:txBody>
          <a:bodyPr wrap="square" lIns="91438" tIns="45719" rIns="91438" bIns="45719" rtlCol="0">
            <a:spAutoFit/>
          </a:bodyPr>
          <a:lstStyle/>
          <a:p>
            <a:pPr algn="ctr"/>
            <a:r>
              <a:rPr lang="en-US" sz="1600" dirty="0">
                <a:solidFill>
                  <a:schemeClr val="accent3">
                    <a:lumMod val="60000"/>
                    <a:lumOff val="40000"/>
                  </a:schemeClr>
                </a:solidFill>
                <a:latin typeface="Calibri"/>
                <a:cs typeface="Calibri"/>
              </a:rPr>
              <a:t>Written Code Scanning</a:t>
            </a:r>
          </a:p>
        </p:txBody>
      </p:sp>
      <p:sp>
        <p:nvSpPr>
          <p:cNvPr id="80" name="Content Placeholder 2"/>
          <p:cNvSpPr txBox="1">
            <a:spLocks/>
          </p:cNvSpPr>
          <p:nvPr/>
        </p:nvSpPr>
        <p:spPr bwMode="auto">
          <a:xfrm>
            <a:off x="867837" y="415593"/>
            <a:ext cx="7896771" cy="55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p>
            <a:pPr algn="r">
              <a:spcBef>
                <a:spcPct val="20000"/>
              </a:spcBef>
              <a:defRPr/>
            </a:pPr>
            <a:r>
              <a:rPr lang="en-US" sz="2400" dirty="0">
                <a:solidFill>
                  <a:schemeClr val="accent5"/>
                </a:solidFill>
                <a:latin typeface="Calibri"/>
                <a:cs typeface="Calibri"/>
              </a:rPr>
              <a:t>Software Security gets </a:t>
            </a:r>
            <a:r>
              <a:rPr lang="en-US" sz="2400" dirty="0">
                <a:solidFill>
                  <a:srgbClr val="FF0000"/>
                </a:solidFill>
                <a:latin typeface="Calibri"/>
                <a:cs typeface="Calibri"/>
              </a:rPr>
              <a:t>LEAST</a:t>
            </a:r>
            <a:r>
              <a:rPr lang="en-US" sz="2400" dirty="0">
                <a:solidFill>
                  <a:schemeClr val="accent5"/>
                </a:solidFill>
                <a:latin typeface="Calibri"/>
                <a:cs typeface="Calibri"/>
              </a:rPr>
              <a:t> $ but </a:t>
            </a:r>
            <a:r>
              <a:rPr lang="en-US" sz="2400" dirty="0">
                <a:solidFill>
                  <a:srgbClr val="FF0000"/>
                </a:solidFill>
                <a:latin typeface="Calibri"/>
                <a:cs typeface="Calibri"/>
              </a:rPr>
              <a:t>MOST</a:t>
            </a:r>
            <a:r>
              <a:rPr lang="en-US" sz="2400" dirty="0">
                <a:solidFill>
                  <a:schemeClr val="accent5"/>
                </a:solidFill>
                <a:latin typeface="Calibri"/>
                <a:cs typeface="Calibri"/>
              </a:rPr>
              <a:t> attacker focus </a:t>
            </a:r>
            <a:endParaRPr lang="en-US" sz="4800" dirty="0">
              <a:solidFill>
                <a:schemeClr val="accent1"/>
              </a:solidFill>
              <a:latin typeface="Calibri"/>
              <a:cs typeface="Calibri"/>
            </a:endParaRPr>
          </a:p>
          <a:p>
            <a:pPr algn="r">
              <a:spcBef>
                <a:spcPct val="20000"/>
              </a:spcBef>
              <a:defRPr/>
            </a:pPr>
            <a:endParaRPr lang="en-US" sz="2400" dirty="0">
              <a:solidFill>
                <a:schemeClr val="accent6"/>
              </a:solidFill>
              <a:latin typeface="Calibri"/>
              <a:cs typeface="Calibri"/>
            </a:endParaRPr>
          </a:p>
        </p:txBody>
      </p:sp>
      <p:sp>
        <p:nvSpPr>
          <p:cNvPr id="94" name="Title 4"/>
          <p:cNvSpPr txBox="1">
            <a:spLocks/>
          </p:cNvSpPr>
          <p:nvPr/>
        </p:nvSpPr>
        <p:spPr>
          <a:xfrm>
            <a:off x="708542" y="90723"/>
            <a:ext cx="7684045" cy="769937"/>
          </a:xfrm>
          <a:prstGeom prst="rect">
            <a:avLst/>
          </a:prstGeom>
        </p:spPr>
        <p:txBody>
          <a:bodyPr lIns="91438" tIns="45719" rIns="91438" bIns="45719"/>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Least Spending/Priority: Weak SW</a:t>
            </a:r>
            <a:endParaRPr lang="en-US" dirty="0"/>
          </a:p>
        </p:txBody>
      </p:sp>
      <p:sp>
        <p:nvSpPr>
          <p:cNvPr id="83" name="Content Placeholder 2"/>
          <p:cNvSpPr txBox="1">
            <a:spLocks/>
          </p:cNvSpPr>
          <p:nvPr/>
        </p:nvSpPr>
        <p:spPr bwMode="auto">
          <a:xfrm>
            <a:off x="416359" y="797100"/>
            <a:ext cx="8348249" cy="55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p>
            <a:pPr algn="r">
              <a:spcBef>
                <a:spcPct val="20000"/>
              </a:spcBef>
              <a:defRPr/>
            </a:pPr>
            <a:r>
              <a:rPr lang="en-US" sz="2400" dirty="0">
                <a:solidFill>
                  <a:schemeClr val="accent5"/>
                </a:solidFill>
                <a:latin typeface="Calibri"/>
                <a:cs typeface="Calibri"/>
              </a:rPr>
              <a:t>Worse, within Software, existing dollars go to the 10% written </a:t>
            </a:r>
            <a:endParaRPr lang="en-US" sz="4800" dirty="0">
              <a:solidFill>
                <a:schemeClr val="accent1"/>
              </a:solidFill>
              <a:latin typeface="Calibri"/>
              <a:cs typeface="Calibri"/>
            </a:endParaRPr>
          </a:p>
          <a:p>
            <a:pPr algn="r">
              <a:spcBef>
                <a:spcPct val="20000"/>
              </a:spcBef>
              <a:defRPr/>
            </a:pPr>
            <a:endParaRPr lang="en-US" sz="2400" dirty="0">
              <a:solidFill>
                <a:schemeClr val="accent6"/>
              </a:solidFill>
              <a:latin typeface="Calibri"/>
              <a:cs typeface="Calibri"/>
            </a:endParaRPr>
          </a:p>
        </p:txBody>
      </p:sp>
    </p:spTree>
    <p:extLst>
      <p:ext uri="{BB962C8B-B14F-4D97-AF65-F5344CB8AC3E}">
        <p14:creationId xmlns:p14="http://schemas.microsoft.com/office/powerpoint/2010/main" val="2059152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3">
                                            <p:txEl>
                                              <p:pRg st="0" end="0"/>
                                            </p:txEl>
                                          </p:spTgt>
                                        </p:tgtEl>
                                        <p:attrNameLst>
                                          <p:attrName>style.visibility</p:attrName>
                                        </p:attrNameLst>
                                      </p:cBhvr>
                                      <p:to>
                                        <p:strVal val="visible"/>
                                      </p:to>
                                    </p:set>
                                    <p:animEffect transition="in" filter="fade">
                                      <p:cBhvr>
                                        <p:cTn id="11" dur="10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rapezoid 15"/>
          <p:cNvSpPr/>
          <p:nvPr/>
        </p:nvSpPr>
        <p:spPr>
          <a:xfrm>
            <a:off x="677956" y="3507571"/>
            <a:ext cx="7807676" cy="1159589"/>
          </a:xfrm>
          <a:prstGeom prst="trapezoid">
            <a:avLst>
              <a:gd name="adj" fmla="val 96547"/>
            </a:avLst>
          </a:prstGeom>
          <a:gradFill>
            <a:gsLst>
              <a:gs pos="0">
                <a:schemeClr val="tx2">
                  <a:lumMod val="50000"/>
                </a:schemeClr>
              </a:gs>
              <a:gs pos="100000">
                <a:srgbClr val="336699"/>
              </a:gs>
            </a:gsLst>
          </a:gradFill>
          <a:ln>
            <a:noFill/>
          </a:ln>
          <a:effectLst/>
        </p:spPr>
        <p:style>
          <a:lnRef idx="1">
            <a:schemeClr val="accent1"/>
          </a:lnRef>
          <a:fillRef idx="3">
            <a:schemeClr val="accent1"/>
          </a:fillRef>
          <a:effectRef idx="2">
            <a:schemeClr val="accent1"/>
          </a:effectRef>
          <a:fontRef idx="minor">
            <a:schemeClr val="lt1"/>
          </a:fontRef>
        </p:style>
        <p:txBody>
          <a:bodyPr lIns="91438" tIns="0" rIns="91438" bIns="182876" rtlCol="0" anchor="ctr"/>
          <a:lstStyle/>
          <a:p>
            <a:pPr algn="ctr"/>
            <a:r>
              <a:rPr lang="en-US" b="1"/>
              <a:t>Defensible Infrastructure</a:t>
            </a:r>
          </a:p>
        </p:txBody>
      </p:sp>
      <p:pic>
        <p:nvPicPr>
          <p:cNvPr id="24" name="Picture 23"/>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783962" y="3557958"/>
            <a:ext cx="928910" cy="698979"/>
          </a:xfrm>
          <a:prstGeom prst="rect">
            <a:avLst/>
          </a:prstGeom>
          <a:ln w="38100" cmpd="sng">
            <a:noFill/>
          </a:ln>
        </p:spPr>
      </p:pic>
      <p:sp>
        <p:nvSpPr>
          <p:cNvPr id="25" name="TextBox 24"/>
          <p:cNvSpPr txBox="1"/>
          <p:nvPr/>
        </p:nvSpPr>
        <p:spPr>
          <a:xfrm>
            <a:off x="1754588" y="3634824"/>
            <a:ext cx="992304" cy="707886"/>
          </a:xfrm>
          <a:prstGeom prst="rect">
            <a:avLst/>
          </a:prstGeom>
          <a:noFill/>
        </p:spPr>
        <p:txBody>
          <a:bodyPr wrap="none" lIns="91438" tIns="45719" rIns="91438" bIns="45719" rtlCol="0">
            <a:spAutoFit/>
          </a:bodyPr>
          <a:lstStyle/>
          <a:p>
            <a:pPr algn="ctr"/>
            <a:r>
              <a:rPr lang="en-US" sz="2000" dirty="0">
                <a:solidFill>
                  <a:srgbClr val="FFFFFF"/>
                </a:solidFill>
              </a:rPr>
              <a:t>10% </a:t>
            </a:r>
          </a:p>
          <a:p>
            <a:pPr algn="ctr"/>
            <a:r>
              <a:rPr lang="en-US" sz="2000" dirty="0">
                <a:solidFill>
                  <a:srgbClr val="FFFFFF"/>
                </a:solidFill>
              </a:rPr>
              <a:t>Written</a:t>
            </a:r>
          </a:p>
        </p:txBody>
      </p:sp>
      <p:sp>
        <p:nvSpPr>
          <p:cNvPr id="18" name="Trapezoid 17"/>
          <p:cNvSpPr/>
          <p:nvPr/>
        </p:nvSpPr>
        <p:spPr>
          <a:xfrm>
            <a:off x="1783962" y="2339331"/>
            <a:ext cx="5604390" cy="1159589"/>
          </a:xfrm>
          <a:prstGeom prst="trapezoid">
            <a:avLst>
              <a:gd name="adj" fmla="val 86695"/>
            </a:avLst>
          </a:prstGeom>
          <a:gradFill>
            <a:gsLst>
              <a:gs pos="0">
                <a:srgbClr val="296415"/>
              </a:gs>
              <a:gs pos="100000">
                <a:srgbClr val="579244"/>
              </a:gs>
            </a:gsLst>
          </a:gradFill>
          <a:ln>
            <a:noFill/>
          </a:ln>
          <a:effectLst/>
        </p:spPr>
        <p:style>
          <a:lnRef idx="1">
            <a:schemeClr val="accent1"/>
          </a:lnRef>
          <a:fillRef idx="3">
            <a:schemeClr val="accent1"/>
          </a:fillRef>
          <a:effectRef idx="2">
            <a:schemeClr val="accent1"/>
          </a:effectRef>
          <a:fontRef idx="minor">
            <a:schemeClr val="lt1"/>
          </a:fontRef>
        </p:style>
        <p:txBody>
          <a:bodyPr lIns="91438" tIns="0" rIns="91438" bIns="182876" rtlCol="0" anchor="ctr"/>
          <a:lstStyle/>
          <a:p>
            <a:pPr algn="ctr"/>
            <a:r>
              <a:rPr lang="en-US" sz="1600" b="1"/>
              <a:t>Operational Excellence</a:t>
            </a:r>
          </a:p>
        </p:txBody>
      </p:sp>
      <p:sp>
        <p:nvSpPr>
          <p:cNvPr id="19" name="Trapezoid 18"/>
          <p:cNvSpPr/>
          <p:nvPr/>
        </p:nvSpPr>
        <p:spPr>
          <a:xfrm>
            <a:off x="2813556" y="1319323"/>
            <a:ext cx="3575052" cy="1011956"/>
          </a:xfrm>
          <a:prstGeom prst="trapezoid">
            <a:avLst>
              <a:gd name="adj" fmla="val 90188"/>
            </a:avLst>
          </a:prstGeom>
          <a:gradFill>
            <a:gsLst>
              <a:gs pos="0">
                <a:srgbClr val="E76F24"/>
              </a:gs>
              <a:gs pos="100000">
                <a:srgbClr val="F7921E"/>
              </a:gs>
            </a:gsLst>
          </a:gradFill>
          <a:ln>
            <a:noFill/>
          </a:ln>
          <a:effectLst/>
        </p:spPr>
        <p:style>
          <a:lnRef idx="1">
            <a:schemeClr val="accent1"/>
          </a:lnRef>
          <a:fillRef idx="3">
            <a:schemeClr val="accent1"/>
          </a:fillRef>
          <a:effectRef idx="2">
            <a:schemeClr val="accent1"/>
          </a:effectRef>
          <a:fontRef idx="minor">
            <a:schemeClr val="lt1"/>
          </a:fontRef>
        </p:style>
        <p:txBody>
          <a:bodyPr lIns="91438" tIns="0" rIns="91438" bIns="182876" rtlCol="0" anchor="ctr"/>
          <a:lstStyle/>
          <a:p>
            <a:pPr algn="ctr"/>
            <a:r>
              <a:rPr lang="en-US" sz="1400" b="1" dirty="0"/>
              <a:t>Situational Awareness</a:t>
            </a:r>
          </a:p>
        </p:txBody>
      </p:sp>
      <p:sp>
        <p:nvSpPr>
          <p:cNvPr id="20" name="Isosceles Triangle 19"/>
          <p:cNvSpPr/>
          <p:nvPr/>
        </p:nvSpPr>
        <p:spPr>
          <a:xfrm>
            <a:off x="3734018" y="343292"/>
            <a:ext cx="1715806" cy="966517"/>
          </a:xfrm>
          <a:prstGeom prst="triangle">
            <a:avLst/>
          </a:prstGeom>
          <a:gradFill flip="none" rotWithShape="1">
            <a:gsLst>
              <a:gs pos="0">
                <a:srgbClr val="800000"/>
              </a:gs>
              <a:gs pos="100000">
                <a:srgbClr val="FF0000"/>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r>
              <a:rPr lang="en-US" sz="1400" b="1" dirty="0"/>
              <a:t>Counter-measures</a:t>
            </a:r>
          </a:p>
        </p:txBody>
      </p:sp>
      <p:pic>
        <p:nvPicPr>
          <p:cNvPr id="21" name="Picture 20" descr="J_403.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42992" y="3345220"/>
            <a:ext cx="1184414" cy="816102"/>
          </a:xfrm>
          <a:prstGeom prst="rect">
            <a:avLst/>
          </a:prstGeom>
          <a:solidFill>
            <a:srgbClr val="FFFFFF">
              <a:shade val="85000"/>
            </a:srgbClr>
          </a:solidFill>
          <a:ln w="88900" cap="rnd">
            <a:solidFill>
              <a:srgbClr val="FFFFFF"/>
            </a:solidFill>
            <a:round/>
          </a:ln>
          <a:effectLst>
            <a:outerShdw blurRad="101600" dist="25400" dir="21000000" sx="97000" sy="97000" kx="195000" ky="145000" algn="tl" rotWithShape="0">
              <a:srgbClr val="000000">
                <a:alpha val="20000"/>
              </a:srgbClr>
            </a:outerShdw>
          </a:effectLst>
          <a:scene3d>
            <a:camera prst="orthographicFront">
              <a:rot lat="0" lon="0" rev="21360000"/>
            </a:camera>
            <a:lightRig rig="twoPt" dir="t">
              <a:rot lat="0" lon="0" rev="4800000"/>
            </a:lightRig>
          </a:scene3d>
          <a:sp3d contourW="12700">
            <a:bevelT w="25400" h="19050"/>
            <a:contourClr>
              <a:srgbClr val="969696"/>
            </a:contourClr>
          </a:sp3d>
        </p:spPr>
      </p:pic>
      <p:pic>
        <p:nvPicPr>
          <p:cNvPr id="22" name="Picture 21" descr="J_405.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891" y="3304751"/>
            <a:ext cx="1200135" cy="940991"/>
          </a:xfrm>
          <a:prstGeom prst="rect">
            <a:avLst/>
          </a:prstGeom>
          <a:solidFill>
            <a:srgbClr val="FFFFFF">
              <a:shade val="85000"/>
            </a:srgbClr>
          </a:solidFill>
          <a:ln w="88900" cap="rnd">
            <a:solidFill>
              <a:srgbClr val="FFFFFF"/>
            </a:solidFill>
            <a:round/>
          </a:ln>
          <a:effectLst>
            <a:outerShdw blurRad="101600" dist="25400" dir="21000000" sx="97000" sy="97000" kx="195000" ky="145000" algn="tl" rotWithShape="0">
              <a:srgbClr val="000000">
                <a:alpha val="20000"/>
              </a:srgbClr>
            </a:outerShdw>
          </a:effectLst>
          <a:scene3d>
            <a:camera prst="orthographicFront">
              <a:rot lat="0" lon="0" rev="120000"/>
            </a:camera>
            <a:lightRig rig="twoPt" dir="t">
              <a:rot lat="0" lon="0" rev="4800000"/>
            </a:lightRig>
          </a:scene3d>
          <a:sp3d contourW="12700">
            <a:bevelT w="25400" h="19050"/>
            <a:contourClr>
              <a:srgbClr val="969696"/>
            </a:contourClr>
          </a:sp3d>
        </p:spPr>
      </p:pic>
      <p:pic>
        <p:nvPicPr>
          <p:cNvPr id="12" name="Picture 13" descr="J_505.png"/>
          <p:cNvPicPr>
            <a:picLocks noChangeAspect="1"/>
          </p:cNvPicPr>
          <p:nvPr/>
        </p:nvPicPr>
        <p:blipFill>
          <a:blip r:embed="rId6" cstate="email">
            <a:grayscl/>
            <a:extLst>
              <a:ext uri="{28A0092B-C50C-407E-A947-70E740481C1C}">
                <a14:useLocalDpi xmlns:a14="http://schemas.microsoft.com/office/drawing/2010/main"/>
              </a:ext>
            </a:extLst>
          </a:blip>
          <a:srcRect/>
          <a:stretch>
            <a:fillRect/>
          </a:stretch>
        </p:blipFill>
        <p:spPr bwMode="auto">
          <a:xfrm>
            <a:off x="0" y="3476688"/>
            <a:ext cx="9144000" cy="168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p:nvPr/>
        </p:nvSpPr>
        <p:spPr>
          <a:xfrm>
            <a:off x="6796698" y="1925358"/>
            <a:ext cx="2347305" cy="827944"/>
          </a:xfrm>
          <a:prstGeom prst="wedgeRoundRectCallout">
            <a:avLst>
              <a:gd name="adj1" fmla="val -50409"/>
              <a:gd name="adj2" fmla="val 181715"/>
              <a:gd name="adj3" fmla="val 16667"/>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sz="1200" dirty="0"/>
              <a:t>The software &amp; hardware we build, buy, and deploy. 90% of software is assembled from 3</a:t>
            </a:r>
            <a:r>
              <a:rPr lang="en-US" sz="1200" baseline="30000" dirty="0"/>
              <a:t>rd</a:t>
            </a:r>
            <a:r>
              <a:rPr lang="en-US" sz="1200" dirty="0"/>
              <a:t> party &amp; Open Source </a:t>
            </a:r>
            <a:endParaRPr lang="en-US" sz="1200" dirty="0"/>
          </a:p>
        </p:txBody>
      </p:sp>
      <p:sp>
        <p:nvSpPr>
          <p:cNvPr id="23" name="Title 4"/>
          <p:cNvSpPr txBox="1">
            <a:spLocks/>
          </p:cNvSpPr>
          <p:nvPr/>
        </p:nvSpPr>
        <p:spPr>
          <a:xfrm>
            <a:off x="708542" y="90723"/>
            <a:ext cx="7818867" cy="769937"/>
          </a:xfrm>
          <a:prstGeom prst="rect">
            <a:avLst/>
          </a:prstGeom>
        </p:spPr>
        <p:txBody>
          <a:bodyPr lIns="91438" tIns="45719" rIns="91438" bIns="45719"/>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Most Impact: Buy/Build Defensible Software</a:t>
            </a:r>
            <a:endParaRPr lang="en-US" dirty="0"/>
          </a:p>
        </p:txBody>
      </p:sp>
    </p:spTree>
    <p:extLst>
      <p:ext uri="{BB962C8B-B14F-4D97-AF65-F5344CB8AC3E}">
        <p14:creationId xmlns:p14="http://schemas.microsoft.com/office/powerpoint/2010/main" val="3770756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75407" y="1277594"/>
            <a:ext cx="7685618" cy="849313"/>
          </a:xfrm>
        </p:spPr>
        <p:txBody>
          <a:bodyPr/>
          <a:lstStyle/>
          <a:p>
            <a:r>
              <a:rPr lang="en-US" dirty="0" smtClean="0"/>
              <a:t>Is it open season on open source?</a:t>
            </a:r>
            <a:endParaRPr lang="en-US" dirty="0"/>
          </a:p>
        </p:txBody>
      </p:sp>
    </p:spTree>
    <p:extLst>
      <p:ext uri="{BB962C8B-B14F-4D97-AF65-F5344CB8AC3E}">
        <p14:creationId xmlns:p14="http://schemas.microsoft.com/office/powerpoint/2010/main" val="227036303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33CF2A4-CAF6-4D4D-9789-110A2B05844D}" type="slidenum">
              <a:rPr lang="en-US" smtClean="0"/>
              <a:pPr/>
              <a:t>23</a:t>
            </a:fld>
            <a:endParaRPr lang="en-US"/>
          </a:p>
        </p:txBody>
      </p:sp>
      <p:sp>
        <p:nvSpPr>
          <p:cNvPr id="3" name="Date Placeholder 2"/>
          <p:cNvSpPr>
            <a:spLocks noGrp="1"/>
          </p:cNvSpPr>
          <p:nvPr>
            <p:ph type="dt" sz="half" idx="2"/>
          </p:nvPr>
        </p:nvSpPr>
        <p:spPr/>
        <p:txBody>
          <a:bodyPr/>
          <a:lstStyle/>
          <a:p>
            <a:fld id="{118A4822-380A-C44A-81E1-83E9E6BA5521}" type="datetime1">
              <a:rPr lang="en-US"/>
              <a:pPr/>
              <a:t>10/12/14</a:t>
            </a:fld>
            <a:endParaRPr lang="en-US"/>
          </a:p>
        </p:txBody>
      </p:sp>
      <p:pic>
        <p:nvPicPr>
          <p:cNvPr id="4" name="Picture 3" descr="components-squar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76683" y="3258495"/>
            <a:ext cx="1891242" cy="1416107"/>
          </a:xfrm>
          <a:prstGeom prst="rect">
            <a:avLst/>
          </a:prstGeom>
          <a:ln w="38100">
            <a:solidFill>
              <a:schemeClr val="accent1"/>
            </a:solidFill>
          </a:ln>
        </p:spPr>
      </p:pic>
      <p:pic>
        <p:nvPicPr>
          <p:cNvPr id="5" name="Picture 4" descr="components-squar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154041" y="3258495"/>
            <a:ext cx="1891242" cy="1416107"/>
          </a:xfrm>
          <a:prstGeom prst="rect">
            <a:avLst/>
          </a:prstGeom>
          <a:ln w="38100">
            <a:solidFill>
              <a:schemeClr val="accent4"/>
            </a:solidFill>
          </a:ln>
        </p:spPr>
      </p:pic>
      <p:pic>
        <p:nvPicPr>
          <p:cNvPr id="7" name="Picture 6" descr="components-squar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31399" y="3258495"/>
            <a:ext cx="1891242" cy="1416107"/>
          </a:xfrm>
          <a:prstGeom prst="rect">
            <a:avLst/>
          </a:prstGeom>
          <a:ln w="38100">
            <a:solidFill>
              <a:schemeClr val="accent2"/>
            </a:solidFill>
          </a:ln>
        </p:spPr>
      </p:pic>
      <p:sp>
        <p:nvSpPr>
          <p:cNvPr id="8" name="Content Placeholder 2"/>
          <p:cNvSpPr txBox="1">
            <a:spLocks/>
          </p:cNvSpPr>
          <p:nvPr/>
        </p:nvSpPr>
        <p:spPr bwMode="auto">
          <a:xfrm>
            <a:off x="3660542" y="732922"/>
            <a:ext cx="5104063" cy="8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p>
            <a:pPr algn="r">
              <a:spcBef>
                <a:spcPct val="20000"/>
              </a:spcBef>
              <a:defRPr/>
            </a:pPr>
            <a:r>
              <a:rPr lang="en-US" sz="2400" dirty="0">
                <a:solidFill>
                  <a:schemeClr val="accent5"/>
                </a:solidFill>
                <a:latin typeface="Calibri"/>
                <a:cs typeface="Calibri"/>
              </a:rPr>
              <a:t>Now that software is</a:t>
            </a:r>
            <a:br>
              <a:rPr lang="en-US" sz="2400" dirty="0">
                <a:solidFill>
                  <a:schemeClr val="accent5"/>
                </a:solidFill>
                <a:latin typeface="Calibri"/>
                <a:cs typeface="Calibri"/>
              </a:rPr>
            </a:br>
            <a:r>
              <a:rPr lang="en-US" sz="4800" b="1" cap="all" dirty="0">
                <a:solidFill>
                  <a:schemeClr val="accent1"/>
                </a:solidFill>
                <a:latin typeface="Calibri"/>
                <a:cs typeface="Calibri"/>
              </a:rPr>
              <a:t>assembled…</a:t>
            </a:r>
          </a:p>
          <a:p>
            <a:pPr lvl="0" algn="r">
              <a:spcBef>
                <a:spcPct val="20000"/>
              </a:spcBef>
              <a:defRPr/>
            </a:pPr>
            <a:r>
              <a:rPr lang="en-US" sz="3200" dirty="0">
                <a:solidFill>
                  <a:schemeClr val="accent5"/>
                </a:solidFill>
                <a:latin typeface="Calibri"/>
                <a:cs typeface="Calibri"/>
              </a:rPr>
              <a:t>Our shared value becomes our shared attack surface</a:t>
            </a:r>
            <a:r>
              <a:rPr lang="en-US" sz="3200" dirty="0">
                <a:solidFill>
                  <a:schemeClr val="accent5">
                    <a:lumMod val="60000"/>
                    <a:lumOff val="40000"/>
                  </a:schemeClr>
                </a:solidFill>
                <a:latin typeface="Oswald Regular"/>
                <a:cs typeface="Oswald Regular"/>
              </a:rPr>
              <a:t/>
            </a:r>
            <a:br>
              <a:rPr lang="en-US" sz="3200" dirty="0">
                <a:solidFill>
                  <a:schemeClr val="accent5">
                    <a:lumMod val="60000"/>
                    <a:lumOff val="40000"/>
                  </a:schemeClr>
                </a:solidFill>
                <a:latin typeface="Oswald Regular"/>
                <a:cs typeface="Oswald Regular"/>
              </a:rPr>
            </a:br>
            <a:r>
              <a:rPr lang="en-US" sz="4800" b="1" dirty="0">
                <a:solidFill>
                  <a:srgbClr val="5F5F5F"/>
                </a:solidFill>
                <a:latin typeface="Calibri"/>
                <a:cs typeface="Calibri"/>
              </a:rPr>
              <a:t/>
            </a:r>
            <a:br>
              <a:rPr lang="en-US" sz="4800" b="1" dirty="0">
                <a:solidFill>
                  <a:srgbClr val="5F5F5F"/>
                </a:solidFill>
                <a:latin typeface="Calibri"/>
                <a:cs typeface="Calibri"/>
              </a:rPr>
            </a:br>
            <a:endParaRPr lang="en-US" sz="4800" dirty="0">
              <a:solidFill>
                <a:srgbClr val="5F5F5F"/>
              </a:solidFill>
              <a:latin typeface="Calibri"/>
              <a:cs typeface="Calibri"/>
            </a:endParaRPr>
          </a:p>
          <a:p>
            <a:pPr algn="r">
              <a:spcBef>
                <a:spcPct val="20000"/>
              </a:spcBef>
              <a:defRPr/>
            </a:pPr>
            <a:endParaRPr lang="en-US" sz="2400" dirty="0">
              <a:solidFill>
                <a:schemeClr val="accent6"/>
              </a:solidFill>
              <a:latin typeface="Calibri"/>
              <a:cs typeface="Calibri"/>
            </a:endParaRPr>
          </a:p>
        </p:txBody>
      </p:sp>
      <p:grpSp>
        <p:nvGrpSpPr>
          <p:cNvPr id="20" name="Group 19"/>
          <p:cNvGrpSpPr/>
          <p:nvPr/>
        </p:nvGrpSpPr>
        <p:grpSpPr>
          <a:xfrm>
            <a:off x="3330501" y="4262596"/>
            <a:ext cx="514686" cy="386015"/>
            <a:chOff x="1760127" y="2879442"/>
            <a:chExt cx="296884" cy="296884"/>
          </a:xfrm>
        </p:grpSpPr>
        <p:sp>
          <p:nvSpPr>
            <p:cNvPr id="21" name="Oval 20"/>
            <p:cNvSpPr/>
            <p:nvPr/>
          </p:nvSpPr>
          <p:spPr>
            <a:xfrm>
              <a:off x="1760127" y="2879442"/>
              <a:ext cx="296884" cy="296884"/>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807985" y="2927300"/>
              <a:ext cx="201168" cy="201168"/>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853705" y="2973020"/>
              <a:ext cx="109728" cy="109728"/>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4017742" y="3715888"/>
            <a:ext cx="390674" cy="293006"/>
            <a:chOff x="1760127" y="2879442"/>
            <a:chExt cx="296884" cy="296884"/>
          </a:xfrm>
        </p:grpSpPr>
        <p:sp>
          <p:nvSpPr>
            <p:cNvPr id="29" name="Oval 28"/>
            <p:cNvSpPr/>
            <p:nvPr/>
          </p:nvSpPr>
          <p:spPr>
            <a:xfrm>
              <a:off x="1760127" y="2879442"/>
              <a:ext cx="296884" cy="296884"/>
            </a:xfrm>
            <a:prstGeom prst="ellips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1807985" y="2927300"/>
              <a:ext cx="201168" cy="201168"/>
            </a:xfrm>
            <a:prstGeom prst="ellips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853705" y="2973020"/>
              <a:ext cx="109728" cy="109728"/>
            </a:xfrm>
            <a:prstGeom prst="ellips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058637" y="4429153"/>
            <a:ext cx="318798" cy="239099"/>
            <a:chOff x="1760127" y="2879442"/>
            <a:chExt cx="296884" cy="296884"/>
          </a:xfrm>
        </p:grpSpPr>
        <p:sp>
          <p:nvSpPr>
            <p:cNvPr id="35" name="Oval 34"/>
            <p:cNvSpPr/>
            <p:nvPr/>
          </p:nvSpPr>
          <p:spPr>
            <a:xfrm>
              <a:off x="1760127" y="2879442"/>
              <a:ext cx="296884" cy="296884"/>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853705" y="2973020"/>
              <a:ext cx="109728" cy="10972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258201" y="4175385"/>
            <a:ext cx="487432" cy="365574"/>
            <a:chOff x="1760127" y="2879442"/>
            <a:chExt cx="296884" cy="296884"/>
          </a:xfrm>
        </p:grpSpPr>
        <p:sp>
          <p:nvSpPr>
            <p:cNvPr id="39" name="Oval 38"/>
            <p:cNvSpPr/>
            <p:nvPr/>
          </p:nvSpPr>
          <p:spPr>
            <a:xfrm>
              <a:off x="1760127" y="2879442"/>
              <a:ext cx="296884" cy="296884"/>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1807985" y="2927300"/>
              <a:ext cx="201168" cy="201168"/>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853705" y="2973020"/>
              <a:ext cx="109728" cy="109728"/>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1717888" y="4175385"/>
            <a:ext cx="487432" cy="365574"/>
            <a:chOff x="1760127" y="2879442"/>
            <a:chExt cx="296884" cy="296884"/>
          </a:xfrm>
        </p:grpSpPr>
        <p:sp>
          <p:nvSpPr>
            <p:cNvPr id="46" name="Oval 45"/>
            <p:cNvSpPr/>
            <p:nvPr/>
          </p:nvSpPr>
          <p:spPr>
            <a:xfrm>
              <a:off x="1760127" y="2879442"/>
              <a:ext cx="296884" cy="296884"/>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1807985" y="2927300"/>
              <a:ext cx="201168" cy="201168"/>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853705" y="2973020"/>
              <a:ext cx="109728" cy="109728"/>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230084" y="3835961"/>
            <a:ext cx="731520" cy="548640"/>
            <a:chOff x="1760127" y="2879442"/>
            <a:chExt cx="296884" cy="296884"/>
          </a:xfrm>
        </p:grpSpPr>
        <p:sp>
          <p:nvSpPr>
            <p:cNvPr id="17" name="Oval 16"/>
            <p:cNvSpPr/>
            <p:nvPr/>
          </p:nvSpPr>
          <p:spPr>
            <a:xfrm>
              <a:off x="1760127" y="2879442"/>
              <a:ext cx="296884" cy="296884"/>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1807985" y="2927300"/>
              <a:ext cx="201168" cy="201168"/>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853705" y="2973020"/>
              <a:ext cx="109728" cy="109728"/>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Title 4"/>
          <p:cNvSpPr txBox="1">
            <a:spLocks/>
          </p:cNvSpPr>
          <p:nvPr/>
        </p:nvSpPr>
        <p:spPr>
          <a:xfrm>
            <a:off x="708542" y="90723"/>
            <a:ext cx="7684045" cy="769937"/>
          </a:xfrm>
          <a:prstGeom prst="rect">
            <a:avLst/>
          </a:prstGeom>
        </p:spPr>
        <p:txBody>
          <a:bodyPr lIns="91438" tIns="45719" rIns="91438" bIns="45719"/>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Think like an Attacker</a:t>
            </a:r>
            <a:endParaRPr lang="en-US" dirty="0"/>
          </a:p>
        </p:txBody>
      </p:sp>
    </p:spTree>
    <p:extLst>
      <p:ext uri="{BB962C8B-B14F-4D97-AF65-F5344CB8AC3E}">
        <p14:creationId xmlns:p14="http://schemas.microsoft.com/office/powerpoint/2010/main" val="32112720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3023286" y="1427636"/>
            <a:ext cx="2152752" cy="472937"/>
            <a:chOff x="876683" y="4344656"/>
            <a:chExt cx="6445958" cy="1888143"/>
          </a:xfrm>
        </p:grpSpPr>
        <p:pic>
          <p:nvPicPr>
            <p:cNvPr id="137" name="Picture 136" descr="components-squar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76683" y="4344656"/>
              <a:ext cx="1891242" cy="1888143"/>
            </a:xfrm>
            <a:prstGeom prst="rect">
              <a:avLst/>
            </a:prstGeom>
            <a:ln w="38100">
              <a:solidFill>
                <a:schemeClr val="accent6"/>
              </a:solidFill>
            </a:ln>
          </p:spPr>
        </p:pic>
        <p:pic>
          <p:nvPicPr>
            <p:cNvPr id="138" name="Picture 137" descr="components-squar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154041" y="4344656"/>
              <a:ext cx="1891242" cy="1888143"/>
            </a:xfrm>
            <a:prstGeom prst="rect">
              <a:avLst/>
            </a:prstGeom>
            <a:ln w="38100">
              <a:solidFill>
                <a:schemeClr val="accent4"/>
              </a:solidFill>
            </a:ln>
          </p:spPr>
        </p:pic>
        <p:pic>
          <p:nvPicPr>
            <p:cNvPr id="139" name="Picture 138" descr="components-squar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31399" y="4344656"/>
              <a:ext cx="1891242" cy="1888143"/>
            </a:xfrm>
            <a:prstGeom prst="rect">
              <a:avLst/>
            </a:prstGeom>
            <a:ln w="38100">
              <a:solidFill>
                <a:schemeClr val="accent6"/>
              </a:solidFill>
            </a:ln>
          </p:spPr>
        </p:pic>
      </p:grpSp>
      <p:grpSp>
        <p:nvGrpSpPr>
          <p:cNvPr id="250" name="Group 249"/>
          <p:cNvGrpSpPr/>
          <p:nvPr/>
        </p:nvGrpSpPr>
        <p:grpSpPr>
          <a:xfrm>
            <a:off x="3551149" y="1651200"/>
            <a:ext cx="167818" cy="125862"/>
            <a:chOff x="5011556" y="3182402"/>
            <a:chExt cx="247663" cy="247663"/>
          </a:xfrm>
        </p:grpSpPr>
        <p:sp>
          <p:nvSpPr>
            <p:cNvPr id="251" name="Oval 250"/>
            <p:cNvSpPr/>
            <p:nvPr/>
          </p:nvSpPr>
          <p:spPr>
            <a:xfrm>
              <a:off x="5011556" y="3182402"/>
              <a:ext cx="247663" cy="247663"/>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5051480" y="3222326"/>
              <a:ext cx="167816" cy="167816"/>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5089619" y="3260465"/>
              <a:ext cx="91536" cy="91536"/>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5" name="Group 124"/>
          <p:cNvGrpSpPr/>
          <p:nvPr/>
        </p:nvGrpSpPr>
        <p:grpSpPr>
          <a:xfrm>
            <a:off x="2604933" y="1635090"/>
            <a:ext cx="2989458" cy="656753"/>
            <a:chOff x="876683" y="4344656"/>
            <a:chExt cx="6445958" cy="1888143"/>
          </a:xfrm>
        </p:grpSpPr>
        <p:pic>
          <p:nvPicPr>
            <p:cNvPr id="126" name="Picture 125" descr="components-squar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876683" y="4344656"/>
              <a:ext cx="1891242" cy="1888143"/>
            </a:xfrm>
            <a:prstGeom prst="rect">
              <a:avLst/>
            </a:prstGeom>
            <a:ln w="38100">
              <a:solidFill>
                <a:schemeClr val="accent2"/>
              </a:solidFill>
            </a:ln>
          </p:spPr>
        </p:pic>
        <p:pic>
          <p:nvPicPr>
            <p:cNvPr id="127" name="Picture 126" descr="components-squar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154041" y="4344656"/>
              <a:ext cx="1891242" cy="1888143"/>
            </a:xfrm>
            <a:prstGeom prst="rect">
              <a:avLst/>
            </a:prstGeom>
            <a:ln w="38100">
              <a:solidFill>
                <a:schemeClr val="accent6"/>
              </a:solidFill>
            </a:ln>
          </p:spPr>
        </p:pic>
        <p:pic>
          <p:nvPicPr>
            <p:cNvPr id="128" name="Picture 127" descr="components-squar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431399" y="4344656"/>
              <a:ext cx="1891242" cy="1888143"/>
            </a:xfrm>
            <a:prstGeom prst="rect">
              <a:avLst/>
            </a:prstGeom>
            <a:ln w="38100">
              <a:solidFill>
                <a:schemeClr val="accent2"/>
              </a:solidFill>
            </a:ln>
          </p:spPr>
        </p:pic>
      </p:grpSp>
      <p:grpSp>
        <p:nvGrpSpPr>
          <p:cNvPr id="241" name="Group 240"/>
          <p:cNvGrpSpPr/>
          <p:nvPr/>
        </p:nvGrpSpPr>
        <p:grpSpPr>
          <a:xfrm>
            <a:off x="5378144" y="1777065"/>
            <a:ext cx="247663" cy="185747"/>
            <a:chOff x="5011556" y="3182402"/>
            <a:chExt cx="247663" cy="247663"/>
          </a:xfrm>
        </p:grpSpPr>
        <p:sp>
          <p:nvSpPr>
            <p:cNvPr id="238" name="Oval 237"/>
            <p:cNvSpPr/>
            <p:nvPr/>
          </p:nvSpPr>
          <p:spPr>
            <a:xfrm>
              <a:off x="5011556" y="3182402"/>
              <a:ext cx="247663" cy="247663"/>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5051480" y="3222326"/>
              <a:ext cx="167816" cy="16781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5089619" y="3260465"/>
              <a:ext cx="91536" cy="9153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2" name="Group 241"/>
          <p:cNvGrpSpPr/>
          <p:nvPr/>
        </p:nvGrpSpPr>
        <p:grpSpPr>
          <a:xfrm>
            <a:off x="3833060" y="1747122"/>
            <a:ext cx="247663" cy="185747"/>
            <a:chOff x="5011556" y="3182402"/>
            <a:chExt cx="247663" cy="247663"/>
          </a:xfrm>
        </p:grpSpPr>
        <p:sp>
          <p:nvSpPr>
            <p:cNvPr id="243" name="Oval 242"/>
            <p:cNvSpPr/>
            <p:nvPr/>
          </p:nvSpPr>
          <p:spPr>
            <a:xfrm>
              <a:off x="5011556" y="3182402"/>
              <a:ext cx="247663" cy="247663"/>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5051480" y="3222326"/>
              <a:ext cx="167816" cy="16781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5089619" y="3260465"/>
              <a:ext cx="91536" cy="91536"/>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3008584" y="1851609"/>
            <a:ext cx="167818" cy="125862"/>
            <a:chOff x="5011556" y="3182402"/>
            <a:chExt cx="247663" cy="247663"/>
          </a:xfrm>
        </p:grpSpPr>
        <p:sp>
          <p:nvSpPr>
            <p:cNvPr id="247" name="Oval 246"/>
            <p:cNvSpPr/>
            <p:nvPr/>
          </p:nvSpPr>
          <p:spPr>
            <a:xfrm>
              <a:off x="5011556" y="3182402"/>
              <a:ext cx="247663" cy="247663"/>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a:off x="5051480" y="3222326"/>
              <a:ext cx="167816" cy="167816"/>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5089619" y="3260465"/>
              <a:ext cx="91536" cy="91536"/>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7" name="Group 236"/>
          <p:cNvGrpSpPr/>
          <p:nvPr/>
        </p:nvGrpSpPr>
        <p:grpSpPr>
          <a:xfrm>
            <a:off x="2205320" y="1950592"/>
            <a:ext cx="3809308" cy="855965"/>
            <a:chOff x="2205320" y="2600787"/>
            <a:chExt cx="3809308" cy="1141286"/>
          </a:xfrm>
        </p:grpSpPr>
        <p:grpSp>
          <p:nvGrpSpPr>
            <p:cNvPr id="114" name="Group 113"/>
            <p:cNvGrpSpPr/>
            <p:nvPr/>
          </p:nvGrpSpPr>
          <p:grpSpPr>
            <a:xfrm>
              <a:off x="2205320" y="2600787"/>
              <a:ext cx="3809308" cy="1141286"/>
              <a:chOff x="876683" y="4344656"/>
              <a:chExt cx="6445958" cy="1931236"/>
            </a:xfrm>
          </p:grpSpPr>
          <p:pic>
            <p:nvPicPr>
              <p:cNvPr id="115" name="Picture 114" descr="components-squar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876683" y="4344656"/>
                <a:ext cx="1891242" cy="1888143"/>
              </a:xfrm>
              <a:prstGeom prst="rect">
                <a:avLst/>
              </a:prstGeom>
              <a:ln w="38100">
                <a:solidFill>
                  <a:schemeClr val="accent6"/>
                </a:solidFill>
              </a:ln>
            </p:spPr>
          </p:pic>
          <p:pic>
            <p:nvPicPr>
              <p:cNvPr id="116" name="Picture 115" descr="components-squar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3154041" y="4344656"/>
                <a:ext cx="1891242" cy="1888143"/>
              </a:xfrm>
              <a:prstGeom prst="rect">
                <a:avLst/>
              </a:prstGeom>
              <a:ln w="38100">
                <a:solidFill>
                  <a:schemeClr val="accent4"/>
                </a:solidFill>
              </a:ln>
            </p:spPr>
          </p:pic>
          <p:pic>
            <p:nvPicPr>
              <p:cNvPr id="117" name="Picture 116" descr="components-squar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5431399" y="4344656"/>
                <a:ext cx="1891242" cy="1888143"/>
              </a:xfrm>
              <a:prstGeom prst="rect">
                <a:avLst/>
              </a:prstGeom>
              <a:ln w="38100">
                <a:solidFill>
                  <a:schemeClr val="accent1"/>
                </a:solidFill>
              </a:ln>
            </p:spPr>
          </p:pic>
          <p:pic>
            <p:nvPicPr>
              <p:cNvPr id="122" name="Picture 121"/>
              <p:cNvPicPr>
                <a:picLocks noChangeAspect="1"/>
              </p:cNvPicPr>
              <p:nvPr/>
            </p:nvPicPr>
            <p:blipFill>
              <a:blip r:embed="rId6" cstate="email">
                <a:duotone>
                  <a:schemeClr val="accent2">
                    <a:shade val="45000"/>
                    <a:satMod val="135000"/>
                  </a:schemeClr>
                  <a:prstClr val="white"/>
                </a:duotone>
                <a:lum bright="-46000" contrast="83000"/>
                <a:extLst>
                  <a:ext uri="{28A0092B-C50C-407E-A947-70E740481C1C}">
                    <a14:useLocalDpi xmlns:a14="http://schemas.microsoft.com/office/drawing/2010/main"/>
                  </a:ext>
                </a:extLst>
              </a:blip>
              <a:stretch>
                <a:fillRect/>
              </a:stretch>
            </p:blipFill>
            <p:spPr>
              <a:xfrm>
                <a:off x="6004316" y="5859632"/>
                <a:ext cx="416260" cy="416260"/>
              </a:xfrm>
              <a:prstGeom prst="rect">
                <a:avLst/>
              </a:prstGeom>
            </p:spPr>
          </p:pic>
        </p:grpSp>
        <p:grpSp>
          <p:nvGrpSpPr>
            <p:cNvPr id="228" name="Group 227"/>
            <p:cNvGrpSpPr/>
            <p:nvPr/>
          </p:nvGrpSpPr>
          <p:grpSpPr>
            <a:xfrm>
              <a:off x="2463577" y="2827692"/>
              <a:ext cx="247663" cy="247663"/>
              <a:chOff x="3819415" y="2882721"/>
              <a:chExt cx="431162" cy="431162"/>
            </a:xfrm>
          </p:grpSpPr>
          <p:sp>
            <p:nvSpPr>
              <p:cNvPr id="225" name="Oval 224"/>
              <p:cNvSpPr/>
              <p:nvPr/>
            </p:nvSpPr>
            <p:spPr>
              <a:xfrm>
                <a:off x="3819415" y="2882721"/>
                <a:ext cx="431162" cy="431162"/>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3888919" y="2952225"/>
                <a:ext cx="292155" cy="292155"/>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3955317" y="3018623"/>
                <a:ext cx="159357" cy="15935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9" name="Group 228"/>
            <p:cNvGrpSpPr/>
            <p:nvPr/>
          </p:nvGrpSpPr>
          <p:grpSpPr>
            <a:xfrm>
              <a:off x="4054741" y="2951939"/>
              <a:ext cx="247663" cy="247663"/>
              <a:chOff x="3819415" y="2882721"/>
              <a:chExt cx="431162" cy="431162"/>
            </a:xfrm>
          </p:grpSpPr>
          <p:sp>
            <p:nvSpPr>
              <p:cNvPr id="230" name="Oval 229"/>
              <p:cNvSpPr/>
              <p:nvPr/>
            </p:nvSpPr>
            <p:spPr>
              <a:xfrm>
                <a:off x="3819415" y="2882721"/>
                <a:ext cx="431162" cy="431162"/>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3888919" y="2952225"/>
                <a:ext cx="292155" cy="292155"/>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3955317" y="3018623"/>
                <a:ext cx="159357" cy="15935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3" name="Group 232"/>
            <p:cNvGrpSpPr/>
            <p:nvPr/>
          </p:nvGrpSpPr>
          <p:grpSpPr>
            <a:xfrm>
              <a:off x="4859156" y="3030002"/>
              <a:ext cx="247663" cy="247663"/>
              <a:chOff x="3819415" y="2882721"/>
              <a:chExt cx="431162" cy="431162"/>
            </a:xfrm>
          </p:grpSpPr>
          <p:sp>
            <p:nvSpPr>
              <p:cNvPr id="234" name="Oval 233"/>
              <p:cNvSpPr/>
              <p:nvPr/>
            </p:nvSpPr>
            <p:spPr>
              <a:xfrm>
                <a:off x="3819415" y="2882721"/>
                <a:ext cx="431162" cy="431162"/>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Oval 234"/>
              <p:cNvSpPr/>
              <p:nvPr/>
            </p:nvSpPr>
            <p:spPr>
              <a:xfrm>
                <a:off x="3888919" y="2952225"/>
                <a:ext cx="292155" cy="292155"/>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a:off x="3955317" y="3018623"/>
                <a:ext cx="159357" cy="15935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24" name="Group 223"/>
          <p:cNvGrpSpPr/>
          <p:nvPr/>
        </p:nvGrpSpPr>
        <p:grpSpPr>
          <a:xfrm>
            <a:off x="1778748" y="2283825"/>
            <a:ext cx="4641828" cy="1043034"/>
            <a:chOff x="1778748" y="3045100"/>
            <a:chExt cx="4641828" cy="1390712"/>
          </a:xfrm>
        </p:grpSpPr>
        <p:grpSp>
          <p:nvGrpSpPr>
            <p:cNvPr id="102" name="Group 101"/>
            <p:cNvGrpSpPr/>
            <p:nvPr/>
          </p:nvGrpSpPr>
          <p:grpSpPr>
            <a:xfrm>
              <a:off x="1778748" y="3045100"/>
              <a:ext cx="4641828" cy="1390712"/>
              <a:chOff x="876683" y="4344656"/>
              <a:chExt cx="6445958" cy="1931236"/>
            </a:xfrm>
          </p:grpSpPr>
          <p:pic>
            <p:nvPicPr>
              <p:cNvPr id="103" name="Picture 102" descr="components-square.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876683" y="4344656"/>
                <a:ext cx="1891242" cy="1888143"/>
              </a:xfrm>
              <a:prstGeom prst="rect">
                <a:avLst/>
              </a:prstGeom>
              <a:ln w="38100">
                <a:solidFill>
                  <a:schemeClr val="accent2"/>
                </a:solidFill>
              </a:ln>
            </p:spPr>
          </p:pic>
          <p:pic>
            <p:nvPicPr>
              <p:cNvPr id="104" name="Picture 103" descr="components-square.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3154041" y="4344656"/>
                <a:ext cx="1891242" cy="1888143"/>
              </a:xfrm>
              <a:prstGeom prst="rect">
                <a:avLst/>
              </a:prstGeom>
              <a:ln w="38100">
                <a:solidFill>
                  <a:schemeClr val="accent1"/>
                </a:solidFill>
              </a:ln>
            </p:spPr>
          </p:pic>
          <p:pic>
            <p:nvPicPr>
              <p:cNvPr id="105" name="Picture 104" descr="components-square.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5431399" y="4344656"/>
                <a:ext cx="1891242" cy="1888143"/>
              </a:xfrm>
              <a:prstGeom prst="rect">
                <a:avLst/>
              </a:prstGeom>
              <a:ln w="38100">
                <a:solidFill>
                  <a:schemeClr val="accent4"/>
                </a:solidFill>
              </a:ln>
            </p:spPr>
          </p:pic>
          <p:pic>
            <p:nvPicPr>
              <p:cNvPr id="106" name="Picture 105"/>
              <p:cNvPicPr>
                <a:picLocks noChangeAspect="1"/>
              </p:cNvPicPr>
              <p:nvPr/>
            </p:nvPicPr>
            <p:blipFill>
              <a:blip r:embed="rId8" cstate="email">
                <a:duotone>
                  <a:schemeClr val="accent2">
                    <a:shade val="45000"/>
                    <a:satMod val="135000"/>
                  </a:schemeClr>
                  <a:prstClr val="white"/>
                </a:duotone>
                <a:lum bright="-22000" contrast="48000"/>
                <a:extLst>
                  <a:ext uri="{28A0092B-C50C-407E-A947-70E740481C1C}">
                    <a14:useLocalDpi xmlns:a14="http://schemas.microsoft.com/office/drawing/2010/main"/>
                  </a:ext>
                </a:extLst>
              </a:blip>
              <a:stretch>
                <a:fillRect/>
              </a:stretch>
            </p:blipFill>
            <p:spPr>
              <a:xfrm>
                <a:off x="1171270" y="5051789"/>
                <a:ext cx="839592" cy="839592"/>
              </a:xfrm>
              <a:prstGeom prst="rect">
                <a:avLst/>
              </a:prstGeom>
            </p:spPr>
          </p:pic>
          <p:pic>
            <p:nvPicPr>
              <p:cNvPr id="107" name="Picture 106"/>
              <p:cNvPicPr>
                <a:picLocks noChangeAspect="1"/>
              </p:cNvPicPr>
              <p:nvPr/>
            </p:nvPicPr>
            <p:blipFill>
              <a:blip r:embed="rId9" cstate="email">
                <a:duotone>
                  <a:schemeClr val="accent2">
                    <a:shade val="45000"/>
                    <a:satMod val="135000"/>
                  </a:schemeClr>
                  <a:prstClr val="white"/>
                </a:duotone>
                <a:lum bright="-22000" contrast="48000"/>
                <a:extLst>
                  <a:ext uri="{28A0092B-C50C-407E-A947-70E740481C1C}">
                    <a14:useLocalDpi xmlns:a14="http://schemas.microsoft.com/office/drawing/2010/main"/>
                  </a:ext>
                </a:extLst>
              </a:blip>
              <a:stretch>
                <a:fillRect/>
              </a:stretch>
            </p:blipFill>
            <p:spPr>
              <a:xfrm>
                <a:off x="3901769" y="5485704"/>
                <a:ext cx="627925" cy="627925"/>
              </a:xfrm>
              <a:prstGeom prst="rect">
                <a:avLst/>
              </a:prstGeom>
            </p:spPr>
          </p:pic>
          <p:pic>
            <p:nvPicPr>
              <p:cNvPr id="111" name="Picture 110"/>
              <p:cNvPicPr>
                <a:picLocks noChangeAspect="1"/>
              </p:cNvPicPr>
              <p:nvPr/>
            </p:nvPicPr>
            <p:blipFill>
              <a:blip r:embed="rId10" cstate="email">
                <a:duotone>
                  <a:schemeClr val="accent2">
                    <a:shade val="45000"/>
                    <a:satMod val="135000"/>
                  </a:schemeClr>
                  <a:prstClr val="white"/>
                </a:duotone>
                <a:lum bright="-46000" contrast="83000"/>
                <a:extLst>
                  <a:ext uri="{28A0092B-C50C-407E-A947-70E740481C1C}">
                    <a14:useLocalDpi xmlns:a14="http://schemas.microsoft.com/office/drawing/2010/main"/>
                  </a:ext>
                </a:extLst>
              </a:blip>
              <a:stretch>
                <a:fillRect/>
              </a:stretch>
            </p:blipFill>
            <p:spPr>
              <a:xfrm>
                <a:off x="6004316" y="5859632"/>
                <a:ext cx="416260" cy="416260"/>
              </a:xfrm>
              <a:prstGeom prst="rect">
                <a:avLst/>
              </a:prstGeom>
            </p:spPr>
          </p:pic>
          <p:pic>
            <p:nvPicPr>
              <p:cNvPr id="112" name="Picture 111"/>
              <p:cNvPicPr>
                <a:picLocks noChangeAspect="1"/>
              </p:cNvPicPr>
              <p:nvPr/>
            </p:nvPicPr>
            <p:blipFill>
              <a:blip r:embed="rId10" cstate="email">
                <a:duotone>
                  <a:schemeClr val="accent2">
                    <a:shade val="45000"/>
                    <a:satMod val="135000"/>
                  </a:schemeClr>
                  <a:prstClr val="white"/>
                </a:duotone>
                <a:lum bright="-22000" contrast="48000"/>
                <a:extLst>
                  <a:ext uri="{28A0092B-C50C-407E-A947-70E740481C1C}">
                    <a14:useLocalDpi xmlns:a14="http://schemas.microsoft.com/office/drawing/2010/main"/>
                  </a:ext>
                </a:extLst>
              </a:blip>
              <a:stretch>
                <a:fillRect/>
              </a:stretch>
            </p:blipFill>
            <p:spPr>
              <a:xfrm>
                <a:off x="3383182" y="5739701"/>
                <a:ext cx="416260" cy="416260"/>
              </a:xfrm>
              <a:prstGeom prst="rect">
                <a:avLst/>
              </a:prstGeom>
            </p:spPr>
          </p:pic>
        </p:grpSp>
        <p:grpSp>
          <p:nvGrpSpPr>
            <p:cNvPr id="211" name="Group 210"/>
            <p:cNvGrpSpPr/>
            <p:nvPr/>
          </p:nvGrpSpPr>
          <p:grpSpPr>
            <a:xfrm>
              <a:off x="2369097" y="3309476"/>
              <a:ext cx="3308096" cy="496103"/>
              <a:chOff x="2369097" y="3309476"/>
              <a:chExt cx="3308096" cy="496103"/>
            </a:xfrm>
          </p:grpSpPr>
          <p:sp>
            <p:nvSpPr>
              <p:cNvPr id="212" name="Oval 211"/>
              <p:cNvSpPr/>
              <p:nvPr/>
            </p:nvSpPr>
            <p:spPr>
              <a:xfrm>
                <a:off x="4464875" y="3352399"/>
                <a:ext cx="318798" cy="31879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4516267" y="3403790"/>
                <a:ext cx="216017" cy="21601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4565360" y="3452885"/>
                <a:ext cx="117827" cy="11782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2369097" y="3486781"/>
                <a:ext cx="318798" cy="31879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p:cNvSpPr/>
              <p:nvPr/>
            </p:nvSpPr>
            <p:spPr>
              <a:xfrm>
                <a:off x="2420488" y="3538171"/>
                <a:ext cx="216017" cy="21601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2469582" y="3587265"/>
                <a:ext cx="117827" cy="11782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5358395" y="3309476"/>
                <a:ext cx="318798" cy="31879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5409786" y="3360865"/>
                <a:ext cx="216017" cy="21601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5458880" y="3409960"/>
                <a:ext cx="117827" cy="11782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8" name="Content Placeholder 2"/>
          <p:cNvSpPr txBox="1">
            <a:spLocks/>
          </p:cNvSpPr>
          <p:nvPr/>
        </p:nvSpPr>
        <p:spPr bwMode="auto">
          <a:xfrm>
            <a:off x="3100479" y="494803"/>
            <a:ext cx="5664129" cy="8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p>
            <a:pPr algn="r">
              <a:spcBef>
                <a:spcPct val="20000"/>
              </a:spcBef>
              <a:defRPr/>
            </a:pPr>
            <a:r>
              <a:rPr lang="en-US" sz="2400" dirty="0">
                <a:solidFill>
                  <a:schemeClr val="accent5"/>
                </a:solidFill>
                <a:latin typeface="Calibri"/>
                <a:cs typeface="Calibri"/>
              </a:rPr>
              <a:t>One risky component,</a:t>
            </a:r>
            <a:br>
              <a:rPr lang="en-US" sz="2400" dirty="0">
                <a:solidFill>
                  <a:schemeClr val="accent5"/>
                </a:solidFill>
                <a:latin typeface="Calibri"/>
                <a:cs typeface="Calibri"/>
              </a:rPr>
            </a:br>
            <a:r>
              <a:rPr lang="en-US" sz="2400" dirty="0">
                <a:solidFill>
                  <a:schemeClr val="accent5"/>
                </a:solidFill>
                <a:latin typeface="Calibri"/>
                <a:cs typeface="Calibri"/>
              </a:rPr>
              <a:t>now affects thousands </a:t>
            </a:r>
            <a:r>
              <a:rPr lang="en-US" sz="2400" dirty="0">
                <a:solidFill>
                  <a:schemeClr val="accent5"/>
                </a:solidFill>
                <a:latin typeface="Calibri"/>
                <a:cs typeface="Calibri"/>
              </a:rPr>
              <a:t>of </a:t>
            </a:r>
            <a:r>
              <a:rPr lang="en-US" sz="2400" dirty="0">
                <a:solidFill>
                  <a:schemeClr val="accent5"/>
                </a:solidFill>
                <a:latin typeface="Calibri"/>
                <a:cs typeface="Calibri"/>
              </a:rPr>
              <a:t>victims</a:t>
            </a:r>
            <a:endParaRPr lang="en-US" sz="2400" dirty="0">
              <a:solidFill>
                <a:schemeClr val="accent5"/>
              </a:solidFill>
              <a:latin typeface="Calibri"/>
              <a:cs typeface="Calibri"/>
            </a:endParaRPr>
          </a:p>
          <a:p>
            <a:pPr algn="r">
              <a:lnSpc>
                <a:spcPct val="80000"/>
              </a:lnSpc>
              <a:spcBef>
                <a:spcPts val="600"/>
              </a:spcBef>
              <a:defRPr/>
            </a:pPr>
            <a:r>
              <a:rPr lang="en-US" sz="4800" b="1" cap="all" dirty="0">
                <a:solidFill>
                  <a:schemeClr val="accent1"/>
                </a:solidFill>
                <a:latin typeface="Calibri"/>
                <a:cs typeface="Calibri"/>
              </a:rPr>
              <a:t>one easy</a:t>
            </a:r>
            <a:br>
              <a:rPr lang="en-US" sz="4800" b="1" cap="all" dirty="0">
                <a:solidFill>
                  <a:schemeClr val="accent1"/>
                </a:solidFill>
                <a:latin typeface="Calibri"/>
                <a:cs typeface="Calibri"/>
              </a:rPr>
            </a:br>
            <a:r>
              <a:rPr lang="en-US" sz="4800" b="1" cap="all" dirty="0">
                <a:solidFill>
                  <a:schemeClr val="accent1"/>
                </a:solidFill>
                <a:latin typeface="Calibri"/>
                <a:cs typeface="Calibri"/>
              </a:rPr>
              <a:t>target</a:t>
            </a:r>
            <a:r>
              <a:rPr lang="en-US" sz="3200" dirty="0">
                <a:solidFill>
                  <a:schemeClr val="accent5">
                    <a:lumMod val="60000"/>
                    <a:lumOff val="40000"/>
                  </a:schemeClr>
                </a:solidFill>
                <a:latin typeface="Oswald Regular"/>
                <a:cs typeface="Oswald Regular"/>
              </a:rPr>
              <a:t/>
            </a:r>
            <a:br>
              <a:rPr lang="en-US" sz="3200" dirty="0">
                <a:solidFill>
                  <a:schemeClr val="accent5">
                    <a:lumMod val="60000"/>
                    <a:lumOff val="40000"/>
                  </a:schemeClr>
                </a:solidFill>
                <a:latin typeface="Oswald Regular"/>
                <a:cs typeface="Oswald Regular"/>
              </a:rPr>
            </a:br>
            <a:r>
              <a:rPr lang="en-US" sz="4800" b="1" dirty="0">
                <a:solidFill>
                  <a:srgbClr val="5F5F5F"/>
                </a:solidFill>
                <a:latin typeface="Calibri"/>
                <a:cs typeface="Calibri"/>
              </a:rPr>
              <a:t/>
            </a:r>
            <a:br>
              <a:rPr lang="en-US" sz="4800" b="1" dirty="0">
                <a:solidFill>
                  <a:srgbClr val="5F5F5F"/>
                </a:solidFill>
                <a:latin typeface="Calibri"/>
                <a:cs typeface="Calibri"/>
              </a:rPr>
            </a:br>
            <a:endParaRPr lang="en-US" sz="4800" dirty="0">
              <a:solidFill>
                <a:srgbClr val="5F5F5F"/>
              </a:solidFill>
              <a:latin typeface="Calibri"/>
              <a:cs typeface="Calibri"/>
            </a:endParaRPr>
          </a:p>
          <a:p>
            <a:pPr algn="r">
              <a:spcBef>
                <a:spcPct val="20000"/>
              </a:spcBef>
              <a:defRPr/>
            </a:pPr>
            <a:endParaRPr lang="en-US" sz="2400" dirty="0">
              <a:solidFill>
                <a:schemeClr val="accent6"/>
              </a:solidFill>
              <a:latin typeface="Calibri"/>
              <a:cs typeface="Calibri"/>
            </a:endParaRPr>
          </a:p>
        </p:txBody>
      </p:sp>
      <p:sp>
        <p:nvSpPr>
          <p:cNvPr id="2" name="Slide Number Placeholder 1"/>
          <p:cNvSpPr>
            <a:spLocks noGrp="1"/>
          </p:cNvSpPr>
          <p:nvPr>
            <p:ph type="sldNum" sz="quarter" idx="4"/>
          </p:nvPr>
        </p:nvSpPr>
        <p:spPr/>
        <p:txBody>
          <a:bodyPr/>
          <a:lstStyle/>
          <a:p>
            <a:fld id="{133CF2A4-CAF6-4D4D-9789-110A2B05844D}" type="slidenum">
              <a:rPr lang="en-US" smtClean="0"/>
              <a:pPr/>
              <a:t>24</a:t>
            </a:fld>
            <a:endParaRPr lang="en-US"/>
          </a:p>
        </p:txBody>
      </p:sp>
      <p:sp>
        <p:nvSpPr>
          <p:cNvPr id="3" name="Date Placeholder 2"/>
          <p:cNvSpPr>
            <a:spLocks noGrp="1"/>
          </p:cNvSpPr>
          <p:nvPr>
            <p:ph type="dt" sz="half" idx="2"/>
          </p:nvPr>
        </p:nvSpPr>
        <p:spPr/>
        <p:txBody>
          <a:bodyPr/>
          <a:lstStyle/>
          <a:p>
            <a:fld id="{118A4822-380A-C44A-81E1-83E9E6BA5521}" type="datetime1">
              <a:rPr lang="en-US"/>
              <a:pPr/>
              <a:t>10/12/14</a:t>
            </a:fld>
            <a:endParaRPr lang="en-US"/>
          </a:p>
        </p:txBody>
      </p:sp>
      <p:grpSp>
        <p:nvGrpSpPr>
          <p:cNvPr id="223" name="Group 222"/>
          <p:cNvGrpSpPr/>
          <p:nvPr/>
        </p:nvGrpSpPr>
        <p:grpSpPr>
          <a:xfrm>
            <a:off x="1362495" y="2693602"/>
            <a:ext cx="5484111" cy="1230102"/>
            <a:chOff x="1362491" y="3591469"/>
            <a:chExt cx="5484111" cy="1640136"/>
          </a:xfrm>
        </p:grpSpPr>
        <p:grpSp>
          <p:nvGrpSpPr>
            <p:cNvPr id="90" name="Group 89"/>
            <p:cNvGrpSpPr/>
            <p:nvPr/>
          </p:nvGrpSpPr>
          <p:grpSpPr>
            <a:xfrm>
              <a:off x="1362491" y="3591469"/>
              <a:ext cx="5474342" cy="1640136"/>
              <a:chOff x="876683" y="4344656"/>
              <a:chExt cx="6445958" cy="1931236"/>
            </a:xfrm>
          </p:grpSpPr>
          <p:pic>
            <p:nvPicPr>
              <p:cNvPr id="91" name="Picture 90" descr="components-square.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876683" y="4344656"/>
                <a:ext cx="1891242" cy="1888143"/>
              </a:xfrm>
              <a:prstGeom prst="rect">
                <a:avLst/>
              </a:prstGeom>
              <a:ln w="38100">
                <a:solidFill>
                  <a:schemeClr val="accent4"/>
                </a:solidFill>
              </a:ln>
            </p:spPr>
          </p:pic>
          <p:pic>
            <p:nvPicPr>
              <p:cNvPr id="92" name="Picture 91" descr="components-square.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3154041" y="4344656"/>
                <a:ext cx="1891242" cy="1888143"/>
              </a:xfrm>
              <a:prstGeom prst="rect">
                <a:avLst/>
              </a:prstGeom>
              <a:ln w="38100">
                <a:solidFill>
                  <a:schemeClr val="accent2"/>
                </a:solidFill>
              </a:ln>
            </p:spPr>
          </p:pic>
          <p:pic>
            <p:nvPicPr>
              <p:cNvPr id="93" name="Picture 92" descr="components-square.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a:xfrm>
                <a:off x="5431399" y="4344656"/>
                <a:ext cx="1891242" cy="1888143"/>
              </a:xfrm>
              <a:prstGeom prst="rect">
                <a:avLst/>
              </a:prstGeom>
              <a:ln w="38100">
                <a:solidFill>
                  <a:schemeClr val="accent6"/>
                </a:solidFill>
              </a:ln>
            </p:spPr>
          </p:pic>
          <p:pic>
            <p:nvPicPr>
              <p:cNvPr id="94" name="Picture 93"/>
              <p:cNvPicPr>
                <a:picLocks noChangeAspect="1"/>
              </p:cNvPicPr>
              <p:nvPr/>
            </p:nvPicPr>
            <p:blipFill>
              <a:blip r:embed="rId12" cstate="email">
                <a:duotone>
                  <a:schemeClr val="accent2">
                    <a:shade val="45000"/>
                    <a:satMod val="135000"/>
                  </a:schemeClr>
                  <a:prstClr val="white"/>
                </a:duotone>
                <a:lum bright="-22000" contrast="48000"/>
                <a:extLst>
                  <a:ext uri="{28A0092B-C50C-407E-A947-70E740481C1C}">
                    <a14:useLocalDpi xmlns:a14="http://schemas.microsoft.com/office/drawing/2010/main"/>
                  </a:ext>
                </a:extLst>
              </a:blip>
              <a:stretch>
                <a:fillRect/>
              </a:stretch>
            </p:blipFill>
            <p:spPr>
              <a:xfrm>
                <a:off x="1171270" y="5051789"/>
                <a:ext cx="839592" cy="839592"/>
              </a:xfrm>
              <a:prstGeom prst="rect">
                <a:avLst/>
              </a:prstGeom>
            </p:spPr>
          </p:pic>
          <p:pic>
            <p:nvPicPr>
              <p:cNvPr id="95" name="Picture 94"/>
              <p:cNvPicPr>
                <a:picLocks noChangeAspect="1"/>
              </p:cNvPicPr>
              <p:nvPr/>
            </p:nvPicPr>
            <p:blipFill>
              <a:blip r:embed="rId13" cstate="email">
                <a:duotone>
                  <a:schemeClr val="accent2">
                    <a:shade val="45000"/>
                    <a:satMod val="135000"/>
                  </a:schemeClr>
                  <a:prstClr val="white"/>
                </a:duotone>
                <a:lum bright="-22000" contrast="48000"/>
                <a:extLst>
                  <a:ext uri="{28A0092B-C50C-407E-A947-70E740481C1C}">
                    <a14:useLocalDpi xmlns:a14="http://schemas.microsoft.com/office/drawing/2010/main"/>
                  </a:ext>
                </a:extLst>
              </a:blip>
              <a:stretch>
                <a:fillRect/>
              </a:stretch>
            </p:blipFill>
            <p:spPr>
              <a:xfrm>
                <a:off x="3901769" y="5485704"/>
                <a:ext cx="627925" cy="627925"/>
              </a:xfrm>
              <a:prstGeom prst="rect">
                <a:avLst/>
              </a:prstGeom>
            </p:spPr>
          </p:pic>
          <p:pic>
            <p:nvPicPr>
              <p:cNvPr id="99" name="Picture 98"/>
              <p:cNvPicPr>
                <a:picLocks noChangeAspect="1"/>
              </p:cNvPicPr>
              <p:nvPr/>
            </p:nvPicPr>
            <p:blipFill>
              <a:blip r:embed="rId14" cstate="email">
                <a:duotone>
                  <a:schemeClr val="accent2">
                    <a:shade val="45000"/>
                    <a:satMod val="135000"/>
                  </a:schemeClr>
                  <a:prstClr val="white"/>
                </a:duotone>
                <a:lum bright="-46000" contrast="83000"/>
                <a:extLst>
                  <a:ext uri="{28A0092B-C50C-407E-A947-70E740481C1C}">
                    <a14:useLocalDpi xmlns:a14="http://schemas.microsoft.com/office/drawing/2010/main"/>
                  </a:ext>
                </a:extLst>
              </a:blip>
              <a:stretch>
                <a:fillRect/>
              </a:stretch>
            </p:blipFill>
            <p:spPr>
              <a:xfrm>
                <a:off x="6004316" y="5859632"/>
                <a:ext cx="416260" cy="416260"/>
              </a:xfrm>
              <a:prstGeom prst="rect">
                <a:avLst/>
              </a:prstGeom>
            </p:spPr>
          </p:pic>
          <p:pic>
            <p:nvPicPr>
              <p:cNvPr id="100" name="Picture 99"/>
              <p:cNvPicPr>
                <a:picLocks noChangeAspect="1"/>
              </p:cNvPicPr>
              <p:nvPr/>
            </p:nvPicPr>
            <p:blipFill>
              <a:blip r:embed="rId14" cstate="email">
                <a:duotone>
                  <a:schemeClr val="accent2">
                    <a:shade val="45000"/>
                    <a:satMod val="135000"/>
                  </a:schemeClr>
                  <a:prstClr val="white"/>
                </a:duotone>
                <a:lum bright="-22000" contrast="48000"/>
                <a:extLst>
                  <a:ext uri="{28A0092B-C50C-407E-A947-70E740481C1C}">
                    <a14:useLocalDpi xmlns:a14="http://schemas.microsoft.com/office/drawing/2010/main"/>
                  </a:ext>
                </a:extLst>
              </a:blip>
              <a:stretch>
                <a:fillRect/>
              </a:stretch>
            </p:blipFill>
            <p:spPr>
              <a:xfrm>
                <a:off x="3383182" y="5739701"/>
                <a:ext cx="416260" cy="416260"/>
              </a:xfrm>
              <a:prstGeom prst="rect">
                <a:avLst/>
              </a:prstGeom>
            </p:spPr>
          </p:pic>
        </p:grpSp>
        <p:grpSp>
          <p:nvGrpSpPr>
            <p:cNvPr id="168" name="Group 167"/>
            <p:cNvGrpSpPr/>
            <p:nvPr/>
          </p:nvGrpSpPr>
          <p:grpSpPr>
            <a:xfrm>
              <a:off x="1685253" y="3876555"/>
              <a:ext cx="431162" cy="431162"/>
              <a:chOff x="1760127" y="2879442"/>
              <a:chExt cx="296884" cy="296884"/>
            </a:xfrm>
          </p:grpSpPr>
          <p:sp>
            <p:nvSpPr>
              <p:cNvPr id="169" name="Oval 168"/>
              <p:cNvSpPr/>
              <p:nvPr/>
            </p:nvSpPr>
            <p:spPr>
              <a:xfrm>
                <a:off x="1760127" y="2879442"/>
                <a:ext cx="296884" cy="296884"/>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1807985" y="2927300"/>
                <a:ext cx="201168" cy="201168"/>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1853705" y="2973020"/>
                <a:ext cx="109728" cy="109728"/>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6" name="Group 175"/>
            <p:cNvGrpSpPr/>
            <p:nvPr/>
          </p:nvGrpSpPr>
          <p:grpSpPr>
            <a:xfrm>
              <a:off x="4034996" y="4085982"/>
              <a:ext cx="318798" cy="318798"/>
              <a:chOff x="1760127" y="2879442"/>
              <a:chExt cx="296884" cy="296884"/>
            </a:xfrm>
          </p:grpSpPr>
          <p:sp>
            <p:nvSpPr>
              <p:cNvPr id="177" name="Oval 176"/>
              <p:cNvSpPr/>
              <p:nvPr/>
            </p:nvSpPr>
            <p:spPr>
              <a:xfrm>
                <a:off x="1760127" y="2879442"/>
                <a:ext cx="296884" cy="296884"/>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a:off x="1853705" y="2973020"/>
                <a:ext cx="109728" cy="10972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6527804" y="3988919"/>
              <a:ext cx="318798" cy="318798"/>
              <a:chOff x="1760127" y="2879442"/>
              <a:chExt cx="296884" cy="296884"/>
            </a:xfrm>
          </p:grpSpPr>
          <p:sp>
            <p:nvSpPr>
              <p:cNvPr id="181" name="Oval 180"/>
              <p:cNvSpPr/>
              <p:nvPr/>
            </p:nvSpPr>
            <p:spPr>
              <a:xfrm>
                <a:off x="1760127" y="2879442"/>
                <a:ext cx="296884" cy="296884"/>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a:off x="1853705" y="2973020"/>
                <a:ext cx="109728" cy="10972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85" name="Group 184"/>
          <p:cNvGrpSpPr/>
          <p:nvPr/>
        </p:nvGrpSpPr>
        <p:grpSpPr>
          <a:xfrm>
            <a:off x="876683" y="3258495"/>
            <a:ext cx="6445958" cy="1416107"/>
            <a:chOff x="876683" y="4344656"/>
            <a:chExt cx="6445958" cy="1888143"/>
          </a:xfrm>
        </p:grpSpPr>
        <p:pic>
          <p:nvPicPr>
            <p:cNvPr id="71" name="Picture 70" descr="components-square.png"/>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a:xfrm>
              <a:off x="876683" y="4344656"/>
              <a:ext cx="1891242" cy="1888143"/>
            </a:xfrm>
            <a:prstGeom prst="rect">
              <a:avLst/>
            </a:prstGeom>
            <a:ln w="38100">
              <a:solidFill>
                <a:schemeClr val="accent1"/>
              </a:solidFill>
            </a:ln>
          </p:spPr>
        </p:pic>
        <p:pic>
          <p:nvPicPr>
            <p:cNvPr id="72" name="Picture 71" descr="components-square.png"/>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a:xfrm>
              <a:off x="3154041" y="4344656"/>
              <a:ext cx="1891242" cy="1888143"/>
            </a:xfrm>
            <a:prstGeom prst="rect">
              <a:avLst/>
            </a:prstGeom>
            <a:ln w="38100">
              <a:solidFill>
                <a:schemeClr val="accent4"/>
              </a:solidFill>
            </a:ln>
          </p:spPr>
        </p:pic>
        <p:pic>
          <p:nvPicPr>
            <p:cNvPr id="73" name="Picture 72" descr="components-square.png"/>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a:xfrm>
              <a:off x="5431399" y="4344656"/>
              <a:ext cx="1891242" cy="1888143"/>
            </a:xfrm>
            <a:prstGeom prst="rect">
              <a:avLst/>
            </a:prstGeom>
            <a:ln w="38100">
              <a:solidFill>
                <a:schemeClr val="accent2"/>
              </a:solidFill>
            </a:ln>
          </p:spPr>
        </p:pic>
        <p:grpSp>
          <p:nvGrpSpPr>
            <p:cNvPr id="74" name="Group 73"/>
            <p:cNvGrpSpPr/>
            <p:nvPr/>
          </p:nvGrpSpPr>
          <p:grpSpPr>
            <a:xfrm>
              <a:off x="3330501" y="5683459"/>
              <a:ext cx="514686" cy="514686"/>
              <a:chOff x="1760127" y="2879442"/>
              <a:chExt cx="296884" cy="296884"/>
            </a:xfrm>
          </p:grpSpPr>
          <p:sp>
            <p:nvSpPr>
              <p:cNvPr id="75" name="Oval 74"/>
              <p:cNvSpPr/>
              <p:nvPr/>
            </p:nvSpPr>
            <p:spPr>
              <a:xfrm>
                <a:off x="1760127" y="2879442"/>
                <a:ext cx="296884" cy="296884"/>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807985" y="2927300"/>
                <a:ext cx="201168" cy="201168"/>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1853705" y="2973020"/>
                <a:ext cx="109728" cy="109728"/>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4017742" y="4954516"/>
              <a:ext cx="390674" cy="390674"/>
              <a:chOff x="1760127" y="2879442"/>
              <a:chExt cx="296884" cy="296884"/>
            </a:xfrm>
          </p:grpSpPr>
          <p:sp>
            <p:nvSpPr>
              <p:cNvPr id="108" name="Oval 107"/>
              <p:cNvSpPr/>
              <p:nvPr/>
            </p:nvSpPr>
            <p:spPr>
              <a:xfrm>
                <a:off x="1760127" y="2879442"/>
                <a:ext cx="296884" cy="296884"/>
              </a:xfrm>
              <a:prstGeom prst="ellips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1807985" y="2927300"/>
                <a:ext cx="201168" cy="201168"/>
              </a:xfrm>
              <a:prstGeom prst="ellips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1853705" y="2973020"/>
                <a:ext cx="109728" cy="109728"/>
              </a:xfrm>
              <a:prstGeom prst="ellips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8" name="Group 147"/>
            <p:cNvGrpSpPr/>
            <p:nvPr/>
          </p:nvGrpSpPr>
          <p:grpSpPr>
            <a:xfrm>
              <a:off x="6058637" y="5905535"/>
              <a:ext cx="318798" cy="318798"/>
              <a:chOff x="1760127" y="2879442"/>
              <a:chExt cx="296884" cy="296884"/>
            </a:xfrm>
          </p:grpSpPr>
          <p:sp>
            <p:nvSpPr>
              <p:cNvPr id="149" name="Oval 148"/>
              <p:cNvSpPr/>
              <p:nvPr/>
            </p:nvSpPr>
            <p:spPr>
              <a:xfrm>
                <a:off x="1760127" y="2879442"/>
                <a:ext cx="296884" cy="296884"/>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1853705" y="2973020"/>
                <a:ext cx="109728" cy="10972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6258201" y="5567180"/>
              <a:ext cx="487432" cy="487432"/>
              <a:chOff x="1760127" y="2879442"/>
              <a:chExt cx="296884" cy="296884"/>
            </a:xfrm>
          </p:grpSpPr>
          <p:sp>
            <p:nvSpPr>
              <p:cNvPr id="153" name="Oval 152"/>
              <p:cNvSpPr/>
              <p:nvPr/>
            </p:nvSpPr>
            <p:spPr>
              <a:xfrm>
                <a:off x="1760127" y="2879442"/>
                <a:ext cx="296884" cy="296884"/>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1807985" y="2927300"/>
                <a:ext cx="201168" cy="201168"/>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1853705" y="2973020"/>
                <a:ext cx="109728" cy="109728"/>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1717888" y="5567180"/>
              <a:ext cx="487432" cy="487432"/>
              <a:chOff x="1760127" y="2879442"/>
              <a:chExt cx="296884" cy="296884"/>
            </a:xfrm>
          </p:grpSpPr>
          <p:sp>
            <p:nvSpPr>
              <p:cNvPr id="157" name="Oval 156"/>
              <p:cNvSpPr/>
              <p:nvPr/>
            </p:nvSpPr>
            <p:spPr>
              <a:xfrm>
                <a:off x="1760127" y="2879442"/>
                <a:ext cx="296884" cy="296884"/>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1807985" y="2927300"/>
                <a:ext cx="201168" cy="201168"/>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1853705" y="2973020"/>
                <a:ext cx="109728" cy="109728"/>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1230084" y="5114614"/>
              <a:ext cx="731520" cy="731520"/>
              <a:chOff x="1760127" y="2879442"/>
              <a:chExt cx="296884" cy="296884"/>
            </a:xfrm>
          </p:grpSpPr>
          <p:sp>
            <p:nvSpPr>
              <p:cNvPr id="161" name="Oval 160"/>
              <p:cNvSpPr/>
              <p:nvPr/>
            </p:nvSpPr>
            <p:spPr>
              <a:xfrm>
                <a:off x="1760127" y="2879442"/>
                <a:ext cx="296884" cy="296884"/>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1807985" y="2927300"/>
                <a:ext cx="201168" cy="201168"/>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1853705" y="2973020"/>
                <a:ext cx="109728" cy="109728"/>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18" name="Title 4"/>
          <p:cNvSpPr txBox="1">
            <a:spLocks/>
          </p:cNvSpPr>
          <p:nvPr/>
        </p:nvSpPr>
        <p:spPr>
          <a:xfrm>
            <a:off x="708542" y="90723"/>
            <a:ext cx="7684045" cy="769937"/>
          </a:xfrm>
          <a:prstGeom prst="rect">
            <a:avLst/>
          </a:prstGeom>
        </p:spPr>
        <p:txBody>
          <a:bodyPr lIns="91438" tIns="45719" rIns="91438" bIns="45719"/>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Think like an Attacker</a:t>
            </a:r>
            <a:endParaRPr lang="en-US" dirty="0"/>
          </a:p>
        </p:txBody>
      </p:sp>
    </p:spTree>
    <p:extLst>
      <p:ext uri="{BB962C8B-B14F-4D97-AF65-F5344CB8AC3E}">
        <p14:creationId xmlns:p14="http://schemas.microsoft.com/office/powerpoint/2010/main" val="2590963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noChangeAspect="1"/>
          </p:cNvGraphicFramePr>
          <p:nvPr>
            <p:extLst/>
          </p:nvPr>
        </p:nvGraphicFramePr>
        <p:xfrm>
          <a:off x="326141" y="832986"/>
          <a:ext cx="8589263" cy="3977633"/>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19"/>
          <p:cNvSpPr/>
          <p:nvPr/>
        </p:nvSpPr>
        <p:spPr>
          <a:xfrm>
            <a:off x="1769521" y="1525014"/>
            <a:ext cx="3810000" cy="1497334"/>
          </a:xfrm>
          <a:prstGeom prst="rect">
            <a:avLst/>
          </a:prstGeom>
          <a:solidFill>
            <a:schemeClr val="bg1">
              <a:alpha val="54000"/>
            </a:schemeClr>
          </a:solidFill>
          <a:ln w="12700" cap="flat" cmpd="sng" algn="ctr">
            <a:solidFill>
              <a:srgbClr val="C00202"/>
            </a:solidFill>
            <a:prstDash val="solid"/>
            <a:round/>
            <a:headEnd type="none" w="med" len="med"/>
            <a:tailEnd type="none" w="med" len="med"/>
          </a:ln>
        </p:spPr>
        <p:style>
          <a:lnRef idx="2">
            <a:schemeClr val="accent5"/>
          </a:lnRef>
          <a:fillRef idx="1">
            <a:schemeClr val="lt1"/>
          </a:fillRef>
          <a:effectRef idx="0">
            <a:schemeClr val="accent5"/>
          </a:effectRef>
          <a:fontRef idx="minor">
            <a:schemeClr val="dk1"/>
          </a:fontRef>
        </p:style>
        <p:txBody>
          <a:bodyPr lIns="91438" tIns="45719" rIns="91438" bIns="45719" rtlCol="0" anchor="ctr"/>
          <a:lstStyle/>
          <a:p>
            <a:pPr algn="ctr"/>
            <a:endParaRPr lang="en-US"/>
          </a:p>
        </p:txBody>
      </p:sp>
      <p:sp>
        <p:nvSpPr>
          <p:cNvPr id="9" name="TextBox 8"/>
          <p:cNvSpPr txBox="1"/>
          <p:nvPr/>
        </p:nvSpPr>
        <p:spPr>
          <a:xfrm>
            <a:off x="6103140" y="3392660"/>
            <a:ext cx="2743200" cy="892552"/>
          </a:xfrm>
          <a:prstGeom prst="rect">
            <a:avLst/>
          </a:prstGeom>
          <a:noFill/>
        </p:spPr>
        <p:txBody>
          <a:bodyPr wrap="square" lIns="91438" tIns="45719" rIns="91438" bIns="45719" rtlCol="0">
            <a:spAutoFit/>
          </a:bodyPr>
          <a:lstStyle/>
          <a:p>
            <a:pPr algn="ctr"/>
            <a:r>
              <a:rPr lang="en-US" sz="3200" b="1" dirty="0">
                <a:solidFill>
                  <a:srgbClr val="C00202"/>
                </a:solidFill>
              </a:rPr>
              <a:t>13 Billion</a:t>
            </a:r>
          </a:p>
          <a:p>
            <a:pPr algn="ctr"/>
            <a:r>
              <a:rPr lang="en-US" sz="2000" b="1" dirty="0">
                <a:solidFill>
                  <a:srgbClr val="C00202"/>
                </a:solidFill>
              </a:rPr>
              <a:t>Requests in 2013</a:t>
            </a:r>
            <a:endParaRPr lang="en-US" sz="2000" b="1" dirty="0">
              <a:solidFill>
                <a:srgbClr val="C00202"/>
              </a:solidFill>
            </a:endParaRPr>
          </a:p>
        </p:txBody>
      </p:sp>
      <p:sp>
        <p:nvSpPr>
          <p:cNvPr id="7" name="TextBox 6"/>
          <p:cNvSpPr txBox="1"/>
          <p:nvPr/>
        </p:nvSpPr>
        <p:spPr>
          <a:xfrm>
            <a:off x="2330353" y="1320987"/>
            <a:ext cx="2639568" cy="276999"/>
          </a:xfrm>
          <a:prstGeom prst="rect">
            <a:avLst/>
          </a:prstGeom>
          <a:noFill/>
        </p:spPr>
        <p:txBody>
          <a:bodyPr wrap="square" lIns="91438" tIns="45719" rIns="91438" bIns="45719" rtlCol="0">
            <a:spAutoFit/>
          </a:bodyPr>
          <a:lstStyle/>
          <a:p>
            <a:pPr algn="ctr"/>
            <a:r>
              <a:rPr lang="en-US" sz="1200" b="1" dirty="0">
                <a:solidFill>
                  <a:srgbClr val="C00202"/>
                </a:solidFill>
              </a:rPr>
              <a:t>Growth Drivers</a:t>
            </a:r>
            <a:endParaRPr lang="en-US" sz="1200" b="1" dirty="0">
              <a:solidFill>
                <a:srgbClr val="C00202"/>
              </a:solidFill>
            </a:endParaRPr>
          </a:p>
        </p:txBody>
      </p:sp>
      <p:pic>
        <p:nvPicPr>
          <p:cNvPr id="10" name="Picture 9" descr="CloudIco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41221" y="1732765"/>
            <a:ext cx="571500" cy="358973"/>
          </a:xfrm>
          <a:prstGeom prst="rect">
            <a:avLst/>
          </a:prstGeom>
        </p:spPr>
      </p:pic>
      <p:pic>
        <p:nvPicPr>
          <p:cNvPr id="11" name="Picture 10" descr="MobileIcon.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81469" y="1708653"/>
            <a:ext cx="485775" cy="383084"/>
          </a:xfrm>
          <a:prstGeom prst="rect">
            <a:avLst/>
          </a:prstGeom>
        </p:spPr>
      </p:pic>
      <p:pic>
        <p:nvPicPr>
          <p:cNvPr id="12" name="Picture 11" descr="BigDataIco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71582" y="2478854"/>
            <a:ext cx="510778" cy="329506"/>
          </a:xfrm>
          <a:prstGeom prst="rect">
            <a:avLst/>
          </a:prstGeom>
        </p:spPr>
      </p:pic>
      <p:pic>
        <p:nvPicPr>
          <p:cNvPr id="13" name="Picture 12" descr="WebAppsIcon.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74325" y="2478855"/>
            <a:ext cx="500063" cy="364331"/>
          </a:xfrm>
          <a:prstGeom prst="rect">
            <a:avLst/>
          </a:prstGeom>
        </p:spPr>
      </p:pic>
      <p:sp>
        <p:nvSpPr>
          <p:cNvPr id="14" name="TextBox 13"/>
          <p:cNvSpPr txBox="1"/>
          <p:nvPr/>
        </p:nvSpPr>
        <p:spPr>
          <a:xfrm>
            <a:off x="2705352" y="1756875"/>
            <a:ext cx="685800" cy="276999"/>
          </a:xfrm>
          <a:prstGeom prst="rect">
            <a:avLst/>
          </a:prstGeom>
          <a:noFill/>
        </p:spPr>
        <p:txBody>
          <a:bodyPr wrap="square" lIns="91438" tIns="45719" rIns="91438" bIns="45719" rtlCol="0">
            <a:spAutoFit/>
          </a:bodyPr>
          <a:lstStyle/>
          <a:p>
            <a:r>
              <a:rPr lang="en-US" sz="1200" dirty="0">
                <a:solidFill>
                  <a:srgbClr val="F06721"/>
                </a:solidFill>
                <a:latin typeface="Arial Narrow"/>
                <a:cs typeface="Arial Narrow"/>
              </a:rPr>
              <a:t>Mobile</a:t>
            </a:r>
            <a:endParaRPr lang="en-US" sz="1200" dirty="0">
              <a:solidFill>
                <a:srgbClr val="F06721"/>
              </a:solidFill>
              <a:latin typeface="Arial Narrow"/>
              <a:cs typeface="Arial Narrow"/>
            </a:endParaRPr>
          </a:p>
        </p:txBody>
      </p:sp>
      <p:sp>
        <p:nvSpPr>
          <p:cNvPr id="15" name="TextBox 14"/>
          <p:cNvSpPr txBox="1"/>
          <p:nvPr/>
        </p:nvSpPr>
        <p:spPr>
          <a:xfrm>
            <a:off x="4599589" y="1756875"/>
            <a:ext cx="685800" cy="276999"/>
          </a:xfrm>
          <a:prstGeom prst="rect">
            <a:avLst/>
          </a:prstGeom>
          <a:noFill/>
        </p:spPr>
        <p:txBody>
          <a:bodyPr wrap="square" lIns="91438" tIns="45719" rIns="91438" bIns="45719" rtlCol="0">
            <a:spAutoFit/>
          </a:bodyPr>
          <a:lstStyle/>
          <a:p>
            <a:r>
              <a:rPr lang="en-US" sz="1200" dirty="0">
                <a:solidFill>
                  <a:srgbClr val="34699A"/>
                </a:solidFill>
                <a:latin typeface="Arial Narrow"/>
                <a:cs typeface="Arial Narrow"/>
              </a:rPr>
              <a:t>Cloud</a:t>
            </a:r>
            <a:endParaRPr lang="en-US" sz="1200" dirty="0">
              <a:solidFill>
                <a:srgbClr val="34699A"/>
              </a:solidFill>
              <a:latin typeface="Arial Narrow"/>
              <a:cs typeface="Arial Narrow"/>
            </a:endParaRPr>
          </a:p>
        </p:txBody>
      </p:sp>
      <p:sp>
        <p:nvSpPr>
          <p:cNvPr id="16" name="TextBox 15"/>
          <p:cNvSpPr txBox="1"/>
          <p:nvPr/>
        </p:nvSpPr>
        <p:spPr>
          <a:xfrm>
            <a:off x="2705352" y="2546859"/>
            <a:ext cx="1028700" cy="276999"/>
          </a:xfrm>
          <a:prstGeom prst="rect">
            <a:avLst/>
          </a:prstGeom>
          <a:noFill/>
        </p:spPr>
        <p:txBody>
          <a:bodyPr wrap="square" lIns="91438" tIns="45719" rIns="91438" bIns="45719" rtlCol="0">
            <a:spAutoFit/>
          </a:bodyPr>
          <a:lstStyle/>
          <a:p>
            <a:r>
              <a:rPr lang="en-US" sz="1200" dirty="0">
                <a:solidFill>
                  <a:srgbClr val="457575"/>
                </a:solidFill>
                <a:latin typeface="Arial Narrow"/>
                <a:cs typeface="Arial Narrow"/>
              </a:rPr>
              <a:t>Web Apps</a:t>
            </a:r>
            <a:endParaRPr lang="en-US" sz="1200" dirty="0">
              <a:solidFill>
                <a:srgbClr val="457575"/>
              </a:solidFill>
              <a:latin typeface="Arial Narrow"/>
              <a:cs typeface="Arial Narrow"/>
            </a:endParaRPr>
          </a:p>
        </p:txBody>
      </p:sp>
      <p:sp>
        <p:nvSpPr>
          <p:cNvPr id="19" name="TextBox 18"/>
          <p:cNvSpPr txBox="1"/>
          <p:nvPr/>
        </p:nvSpPr>
        <p:spPr>
          <a:xfrm>
            <a:off x="4599589" y="2546859"/>
            <a:ext cx="685800" cy="276999"/>
          </a:xfrm>
          <a:prstGeom prst="rect">
            <a:avLst/>
          </a:prstGeom>
          <a:noFill/>
        </p:spPr>
        <p:txBody>
          <a:bodyPr wrap="square" lIns="91438" tIns="45719" rIns="91438" bIns="45719" rtlCol="0">
            <a:spAutoFit/>
          </a:bodyPr>
          <a:lstStyle/>
          <a:p>
            <a:r>
              <a:rPr lang="en-US" sz="1200" dirty="0">
                <a:solidFill>
                  <a:srgbClr val="672D89"/>
                </a:solidFill>
                <a:latin typeface="Arial Narrow"/>
                <a:cs typeface="Arial Narrow"/>
              </a:rPr>
              <a:t>Big Data</a:t>
            </a:r>
            <a:endParaRPr lang="en-US" sz="1200" dirty="0">
              <a:solidFill>
                <a:srgbClr val="672D89"/>
              </a:solidFill>
              <a:latin typeface="Arial Narrow"/>
              <a:cs typeface="Arial Narrow"/>
            </a:endParaRPr>
          </a:p>
        </p:txBody>
      </p:sp>
      <p:cxnSp>
        <p:nvCxnSpPr>
          <p:cNvPr id="22" name="Straight Connector 21"/>
          <p:cNvCxnSpPr>
            <a:stCxn id="20" idx="1"/>
          </p:cNvCxnSpPr>
          <p:nvPr/>
        </p:nvCxnSpPr>
        <p:spPr>
          <a:xfrm rot="10800000" flipH="1">
            <a:off x="1769521" y="2271686"/>
            <a:ext cx="3810000" cy="1997"/>
          </a:xfrm>
          <a:prstGeom prst="line">
            <a:avLst/>
          </a:prstGeom>
          <a:ln w="12700" cap="flat" cmpd="sng" algn="ctr">
            <a:solidFill>
              <a:schemeClr val="bg1">
                <a:lumMod val="85000"/>
              </a:schemeClr>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20" idx="0"/>
            <a:endCxn id="20" idx="2"/>
          </p:cNvCxnSpPr>
          <p:nvPr/>
        </p:nvCxnSpPr>
        <p:spPr>
          <a:xfrm rot="16200000" flipH="1">
            <a:off x="2925855" y="2273481"/>
            <a:ext cx="1497334" cy="1588"/>
          </a:xfrm>
          <a:prstGeom prst="line">
            <a:avLst/>
          </a:prstGeom>
          <a:ln w="12700" cap="flat" cmpd="sng" algn="ctr">
            <a:solidFill>
              <a:srgbClr val="D9D9D9"/>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ext Placeholder 8"/>
          <p:cNvSpPr txBox="1">
            <a:spLocks/>
          </p:cNvSpPr>
          <p:nvPr/>
        </p:nvSpPr>
        <p:spPr>
          <a:xfrm>
            <a:off x="1774480" y="61514"/>
            <a:ext cx="7054514" cy="270335"/>
          </a:xfrm>
          <a:prstGeom prst="rect">
            <a:avLst/>
          </a:prstGeom>
        </p:spPr>
        <p:txBody>
          <a:bodyPr lIns="91438" tIns="45719" rIns="91438" bIns="45719"/>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000" dirty="0">
                <a:solidFill>
                  <a:schemeClr val="bg1"/>
                </a:solidFill>
              </a:rPr>
              <a:t>Component Usage Has Exploded</a:t>
            </a:r>
            <a:endParaRPr lang="en-US" sz="2000" dirty="0">
              <a:solidFill>
                <a:schemeClr val="bg1"/>
              </a:solidFill>
            </a:endParaRPr>
          </a:p>
        </p:txBody>
      </p:sp>
      <p:sp>
        <p:nvSpPr>
          <p:cNvPr id="21" name="Slide Number Placeholder 1"/>
          <p:cNvSpPr>
            <a:spLocks noGrp="1"/>
          </p:cNvSpPr>
          <p:nvPr>
            <p:ph type="sldNum" sz="quarter" idx="4294967295"/>
          </p:nvPr>
        </p:nvSpPr>
        <p:spPr>
          <a:xfrm>
            <a:off x="3" y="4869657"/>
            <a:ext cx="401061" cy="273844"/>
          </a:xfrm>
          <a:prstGeom prst="rect">
            <a:avLst/>
          </a:prstGeom>
        </p:spPr>
        <p:txBody>
          <a:bodyPr vert="horz" lIns="91438" tIns="45719" rIns="91438" bIns="45719" rtlCol="0" anchor="ctr"/>
          <a:lstStyle>
            <a:lvl1pPr algn="r">
              <a:defRPr sz="1100">
                <a:solidFill>
                  <a:schemeClr val="tx1">
                    <a:tint val="75000"/>
                  </a:schemeClr>
                </a:solidFill>
              </a:defRPr>
            </a:lvl1pPr>
          </a:lstStyle>
          <a:p>
            <a:fld id="{133CF2A4-CAF6-4D4D-9789-110A2B05844D}" type="slidenum">
              <a:rPr lang="en-US" smtClean="0"/>
              <a:pPr/>
              <a:t>25</a:t>
            </a:fld>
            <a:endParaRPr lang="en-US"/>
          </a:p>
        </p:txBody>
      </p:sp>
      <p:sp>
        <p:nvSpPr>
          <p:cNvPr id="23" name="Title 6"/>
          <p:cNvSpPr>
            <a:spLocks noGrp="1"/>
          </p:cNvSpPr>
          <p:nvPr>
            <p:ph type="title"/>
          </p:nvPr>
        </p:nvSpPr>
        <p:spPr>
          <a:xfrm>
            <a:off x="708542" y="373065"/>
            <a:ext cx="7684045" cy="769937"/>
          </a:xfrm>
        </p:spPr>
        <p:txBody>
          <a:bodyPr/>
          <a:lstStyle/>
          <a:p>
            <a:r>
              <a:rPr lang="en-US" dirty="0" smtClean="0"/>
              <a:t>Open Source usage is exploding</a:t>
            </a:r>
            <a:endParaRPr lang="en-US" dirty="0"/>
          </a:p>
        </p:txBody>
      </p:sp>
    </p:spTree>
    <p:extLst>
      <p:ext uri="{BB962C8B-B14F-4D97-AF65-F5344CB8AC3E}">
        <p14:creationId xmlns:p14="http://schemas.microsoft.com/office/powerpoint/2010/main" val="320306057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3470" y="209698"/>
            <a:ext cx="4411048" cy="4225676"/>
          </a:xfrm>
          <a:prstGeom prst="rect">
            <a:avLst/>
          </a:prstGeom>
          <a:ln>
            <a:solidFill>
              <a:srgbClr val="000000"/>
            </a:solid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28979" y="2876175"/>
            <a:ext cx="3285154" cy="1744628"/>
          </a:xfrm>
          <a:prstGeom prst="rect">
            <a:avLst/>
          </a:prstGeom>
          <a:ln>
            <a:solidFill>
              <a:srgbClr val="000000"/>
            </a:solidFill>
          </a:ln>
          <a:effectLst>
            <a:outerShdw blurRad="292100" dist="139700" dir="2700000" algn="tl" rotWithShape="0">
              <a:srgbClr val="333333">
                <a:alpha val="65000"/>
              </a:srgbClr>
            </a:outerShdw>
          </a:effectLst>
        </p:spPr>
      </p:pic>
      <p:grpSp>
        <p:nvGrpSpPr>
          <p:cNvPr id="3" name="Group 2"/>
          <p:cNvGrpSpPr/>
          <p:nvPr/>
        </p:nvGrpSpPr>
        <p:grpSpPr>
          <a:xfrm>
            <a:off x="406310" y="649721"/>
            <a:ext cx="3209074" cy="4194472"/>
            <a:chOff x="406310" y="404629"/>
            <a:chExt cx="3209074" cy="6079318"/>
          </a:xfrm>
        </p:grpSpPr>
        <p:sp>
          <p:nvSpPr>
            <p:cNvPr id="2" name="TextBox 1"/>
            <p:cNvSpPr txBox="1"/>
            <p:nvPr/>
          </p:nvSpPr>
          <p:spPr>
            <a:xfrm>
              <a:off x="1123807" y="404629"/>
              <a:ext cx="1685077" cy="669121"/>
            </a:xfrm>
            <a:prstGeom prst="rect">
              <a:avLst/>
            </a:prstGeom>
            <a:noFill/>
          </p:spPr>
          <p:txBody>
            <a:bodyPr wrap="none" rtlCol="0">
              <a:spAutoFit/>
            </a:bodyPr>
            <a:lstStyle/>
            <a:p>
              <a:r>
                <a:rPr lang="en-US" sz="2400" dirty="0">
                  <a:solidFill>
                    <a:srgbClr val="C00202"/>
                  </a:solidFill>
                  <a:latin typeface="Calibri" panose="020F0502020204030204" pitchFamily="34" charset="0"/>
                  <a:cs typeface="Calibri"/>
                </a:rPr>
                <a:t>Global Bank</a:t>
              </a:r>
            </a:p>
          </p:txBody>
        </p:sp>
        <p:sp>
          <p:nvSpPr>
            <p:cNvPr id="14" name="TextBox 13"/>
            <p:cNvSpPr txBox="1"/>
            <p:nvPr/>
          </p:nvSpPr>
          <p:spPr>
            <a:xfrm>
              <a:off x="1427979" y="1174409"/>
              <a:ext cx="1305766" cy="910004"/>
            </a:xfrm>
            <a:prstGeom prst="rect">
              <a:avLst/>
            </a:prstGeom>
            <a:noFill/>
          </p:spPr>
          <p:txBody>
            <a:bodyPr wrap="none" rtlCol="0">
              <a:spAutoFit/>
            </a:bodyPr>
            <a:lstStyle/>
            <a:p>
              <a:pPr algn="ctr">
                <a:lnSpc>
                  <a:spcPct val="70000"/>
                </a:lnSpc>
              </a:pPr>
              <a:r>
                <a:rPr lang="en-US" sz="2400" dirty="0">
                  <a:solidFill>
                    <a:srgbClr val="C00202"/>
                  </a:solidFill>
                  <a:latin typeface="Calibri" panose="020F0502020204030204" pitchFamily="34" charset="0"/>
                  <a:cs typeface="Calibri"/>
                </a:rPr>
                <a:t>Software </a:t>
              </a:r>
            </a:p>
            <a:p>
              <a:pPr algn="ctr">
                <a:lnSpc>
                  <a:spcPct val="70000"/>
                </a:lnSpc>
              </a:pPr>
              <a:r>
                <a:rPr lang="en-US" sz="2400" dirty="0">
                  <a:solidFill>
                    <a:srgbClr val="C00202"/>
                  </a:solidFill>
                  <a:latin typeface="Calibri" panose="020F0502020204030204" pitchFamily="34" charset="0"/>
                  <a:cs typeface="Calibri"/>
                </a:rPr>
                <a:t>Provider</a:t>
              </a:r>
            </a:p>
          </p:txBody>
        </p:sp>
        <p:sp>
          <p:nvSpPr>
            <p:cNvPr id="17" name="TextBox 16"/>
            <p:cNvSpPr txBox="1"/>
            <p:nvPr/>
          </p:nvSpPr>
          <p:spPr>
            <a:xfrm>
              <a:off x="729753" y="2090913"/>
              <a:ext cx="2729684" cy="910004"/>
            </a:xfrm>
            <a:prstGeom prst="rect">
              <a:avLst/>
            </a:prstGeom>
            <a:noFill/>
          </p:spPr>
          <p:txBody>
            <a:bodyPr wrap="none" rtlCol="0">
              <a:spAutoFit/>
            </a:bodyPr>
            <a:lstStyle/>
            <a:p>
              <a:pPr algn="ctr">
                <a:lnSpc>
                  <a:spcPct val="70000"/>
                </a:lnSpc>
              </a:pPr>
              <a:r>
                <a:rPr lang="en-US" sz="2400" dirty="0">
                  <a:solidFill>
                    <a:srgbClr val="C00202"/>
                  </a:solidFill>
                  <a:latin typeface="Calibri" panose="020F0502020204030204" pitchFamily="34" charset="0"/>
                  <a:cs typeface="Calibri"/>
                </a:rPr>
                <a:t>Software </a:t>
              </a:r>
            </a:p>
            <a:p>
              <a:pPr algn="ctr">
                <a:lnSpc>
                  <a:spcPct val="70000"/>
                </a:lnSpc>
              </a:pPr>
              <a:r>
                <a:rPr lang="en-US" sz="2400" dirty="0">
                  <a:solidFill>
                    <a:srgbClr val="C00202"/>
                  </a:solidFill>
                  <a:latin typeface="Calibri" panose="020F0502020204030204" pitchFamily="34" charset="0"/>
                  <a:cs typeface="Calibri"/>
                </a:rPr>
                <a:t>Provider’s Customer</a:t>
              </a:r>
            </a:p>
          </p:txBody>
        </p:sp>
        <p:sp>
          <p:nvSpPr>
            <p:cNvPr id="18" name="TextBox 17"/>
            <p:cNvSpPr txBox="1"/>
            <p:nvPr/>
          </p:nvSpPr>
          <p:spPr>
            <a:xfrm>
              <a:off x="950652" y="2990490"/>
              <a:ext cx="2172390" cy="535297"/>
            </a:xfrm>
            <a:prstGeom prst="rect">
              <a:avLst/>
            </a:prstGeom>
            <a:noFill/>
          </p:spPr>
          <p:txBody>
            <a:bodyPr wrap="none" rtlCol="0">
              <a:spAutoFit/>
            </a:bodyPr>
            <a:lstStyle/>
            <a:p>
              <a:pPr algn="ctr">
                <a:lnSpc>
                  <a:spcPct val="70000"/>
                </a:lnSpc>
              </a:pPr>
              <a:r>
                <a:rPr lang="en-US" sz="2400" dirty="0">
                  <a:solidFill>
                    <a:srgbClr val="C00202"/>
                  </a:solidFill>
                  <a:latin typeface="Calibri" panose="020F0502020204030204" pitchFamily="34" charset="0"/>
                  <a:cs typeface="Calibri"/>
                </a:rPr>
                <a:t>State University</a:t>
              </a:r>
            </a:p>
          </p:txBody>
        </p:sp>
        <p:sp>
          <p:nvSpPr>
            <p:cNvPr id="19" name="TextBox 18"/>
            <p:cNvSpPr txBox="1"/>
            <p:nvPr/>
          </p:nvSpPr>
          <p:spPr>
            <a:xfrm>
              <a:off x="1165683" y="3579700"/>
              <a:ext cx="1742334" cy="910004"/>
            </a:xfrm>
            <a:prstGeom prst="rect">
              <a:avLst/>
            </a:prstGeom>
            <a:noFill/>
          </p:spPr>
          <p:txBody>
            <a:bodyPr wrap="none" rtlCol="0">
              <a:spAutoFit/>
            </a:bodyPr>
            <a:lstStyle/>
            <a:p>
              <a:pPr algn="ctr">
                <a:lnSpc>
                  <a:spcPct val="70000"/>
                </a:lnSpc>
              </a:pPr>
              <a:r>
                <a:rPr lang="en-US" sz="2400" dirty="0">
                  <a:solidFill>
                    <a:srgbClr val="C00202"/>
                  </a:solidFill>
                  <a:latin typeface="Calibri" panose="020F0502020204030204" pitchFamily="34" charset="0"/>
                  <a:cs typeface="Calibri"/>
                </a:rPr>
                <a:t>Three-Letter</a:t>
              </a:r>
            </a:p>
            <a:p>
              <a:pPr algn="ctr">
                <a:lnSpc>
                  <a:spcPct val="70000"/>
                </a:lnSpc>
              </a:pPr>
              <a:r>
                <a:rPr lang="en-US" sz="2400" dirty="0">
                  <a:solidFill>
                    <a:srgbClr val="C00202"/>
                  </a:solidFill>
                  <a:latin typeface="Calibri" panose="020F0502020204030204" pitchFamily="34" charset="0"/>
                  <a:cs typeface="Calibri"/>
                </a:rPr>
                <a:t>Agency</a:t>
              </a:r>
            </a:p>
          </p:txBody>
        </p:sp>
        <p:sp>
          <p:nvSpPr>
            <p:cNvPr id="20" name="TextBox 19"/>
            <p:cNvSpPr txBox="1"/>
            <p:nvPr/>
          </p:nvSpPr>
          <p:spPr>
            <a:xfrm>
              <a:off x="991511" y="4473785"/>
              <a:ext cx="2038088" cy="1008141"/>
            </a:xfrm>
            <a:prstGeom prst="rect">
              <a:avLst/>
            </a:prstGeom>
            <a:noFill/>
          </p:spPr>
          <p:txBody>
            <a:bodyPr wrap="none" rtlCol="0">
              <a:spAutoFit/>
            </a:bodyPr>
            <a:lstStyle/>
            <a:p>
              <a:pPr algn="ctr">
                <a:lnSpc>
                  <a:spcPct val="80000"/>
                </a:lnSpc>
              </a:pPr>
              <a:r>
                <a:rPr lang="en-US" sz="2400" dirty="0">
                  <a:solidFill>
                    <a:srgbClr val="C00202"/>
                  </a:solidFill>
                  <a:latin typeface="Calibri" panose="020F0502020204030204" pitchFamily="34" charset="0"/>
                  <a:cs typeface="Calibri"/>
                </a:rPr>
                <a:t>Large Financial</a:t>
              </a:r>
            </a:p>
            <a:p>
              <a:pPr algn="ctr">
                <a:lnSpc>
                  <a:spcPct val="80000"/>
                </a:lnSpc>
              </a:pPr>
              <a:r>
                <a:rPr lang="en-US" sz="2400" dirty="0">
                  <a:solidFill>
                    <a:srgbClr val="C00202"/>
                  </a:solidFill>
                  <a:latin typeface="Calibri" panose="020F0502020204030204" pitchFamily="34" charset="0"/>
                  <a:cs typeface="Calibri"/>
                </a:rPr>
                <a:t>Exchange</a:t>
              </a:r>
            </a:p>
          </p:txBody>
        </p:sp>
        <p:sp>
          <p:nvSpPr>
            <p:cNvPr id="12" name="TextBox 11"/>
            <p:cNvSpPr txBox="1"/>
            <p:nvPr/>
          </p:nvSpPr>
          <p:spPr>
            <a:xfrm>
              <a:off x="406310" y="5475806"/>
              <a:ext cx="3209074" cy="1008141"/>
            </a:xfrm>
            <a:prstGeom prst="rect">
              <a:avLst/>
            </a:prstGeom>
            <a:noFill/>
          </p:spPr>
          <p:txBody>
            <a:bodyPr wrap="square" rtlCol="0">
              <a:spAutoFit/>
            </a:bodyPr>
            <a:lstStyle/>
            <a:p>
              <a:pPr algn="ctr">
                <a:lnSpc>
                  <a:spcPct val="80000"/>
                </a:lnSpc>
              </a:pPr>
              <a:r>
                <a:rPr lang="en-US" sz="2400" dirty="0">
                  <a:solidFill>
                    <a:srgbClr val="C00202"/>
                  </a:solidFill>
                  <a:latin typeface="Calibri" panose="020F0502020204030204" pitchFamily="34" charset="0"/>
                  <a:cs typeface="Calibri"/>
                </a:rPr>
                <a:t>Hundreds of Other  Sites</a:t>
              </a:r>
            </a:p>
          </p:txBody>
        </p:sp>
      </p:grpSp>
      <p:sp>
        <p:nvSpPr>
          <p:cNvPr id="13" name="Title 4"/>
          <p:cNvSpPr txBox="1">
            <a:spLocks/>
          </p:cNvSpPr>
          <p:nvPr/>
        </p:nvSpPr>
        <p:spPr>
          <a:xfrm>
            <a:off x="708542" y="90723"/>
            <a:ext cx="7684045" cy="769937"/>
          </a:xfrm>
          <a:prstGeom prst="rect">
            <a:avLst/>
          </a:prstGeom>
        </p:spPr>
        <p:txBody>
          <a:bodyPr lIns="91438" tIns="45719" rIns="91438" bIns="45719"/>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Struts</a:t>
            </a:r>
            <a:endParaRPr lang="en-US" dirty="0"/>
          </a:p>
        </p:txBody>
      </p:sp>
    </p:spTree>
    <p:extLst>
      <p:ext uri="{BB962C8B-B14F-4D97-AF65-F5344CB8AC3E}">
        <p14:creationId xmlns:p14="http://schemas.microsoft.com/office/powerpoint/2010/main" val="3477390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4208" y="140493"/>
            <a:ext cx="8515798" cy="769937"/>
          </a:xfrm>
        </p:spPr>
        <p:txBody>
          <a:bodyPr/>
          <a:lstStyle/>
          <a:p>
            <a:r>
              <a:rPr lang="en-US" dirty="0" smtClean="0"/>
              <a:t>w/many </a:t>
            </a:r>
            <a:r>
              <a:rPr lang="en-US" dirty="0" smtClean="0"/>
              <a:t>eyeballs, all </a:t>
            </a:r>
            <a:r>
              <a:rPr lang="en-US" dirty="0"/>
              <a:t>bugs are SHALLOW</a:t>
            </a:r>
            <a:r>
              <a:rPr lang="en-US" dirty="0" smtClean="0"/>
              <a:t>?</a:t>
            </a:r>
            <a:r>
              <a:rPr lang="en-US" dirty="0"/>
              <a:t> </a:t>
            </a:r>
            <a:r>
              <a:rPr lang="en-US" dirty="0" smtClean="0"/>
              <a:t>Struts</a:t>
            </a:r>
            <a:endParaRPr lang="en-US" dirty="0"/>
          </a:p>
        </p:txBody>
      </p:sp>
      <p:grpSp>
        <p:nvGrpSpPr>
          <p:cNvPr id="6" name="Group 18"/>
          <p:cNvGrpSpPr/>
          <p:nvPr/>
        </p:nvGrpSpPr>
        <p:grpSpPr>
          <a:xfrm>
            <a:off x="600807" y="4403486"/>
            <a:ext cx="7206436" cy="344411"/>
            <a:chOff x="190499" y="5871308"/>
            <a:chExt cx="7206436" cy="459214"/>
          </a:xfrm>
        </p:grpSpPr>
        <p:sp>
          <p:nvSpPr>
            <p:cNvPr id="7" name="TextBox 6"/>
            <p:cNvSpPr txBox="1"/>
            <p:nvPr/>
          </p:nvSpPr>
          <p:spPr>
            <a:xfrm>
              <a:off x="190499" y="5920153"/>
              <a:ext cx="708269" cy="410369"/>
            </a:xfrm>
            <a:prstGeom prst="rect">
              <a:avLst/>
            </a:prstGeom>
            <a:noFill/>
          </p:spPr>
          <p:txBody>
            <a:bodyPr wrap="square" lIns="0" rIns="0" rtlCol="0">
              <a:spAutoFit/>
            </a:bodyPr>
            <a:lstStyle/>
            <a:p>
              <a:pPr algn="ctr"/>
              <a:r>
                <a:rPr lang="en-US" sz="1400" dirty="0">
                  <a:solidFill>
                    <a:srgbClr val="575757"/>
                  </a:solidFill>
                  <a:latin typeface="Calibri"/>
                  <a:cs typeface="Calibri"/>
                </a:rPr>
                <a:t>2005</a:t>
              </a:r>
            </a:p>
          </p:txBody>
        </p:sp>
        <p:sp>
          <p:nvSpPr>
            <p:cNvPr id="8" name="TextBox 7"/>
            <p:cNvSpPr txBox="1"/>
            <p:nvPr/>
          </p:nvSpPr>
          <p:spPr>
            <a:xfrm>
              <a:off x="912518" y="5920153"/>
              <a:ext cx="708269" cy="410369"/>
            </a:xfrm>
            <a:prstGeom prst="rect">
              <a:avLst/>
            </a:prstGeom>
            <a:noFill/>
          </p:spPr>
          <p:txBody>
            <a:bodyPr wrap="square" lIns="0" rIns="0" rtlCol="0">
              <a:spAutoFit/>
            </a:bodyPr>
            <a:lstStyle/>
            <a:p>
              <a:pPr algn="ctr"/>
              <a:r>
                <a:rPr lang="en-US" sz="1400" dirty="0">
                  <a:solidFill>
                    <a:srgbClr val="575757"/>
                  </a:solidFill>
                  <a:latin typeface="Calibri"/>
                  <a:cs typeface="Calibri"/>
                </a:rPr>
                <a:t>2006</a:t>
              </a:r>
            </a:p>
          </p:txBody>
        </p:sp>
        <p:sp>
          <p:nvSpPr>
            <p:cNvPr id="9" name="TextBox 8"/>
            <p:cNvSpPr txBox="1"/>
            <p:nvPr/>
          </p:nvSpPr>
          <p:spPr>
            <a:xfrm>
              <a:off x="1634537" y="5920153"/>
              <a:ext cx="708269" cy="410369"/>
            </a:xfrm>
            <a:prstGeom prst="rect">
              <a:avLst/>
            </a:prstGeom>
            <a:noFill/>
          </p:spPr>
          <p:txBody>
            <a:bodyPr wrap="square" lIns="0" rIns="0" rtlCol="0">
              <a:spAutoFit/>
            </a:bodyPr>
            <a:lstStyle/>
            <a:p>
              <a:pPr algn="ctr"/>
              <a:r>
                <a:rPr lang="en-US" sz="1400" dirty="0">
                  <a:solidFill>
                    <a:srgbClr val="575757"/>
                  </a:solidFill>
                  <a:latin typeface="Calibri"/>
                  <a:cs typeface="Calibri"/>
                </a:rPr>
                <a:t>2007</a:t>
              </a:r>
            </a:p>
          </p:txBody>
        </p:sp>
        <p:sp>
          <p:nvSpPr>
            <p:cNvPr id="10" name="TextBox 9"/>
            <p:cNvSpPr txBox="1"/>
            <p:nvPr/>
          </p:nvSpPr>
          <p:spPr>
            <a:xfrm>
              <a:off x="2356556" y="5920153"/>
              <a:ext cx="708269" cy="410369"/>
            </a:xfrm>
            <a:prstGeom prst="rect">
              <a:avLst/>
            </a:prstGeom>
            <a:noFill/>
          </p:spPr>
          <p:txBody>
            <a:bodyPr wrap="square" lIns="0" rIns="0" rtlCol="0">
              <a:spAutoFit/>
            </a:bodyPr>
            <a:lstStyle/>
            <a:p>
              <a:pPr algn="ctr"/>
              <a:r>
                <a:rPr lang="en-US" sz="1400" dirty="0">
                  <a:solidFill>
                    <a:srgbClr val="575757"/>
                  </a:solidFill>
                  <a:latin typeface="Calibri"/>
                  <a:cs typeface="Calibri"/>
                </a:rPr>
                <a:t>2008</a:t>
              </a:r>
            </a:p>
          </p:txBody>
        </p:sp>
        <p:sp>
          <p:nvSpPr>
            <p:cNvPr id="11" name="TextBox 10"/>
            <p:cNvSpPr txBox="1"/>
            <p:nvPr/>
          </p:nvSpPr>
          <p:spPr>
            <a:xfrm>
              <a:off x="3078575" y="5920153"/>
              <a:ext cx="708269" cy="410369"/>
            </a:xfrm>
            <a:prstGeom prst="rect">
              <a:avLst/>
            </a:prstGeom>
            <a:noFill/>
          </p:spPr>
          <p:txBody>
            <a:bodyPr wrap="square" lIns="0" rIns="0" rtlCol="0">
              <a:spAutoFit/>
            </a:bodyPr>
            <a:lstStyle/>
            <a:p>
              <a:pPr algn="ctr"/>
              <a:r>
                <a:rPr lang="en-US" sz="1400" dirty="0">
                  <a:solidFill>
                    <a:srgbClr val="575757"/>
                  </a:solidFill>
                  <a:latin typeface="Calibri"/>
                  <a:cs typeface="Calibri"/>
                </a:rPr>
                <a:t>2009</a:t>
              </a:r>
            </a:p>
          </p:txBody>
        </p:sp>
        <p:sp>
          <p:nvSpPr>
            <p:cNvPr id="12" name="TextBox 11"/>
            <p:cNvSpPr txBox="1"/>
            <p:nvPr/>
          </p:nvSpPr>
          <p:spPr>
            <a:xfrm>
              <a:off x="3800594" y="5920153"/>
              <a:ext cx="708269" cy="410369"/>
            </a:xfrm>
            <a:prstGeom prst="rect">
              <a:avLst/>
            </a:prstGeom>
            <a:noFill/>
          </p:spPr>
          <p:txBody>
            <a:bodyPr wrap="square" lIns="0" rIns="0" rtlCol="0">
              <a:spAutoFit/>
            </a:bodyPr>
            <a:lstStyle/>
            <a:p>
              <a:pPr algn="ctr"/>
              <a:r>
                <a:rPr lang="en-US" sz="1400" dirty="0">
                  <a:solidFill>
                    <a:srgbClr val="575757"/>
                  </a:solidFill>
                  <a:latin typeface="Calibri"/>
                  <a:cs typeface="Calibri"/>
                </a:rPr>
                <a:t>2010</a:t>
              </a:r>
            </a:p>
          </p:txBody>
        </p:sp>
        <p:sp>
          <p:nvSpPr>
            <p:cNvPr id="13" name="TextBox 12"/>
            <p:cNvSpPr txBox="1"/>
            <p:nvPr/>
          </p:nvSpPr>
          <p:spPr>
            <a:xfrm>
              <a:off x="4522613" y="5920153"/>
              <a:ext cx="708269" cy="410369"/>
            </a:xfrm>
            <a:prstGeom prst="rect">
              <a:avLst/>
            </a:prstGeom>
            <a:noFill/>
          </p:spPr>
          <p:txBody>
            <a:bodyPr wrap="square" lIns="0" rIns="0" rtlCol="0">
              <a:spAutoFit/>
            </a:bodyPr>
            <a:lstStyle/>
            <a:p>
              <a:pPr algn="ctr"/>
              <a:r>
                <a:rPr lang="en-US" sz="1400" dirty="0">
                  <a:solidFill>
                    <a:srgbClr val="575757"/>
                  </a:solidFill>
                  <a:latin typeface="Calibri"/>
                  <a:cs typeface="Calibri"/>
                </a:rPr>
                <a:t>2011</a:t>
              </a:r>
            </a:p>
          </p:txBody>
        </p:sp>
        <p:sp>
          <p:nvSpPr>
            <p:cNvPr id="14" name="TextBox 13"/>
            <p:cNvSpPr txBox="1"/>
            <p:nvPr/>
          </p:nvSpPr>
          <p:spPr>
            <a:xfrm>
              <a:off x="5244632" y="5920153"/>
              <a:ext cx="708269" cy="410369"/>
            </a:xfrm>
            <a:prstGeom prst="rect">
              <a:avLst/>
            </a:prstGeom>
            <a:noFill/>
          </p:spPr>
          <p:txBody>
            <a:bodyPr wrap="square" lIns="0" rIns="0" rtlCol="0">
              <a:spAutoFit/>
            </a:bodyPr>
            <a:lstStyle/>
            <a:p>
              <a:pPr algn="ctr"/>
              <a:r>
                <a:rPr lang="en-US" sz="1400" dirty="0">
                  <a:solidFill>
                    <a:srgbClr val="575757"/>
                  </a:solidFill>
                  <a:latin typeface="Calibri"/>
                  <a:cs typeface="Calibri"/>
                </a:rPr>
                <a:t>2012</a:t>
              </a:r>
            </a:p>
          </p:txBody>
        </p:sp>
        <p:sp>
          <p:nvSpPr>
            <p:cNvPr id="15" name="TextBox 14"/>
            <p:cNvSpPr txBox="1"/>
            <p:nvPr/>
          </p:nvSpPr>
          <p:spPr>
            <a:xfrm>
              <a:off x="5966651" y="5920153"/>
              <a:ext cx="708269" cy="410369"/>
            </a:xfrm>
            <a:prstGeom prst="rect">
              <a:avLst/>
            </a:prstGeom>
            <a:noFill/>
          </p:spPr>
          <p:txBody>
            <a:bodyPr wrap="square" lIns="0" rIns="0" rtlCol="0">
              <a:spAutoFit/>
            </a:bodyPr>
            <a:lstStyle/>
            <a:p>
              <a:pPr algn="ctr"/>
              <a:r>
                <a:rPr lang="en-US" sz="1400" dirty="0">
                  <a:solidFill>
                    <a:srgbClr val="575757"/>
                  </a:solidFill>
                  <a:latin typeface="Calibri"/>
                  <a:cs typeface="Calibri"/>
                </a:rPr>
                <a:t>2013</a:t>
              </a:r>
            </a:p>
          </p:txBody>
        </p:sp>
        <p:sp>
          <p:nvSpPr>
            <p:cNvPr id="16" name="TextBox 15"/>
            <p:cNvSpPr txBox="1"/>
            <p:nvPr/>
          </p:nvSpPr>
          <p:spPr>
            <a:xfrm>
              <a:off x="6688666" y="5920153"/>
              <a:ext cx="708269" cy="410369"/>
            </a:xfrm>
            <a:prstGeom prst="rect">
              <a:avLst/>
            </a:prstGeom>
            <a:noFill/>
          </p:spPr>
          <p:txBody>
            <a:bodyPr wrap="square" lIns="0" rIns="0" rtlCol="0">
              <a:spAutoFit/>
            </a:bodyPr>
            <a:lstStyle/>
            <a:p>
              <a:pPr algn="ctr"/>
              <a:r>
                <a:rPr lang="en-US" sz="1400" dirty="0">
                  <a:solidFill>
                    <a:srgbClr val="575757"/>
                  </a:solidFill>
                  <a:latin typeface="Calibri"/>
                  <a:cs typeface="Calibri"/>
                </a:rPr>
                <a:t>2014</a:t>
              </a:r>
            </a:p>
          </p:txBody>
        </p:sp>
        <p:cxnSp>
          <p:nvCxnSpPr>
            <p:cNvPr id="18" name="Straight Connector 17"/>
            <p:cNvCxnSpPr/>
            <p:nvPr/>
          </p:nvCxnSpPr>
          <p:spPr>
            <a:xfrm>
              <a:off x="351692" y="5871308"/>
              <a:ext cx="6867770" cy="9769"/>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33"/>
          <p:cNvGrpSpPr/>
          <p:nvPr/>
        </p:nvGrpSpPr>
        <p:grpSpPr>
          <a:xfrm>
            <a:off x="-97687" y="1179635"/>
            <a:ext cx="888997" cy="3217116"/>
            <a:chOff x="127000" y="1572846"/>
            <a:chExt cx="634208" cy="4289488"/>
          </a:xfrm>
        </p:grpSpPr>
        <p:cxnSp>
          <p:nvCxnSpPr>
            <p:cNvPr id="21" name="Straight Connector 20"/>
            <p:cNvCxnSpPr/>
            <p:nvPr/>
          </p:nvCxnSpPr>
          <p:spPr>
            <a:xfrm rot="16200000" flipV="1">
              <a:off x="-1344459" y="3756666"/>
              <a:ext cx="4211334" cy="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27000" y="1572846"/>
              <a:ext cx="586154" cy="492443"/>
            </a:xfrm>
            <a:prstGeom prst="rect">
              <a:avLst/>
            </a:prstGeom>
            <a:noFill/>
          </p:spPr>
          <p:txBody>
            <a:bodyPr wrap="square" rtlCol="0">
              <a:spAutoFit/>
            </a:bodyPr>
            <a:lstStyle/>
            <a:p>
              <a:pPr algn="r"/>
              <a:r>
                <a:rPr lang="en-US" dirty="0" smtClean="0">
                  <a:solidFill>
                    <a:srgbClr val="575757"/>
                  </a:solidFill>
                  <a:latin typeface="Calibri"/>
                  <a:cs typeface="Calibri"/>
                </a:rPr>
                <a:t>10.0</a:t>
              </a:r>
            </a:p>
          </p:txBody>
        </p:sp>
        <p:sp>
          <p:nvSpPr>
            <p:cNvPr id="23" name="TextBox 22"/>
            <p:cNvSpPr txBox="1"/>
            <p:nvPr/>
          </p:nvSpPr>
          <p:spPr>
            <a:xfrm>
              <a:off x="127000" y="1994009"/>
              <a:ext cx="586154" cy="492443"/>
            </a:xfrm>
            <a:prstGeom prst="rect">
              <a:avLst/>
            </a:prstGeom>
            <a:noFill/>
          </p:spPr>
          <p:txBody>
            <a:bodyPr wrap="square" rtlCol="0">
              <a:spAutoFit/>
            </a:bodyPr>
            <a:lstStyle/>
            <a:p>
              <a:pPr algn="r"/>
              <a:r>
                <a:rPr lang="en-US" dirty="0" smtClean="0">
                  <a:solidFill>
                    <a:srgbClr val="575757"/>
                  </a:solidFill>
                  <a:latin typeface="Calibri"/>
                  <a:cs typeface="Calibri"/>
                </a:rPr>
                <a:t>9.0</a:t>
              </a:r>
            </a:p>
          </p:txBody>
        </p:sp>
        <p:sp>
          <p:nvSpPr>
            <p:cNvPr id="24" name="TextBox 23"/>
            <p:cNvSpPr txBox="1"/>
            <p:nvPr/>
          </p:nvSpPr>
          <p:spPr>
            <a:xfrm>
              <a:off x="127000" y="2415170"/>
              <a:ext cx="586154" cy="492443"/>
            </a:xfrm>
            <a:prstGeom prst="rect">
              <a:avLst/>
            </a:prstGeom>
            <a:noFill/>
          </p:spPr>
          <p:txBody>
            <a:bodyPr wrap="square" rtlCol="0">
              <a:spAutoFit/>
            </a:bodyPr>
            <a:lstStyle/>
            <a:p>
              <a:pPr algn="r"/>
              <a:r>
                <a:rPr lang="en-US" dirty="0" smtClean="0">
                  <a:solidFill>
                    <a:srgbClr val="575757"/>
                  </a:solidFill>
                  <a:latin typeface="Calibri"/>
                  <a:cs typeface="Calibri"/>
                </a:rPr>
                <a:t>8.0</a:t>
              </a:r>
            </a:p>
          </p:txBody>
        </p:sp>
        <p:sp>
          <p:nvSpPr>
            <p:cNvPr id="25" name="TextBox 24"/>
            <p:cNvSpPr txBox="1"/>
            <p:nvPr/>
          </p:nvSpPr>
          <p:spPr>
            <a:xfrm>
              <a:off x="127000" y="2836333"/>
              <a:ext cx="586154" cy="492443"/>
            </a:xfrm>
            <a:prstGeom prst="rect">
              <a:avLst/>
            </a:prstGeom>
            <a:noFill/>
          </p:spPr>
          <p:txBody>
            <a:bodyPr wrap="square" rtlCol="0">
              <a:spAutoFit/>
            </a:bodyPr>
            <a:lstStyle/>
            <a:p>
              <a:pPr algn="r"/>
              <a:r>
                <a:rPr lang="en-US" dirty="0" smtClean="0">
                  <a:solidFill>
                    <a:srgbClr val="575757"/>
                  </a:solidFill>
                  <a:latin typeface="Calibri"/>
                  <a:cs typeface="Calibri"/>
                </a:rPr>
                <a:t>7.0</a:t>
              </a:r>
            </a:p>
          </p:txBody>
        </p:sp>
        <p:sp>
          <p:nvSpPr>
            <p:cNvPr id="26" name="TextBox 25"/>
            <p:cNvSpPr txBox="1"/>
            <p:nvPr/>
          </p:nvSpPr>
          <p:spPr>
            <a:xfrm>
              <a:off x="127000" y="3257494"/>
              <a:ext cx="586154" cy="492443"/>
            </a:xfrm>
            <a:prstGeom prst="rect">
              <a:avLst/>
            </a:prstGeom>
            <a:noFill/>
          </p:spPr>
          <p:txBody>
            <a:bodyPr wrap="square" rtlCol="0">
              <a:spAutoFit/>
            </a:bodyPr>
            <a:lstStyle/>
            <a:p>
              <a:pPr algn="r"/>
              <a:r>
                <a:rPr lang="en-US" dirty="0" smtClean="0">
                  <a:solidFill>
                    <a:srgbClr val="575757"/>
                  </a:solidFill>
                  <a:latin typeface="Calibri"/>
                  <a:cs typeface="Calibri"/>
                </a:rPr>
                <a:t>6.0</a:t>
              </a:r>
            </a:p>
          </p:txBody>
        </p:sp>
        <p:sp>
          <p:nvSpPr>
            <p:cNvPr id="27" name="TextBox 26"/>
            <p:cNvSpPr txBox="1"/>
            <p:nvPr/>
          </p:nvSpPr>
          <p:spPr>
            <a:xfrm>
              <a:off x="127000" y="3678657"/>
              <a:ext cx="586154" cy="492443"/>
            </a:xfrm>
            <a:prstGeom prst="rect">
              <a:avLst/>
            </a:prstGeom>
            <a:noFill/>
          </p:spPr>
          <p:txBody>
            <a:bodyPr wrap="square" rtlCol="0">
              <a:spAutoFit/>
            </a:bodyPr>
            <a:lstStyle/>
            <a:p>
              <a:pPr algn="r"/>
              <a:r>
                <a:rPr lang="en-US" dirty="0" smtClean="0">
                  <a:solidFill>
                    <a:srgbClr val="575757"/>
                  </a:solidFill>
                  <a:latin typeface="Calibri"/>
                  <a:cs typeface="Calibri"/>
                </a:rPr>
                <a:t>5.0</a:t>
              </a:r>
            </a:p>
          </p:txBody>
        </p:sp>
        <p:sp>
          <p:nvSpPr>
            <p:cNvPr id="28" name="TextBox 27"/>
            <p:cNvSpPr txBox="1"/>
            <p:nvPr/>
          </p:nvSpPr>
          <p:spPr>
            <a:xfrm>
              <a:off x="127000" y="4099818"/>
              <a:ext cx="586154" cy="492443"/>
            </a:xfrm>
            <a:prstGeom prst="rect">
              <a:avLst/>
            </a:prstGeom>
            <a:noFill/>
          </p:spPr>
          <p:txBody>
            <a:bodyPr wrap="square" rtlCol="0">
              <a:spAutoFit/>
            </a:bodyPr>
            <a:lstStyle/>
            <a:p>
              <a:pPr algn="r"/>
              <a:r>
                <a:rPr lang="en-US" dirty="0" smtClean="0">
                  <a:solidFill>
                    <a:srgbClr val="575757"/>
                  </a:solidFill>
                  <a:latin typeface="Calibri"/>
                  <a:cs typeface="Calibri"/>
                </a:rPr>
                <a:t>4.0</a:t>
              </a:r>
            </a:p>
          </p:txBody>
        </p:sp>
        <p:sp>
          <p:nvSpPr>
            <p:cNvPr id="29" name="TextBox 28"/>
            <p:cNvSpPr txBox="1"/>
            <p:nvPr/>
          </p:nvSpPr>
          <p:spPr>
            <a:xfrm>
              <a:off x="127000" y="4520981"/>
              <a:ext cx="586154" cy="492443"/>
            </a:xfrm>
            <a:prstGeom prst="rect">
              <a:avLst/>
            </a:prstGeom>
            <a:noFill/>
          </p:spPr>
          <p:txBody>
            <a:bodyPr wrap="square" rtlCol="0">
              <a:spAutoFit/>
            </a:bodyPr>
            <a:lstStyle/>
            <a:p>
              <a:pPr algn="r"/>
              <a:r>
                <a:rPr lang="en-US" dirty="0" smtClean="0">
                  <a:solidFill>
                    <a:srgbClr val="575757"/>
                  </a:solidFill>
                  <a:latin typeface="Calibri"/>
                  <a:cs typeface="Calibri"/>
                </a:rPr>
                <a:t>3.0</a:t>
              </a:r>
            </a:p>
          </p:txBody>
        </p:sp>
        <p:sp>
          <p:nvSpPr>
            <p:cNvPr id="30" name="TextBox 29"/>
            <p:cNvSpPr txBox="1"/>
            <p:nvPr/>
          </p:nvSpPr>
          <p:spPr>
            <a:xfrm>
              <a:off x="127000" y="4942142"/>
              <a:ext cx="586154" cy="492443"/>
            </a:xfrm>
            <a:prstGeom prst="rect">
              <a:avLst/>
            </a:prstGeom>
            <a:noFill/>
          </p:spPr>
          <p:txBody>
            <a:bodyPr wrap="square" rtlCol="0">
              <a:spAutoFit/>
            </a:bodyPr>
            <a:lstStyle/>
            <a:p>
              <a:pPr algn="r"/>
              <a:r>
                <a:rPr lang="en-US" dirty="0" smtClean="0">
                  <a:solidFill>
                    <a:srgbClr val="575757"/>
                  </a:solidFill>
                  <a:latin typeface="Calibri"/>
                  <a:cs typeface="Calibri"/>
                </a:rPr>
                <a:t>2.0</a:t>
              </a:r>
            </a:p>
          </p:txBody>
        </p:sp>
        <p:sp>
          <p:nvSpPr>
            <p:cNvPr id="31" name="TextBox 30"/>
            <p:cNvSpPr txBox="1"/>
            <p:nvPr/>
          </p:nvSpPr>
          <p:spPr>
            <a:xfrm>
              <a:off x="127000" y="5363306"/>
              <a:ext cx="586154" cy="492443"/>
            </a:xfrm>
            <a:prstGeom prst="rect">
              <a:avLst/>
            </a:prstGeom>
            <a:noFill/>
          </p:spPr>
          <p:txBody>
            <a:bodyPr wrap="square" rtlCol="0">
              <a:spAutoFit/>
            </a:bodyPr>
            <a:lstStyle/>
            <a:p>
              <a:pPr algn="r"/>
              <a:r>
                <a:rPr lang="en-US" dirty="0" smtClean="0">
                  <a:solidFill>
                    <a:srgbClr val="575757"/>
                  </a:solidFill>
                  <a:latin typeface="Calibri"/>
                  <a:cs typeface="Calibri"/>
                </a:rPr>
                <a:t>1.0</a:t>
              </a:r>
            </a:p>
          </p:txBody>
        </p:sp>
      </p:grpSp>
      <p:grpSp>
        <p:nvGrpSpPr>
          <p:cNvPr id="19" name="Group 36"/>
          <p:cNvGrpSpPr/>
          <p:nvPr/>
        </p:nvGrpSpPr>
        <p:grpSpPr>
          <a:xfrm>
            <a:off x="1015997" y="3069983"/>
            <a:ext cx="1406774" cy="246221"/>
            <a:chOff x="1963615" y="4747847"/>
            <a:chExt cx="1406774" cy="328294"/>
          </a:xfrm>
        </p:grpSpPr>
        <p:sp>
          <p:nvSpPr>
            <p:cNvPr id="35" name="Oval 34"/>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CVE-2005-3745</a:t>
              </a:r>
              <a:endParaRPr lang="en-US" sz="1000" dirty="0">
                <a:solidFill>
                  <a:srgbClr val="575757"/>
                </a:solidFill>
              </a:endParaRPr>
            </a:p>
          </p:txBody>
        </p:sp>
      </p:grpSp>
      <p:grpSp>
        <p:nvGrpSpPr>
          <p:cNvPr id="20" name="Group 37"/>
          <p:cNvGrpSpPr/>
          <p:nvPr/>
        </p:nvGrpSpPr>
        <p:grpSpPr>
          <a:xfrm>
            <a:off x="1289535" y="2036888"/>
            <a:ext cx="1406774" cy="246221"/>
            <a:chOff x="1963615" y="4747847"/>
            <a:chExt cx="1406774" cy="328294"/>
          </a:xfrm>
        </p:grpSpPr>
        <p:sp>
          <p:nvSpPr>
            <p:cNvPr id="39" name="Oval 38"/>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CVE-2006-1546</a:t>
              </a:r>
              <a:endParaRPr lang="en-US" sz="1000" dirty="0">
                <a:solidFill>
                  <a:srgbClr val="575757"/>
                </a:solidFill>
              </a:endParaRPr>
            </a:p>
          </p:txBody>
        </p:sp>
      </p:grpSp>
      <p:grpSp>
        <p:nvGrpSpPr>
          <p:cNvPr id="32" name="Group 40"/>
          <p:cNvGrpSpPr/>
          <p:nvPr/>
        </p:nvGrpSpPr>
        <p:grpSpPr>
          <a:xfrm>
            <a:off x="1289536" y="1941638"/>
            <a:ext cx="1406774" cy="246221"/>
            <a:chOff x="1963615" y="4747847"/>
            <a:chExt cx="1406774" cy="328294"/>
          </a:xfrm>
        </p:grpSpPr>
        <p:sp>
          <p:nvSpPr>
            <p:cNvPr id="42" name="Oval 41"/>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CVE-2006-1547</a:t>
              </a:r>
              <a:endParaRPr lang="en-US" sz="1000" dirty="0">
                <a:solidFill>
                  <a:srgbClr val="575757"/>
                </a:solidFill>
              </a:endParaRPr>
            </a:p>
          </p:txBody>
        </p:sp>
      </p:grpSp>
      <p:grpSp>
        <p:nvGrpSpPr>
          <p:cNvPr id="33" name="Group 43"/>
          <p:cNvGrpSpPr/>
          <p:nvPr/>
        </p:nvGrpSpPr>
        <p:grpSpPr>
          <a:xfrm>
            <a:off x="1309074" y="2967407"/>
            <a:ext cx="1406774" cy="246221"/>
            <a:chOff x="1963615" y="4747847"/>
            <a:chExt cx="1406774" cy="328294"/>
          </a:xfrm>
        </p:grpSpPr>
        <p:sp>
          <p:nvSpPr>
            <p:cNvPr id="45" name="Oval 44"/>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CVE-2006-1548</a:t>
              </a:r>
              <a:endParaRPr lang="en-US" sz="1000" dirty="0">
                <a:solidFill>
                  <a:srgbClr val="575757"/>
                </a:solidFill>
              </a:endParaRPr>
            </a:p>
          </p:txBody>
        </p:sp>
      </p:grpSp>
      <p:grpSp>
        <p:nvGrpSpPr>
          <p:cNvPr id="34" name="Group 46"/>
          <p:cNvGrpSpPr/>
          <p:nvPr/>
        </p:nvGrpSpPr>
        <p:grpSpPr>
          <a:xfrm>
            <a:off x="3389921" y="2923445"/>
            <a:ext cx="1406774" cy="246221"/>
            <a:chOff x="1963615" y="4747847"/>
            <a:chExt cx="1406774" cy="328294"/>
          </a:xfrm>
        </p:grpSpPr>
        <p:sp>
          <p:nvSpPr>
            <p:cNvPr id="48" name="Oval 47"/>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CVE-2008-6504</a:t>
              </a:r>
              <a:endParaRPr lang="en-US" sz="1000" dirty="0">
                <a:solidFill>
                  <a:srgbClr val="575757"/>
                </a:solidFill>
              </a:endParaRPr>
            </a:p>
          </p:txBody>
        </p:sp>
      </p:grpSp>
      <p:grpSp>
        <p:nvGrpSpPr>
          <p:cNvPr id="37" name="Group 49"/>
          <p:cNvGrpSpPr/>
          <p:nvPr/>
        </p:nvGrpSpPr>
        <p:grpSpPr>
          <a:xfrm>
            <a:off x="3389921" y="2842850"/>
            <a:ext cx="1406774" cy="246221"/>
            <a:chOff x="1963615" y="4747847"/>
            <a:chExt cx="1406774" cy="328294"/>
          </a:xfrm>
        </p:grpSpPr>
        <p:sp>
          <p:nvSpPr>
            <p:cNvPr id="51" name="Oval 50"/>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CVE-2008-6505</a:t>
              </a:r>
              <a:endParaRPr lang="en-US" sz="1000" dirty="0">
                <a:solidFill>
                  <a:srgbClr val="575757"/>
                </a:solidFill>
              </a:endParaRPr>
            </a:p>
          </p:txBody>
        </p:sp>
      </p:grpSp>
      <p:grpSp>
        <p:nvGrpSpPr>
          <p:cNvPr id="38" name="Group 52"/>
          <p:cNvGrpSpPr/>
          <p:nvPr/>
        </p:nvGrpSpPr>
        <p:grpSpPr>
          <a:xfrm>
            <a:off x="3595075" y="3033347"/>
            <a:ext cx="1406774" cy="246221"/>
            <a:chOff x="1963615" y="4747847"/>
            <a:chExt cx="1406774" cy="328294"/>
          </a:xfrm>
        </p:grpSpPr>
        <p:sp>
          <p:nvSpPr>
            <p:cNvPr id="54" name="Oval 53"/>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CVE-2008-2025</a:t>
              </a:r>
              <a:endParaRPr lang="en-US" sz="1000" dirty="0">
                <a:solidFill>
                  <a:srgbClr val="575757"/>
                </a:solidFill>
              </a:endParaRPr>
            </a:p>
          </p:txBody>
        </p:sp>
      </p:grpSp>
      <p:grpSp>
        <p:nvGrpSpPr>
          <p:cNvPr id="41" name="Group 55"/>
          <p:cNvGrpSpPr/>
          <p:nvPr/>
        </p:nvGrpSpPr>
        <p:grpSpPr>
          <a:xfrm>
            <a:off x="3595075" y="3113945"/>
            <a:ext cx="1406774" cy="246221"/>
            <a:chOff x="1963615" y="4747847"/>
            <a:chExt cx="1406774" cy="328294"/>
          </a:xfrm>
        </p:grpSpPr>
        <p:sp>
          <p:nvSpPr>
            <p:cNvPr id="57" name="Oval 56"/>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CVE-2007-6726</a:t>
              </a:r>
              <a:endParaRPr lang="en-US" sz="1000" dirty="0">
                <a:solidFill>
                  <a:srgbClr val="575757"/>
                </a:solidFill>
              </a:endParaRPr>
            </a:p>
          </p:txBody>
        </p:sp>
      </p:grpSp>
      <p:grpSp>
        <p:nvGrpSpPr>
          <p:cNvPr id="44" name="Group 58"/>
          <p:cNvGrpSpPr/>
          <p:nvPr/>
        </p:nvGrpSpPr>
        <p:grpSpPr>
          <a:xfrm>
            <a:off x="3595075" y="3201867"/>
            <a:ext cx="1406774" cy="246221"/>
            <a:chOff x="1963615" y="4747847"/>
            <a:chExt cx="1406774" cy="328294"/>
          </a:xfrm>
        </p:grpSpPr>
        <p:sp>
          <p:nvSpPr>
            <p:cNvPr id="60" name="Oval 59"/>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CVE-2008-6682</a:t>
              </a:r>
              <a:endParaRPr lang="en-US" sz="1000" dirty="0">
                <a:solidFill>
                  <a:srgbClr val="575757"/>
                </a:solidFill>
              </a:endParaRPr>
            </a:p>
          </p:txBody>
        </p:sp>
      </p:grpSp>
      <p:grpSp>
        <p:nvGrpSpPr>
          <p:cNvPr id="47" name="Group 61"/>
          <p:cNvGrpSpPr/>
          <p:nvPr/>
        </p:nvGrpSpPr>
        <p:grpSpPr>
          <a:xfrm>
            <a:off x="4347307" y="2718294"/>
            <a:ext cx="1406774" cy="246221"/>
            <a:chOff x="1963615" y="4747847"/>
            <a:chExt cx="1406774" cy="328294"/>
          </a:xfrm>
        </p:grpSpPr>
        <p:sp>
          <p:nvSpPr>
            <p:cNvPr id="63" name="Oval 62"/>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CVE-2010-1870</a:t>
              </a:r>
              <a:endParaRPr lang="en-US" sz="1000" dirty="0">
                <a:solidFill>
                  <a:srgbClr val="575757"/>
                </a:solidFill>
              </a:endParaRPr>
            </a:p>
          </p:txBody>
        </p:sp>
      </p:grpSp>
      <p:grpSp>
        <p:nvGrpSpPr>
          <p:cNvPr id="50" name="Group 64"/>
          <p:cNvGrpSpPr/>
          <p:nvPr/>
        </p:nvGrpSpPr>
        <p:grpSpPr>
          <a:xfrm>
            <a:off x="5099538" y="3033353"/>
            <a:ext cx="1406774" cy="246221"/>
            <a:chOff x="1963615" y="4747847"/>
            <a:chExt cx="1406774" cy="328294"/>
          </a:xfrm>
        </p:grpSpPr>
        <p:sp>
          <p:nvSpPr>
            <p:cNvPr id="66" name="Oval 65"/>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CVE-2011-2087</a:t>
              </a:r>
              <a:endParaRPr lang="en-US" sz="1000" dirty="0">
                <a:solidFill>
                  <a:srgbClr val="575757"/>
                </a:solidFill>
              </a:endParaRPr>
            </a:p>
          </p:txBody>
        </p:sp>
      </p:grpSp>
      <p:grpSp>
        <p:nvGrpSpPr>
          <p:cNvPr id="53" name="Group 67"/>
          <p:cNvGrpSpPr/>
          <p:nvPr/>
        </p:nvGrpSpPr>
        <p:grpSpPr>
          <a:xfrm>
            <a:off x="5099538" y="3692775"/>
            <a:ext cx="1406774" cy="246221"/>
            <a:chOff x="1963615" y="4747847"/>
            <a:chExt cx="1406774" cy="328294"/>
          </a:xfrm>
        </p:grpSpPr>
        <p:sp>
          <p:nvSpPr>
            <p:cNvPr id="69" name="Oval 68"/>
            <p:cNvSpPr/>
            <p:nvPr/>
          </p:nvSpPr>
          <p:spPr>
            <a:xfrm>
              <a:off x="1963615" y="4796692"/>
              <a:ext cx="156308" cy="1563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2100389" y="4747847"/>
              <a:ext cx="1270000" cy="328294"/>
            </a:xfrm>
            <a:prstGeom prst="rect">
              <a:avLst/>
            </a:prstGeom>
            <a:noFill/>
          </p:spPr>
          <p:txBody>
            <a:bodyPr wrap="square" rtlCol="0">
              <a:spAutoFit/>
            </a:bodyPr>
            <a:lstStyle/>
            <a:p>
              <a:r>
                <a:rPr lang="en-US" sz="1000">
                  <a:solidFill>
                    <a:srgbClr val="000000"/>
                  </a:solidFill>
                  <a:latin typeface="Calibri"/>
                  <a:ea typeface="Calibri"/>
                  <a:cs typeface="Calibri"/>
                </a:rPr>
                <a:t>CVE-2011-1772</a:t>
              </a:r>
              <a:endParaRPr lang="en-US" sz="1000" dirty="0">
                <a:solidFill>
                  <a:srgbClr val="575757"/>
                </a:solidFill>
              </a:endParaRPr>
            </a:p>
          </p:txBody>
        </p:sp>
      </p:grpSp>
      <p:grpSp>
        <p:nvGrpSpPr>
          <p:cNvPr id="56" name="Group 70"/>
          <p:cNvGrpSpPr/>
          <p:nvPr/>
        </p:nvGrpSpPr>
        <p:grpSpPr>
          <a:xfrm>
            <a:off x="5099538" y="2828198"/>
            <a:ext cx="1406774" cy="246221"/>
            <a:chOff x="1963615" y="4747847"/>
            <a:chExt cx="1406774" cy="328294"/>
          </a:xfrm>
        </p:grpSpPr>
        <p:sp>
          <p:nvSpPr>
            <p:cNvPr id="72" name="Oval 71"/>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CVE-2011-2088</a:t>
              </a:r>
              <a:endParaRPr lang="en-US" sz="1000" dirty="0">
                <a:solidFill>
                  <a:srgbClr val="575757"/>
                </a:solidFill>
              </a:endParaRPr>
            </a:p>
          </p:txBody>
        </p:sp>
      </p:grpSp>
      <p:grpSp>
        <p:nvGrpSpPr>
          <p:cNvPr id="59" name="Group 73"/>
          <p:cNvGrpSpPr/>
          <p:nvPr/>
        </p:nvGrpSpPr>
        <p:grpSpPr>
          <a:xfrm>
            <a:off x="5695461" y="2718294"/>
            <a:ext cx="1406774" cy="246221"/>
            <a:chOff x="1963615" y="4747847"/>
            <a:chExt cx="1406774" cy="328294"/>
          </a:xfrm>
        </p:grpSpPr>
        <p:sp>
          <p:nvSpPr>
            <p:cNvPr id="75" name="Oval 74"/>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CVE-2011-5057</a:t>
              </a:r>
              <a:endParaRPr lang="en-US" sz="1000" dirty="0">
                <a:solidFill>
                  <a:srgbClr val="575757"/>
                </a:solidFill>
              </a:endParaRPr>
            </a:p>
          </p:txBody>
        </p:sp>
      </p:grpSp>
      <p:grpSp>
        <p:nvGrpSpPr>
          <p:cNvPr id="62" name="Group 76"/>
          <p:cNvGrpSpPr/>
          <p:nvPr/>
        </p:nvGrpSpPr>
        <p:grpSpPr>
          <a:xfrm>
            <a:off x="5695461" y="1428755"/>
            <a:ext cx="1406774" cy="246221"/>
            <a:chOff x="1963615" y="4747847"/>
            <a:chExt cx="1406774" cy="328294"/>
          </a:xfrm>
        </p:grpSpPr>
        <p:sp>
          <p:nvSpPr>
            <p:cNvPr id="78" name="Oval 77"/>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CVE-2012-0392</a:t>
              </a:r>
              <a:endParaRPr lang="en-US" sz="1000" dirty="0">
                <a:solidFill>
                  <a:srgbClr val="575757"/>
                </a:solidFill>
              </a:endParaRPr>
            </a:p>
          </p:txBody>
        </p:sp>
      </p:grpSp>
      <p:grpSp>
        <p:nvGrpSpPr>
          <p:cNvPr id="65" name="Group 79"/>
          <p:cNvGrpSpPr/>
          <p:nvPr/>
        </p:nvGrpSpPr>
        <p:grpSpPr>
          <a:xfrm>
            <a:off x="5695461" y="1516678"/>
            <a:ext cx="1406774" cy="246221"/>
            <a:chOff x="1963615" y="4747847"/>
            <a:chExt cx="1406774" cy="328294"/>
          </a:xfrm>
        </p:grpSpPr>
        <p:sp>
          <p:nvSpPr>
            <p:cNvPr id="81" name="Oval 80"/>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CVE-2012-0391</a:t>
              </a:r>
              <a:endParaRPr lang="en-US" sz="1000" dirty="0">
                <a:solidFill>
                  <a:srgbClr val="575757"/>
                </a:solidFill>
              </a:endParaRPr>
            </a:p>
          </p:txBody>
        </p:sp>
      </p:grpSp>
      <p:grpSp>
        <p:nvGrpSpPr>
          <p:cNvPr id="68" name="Group 82"/>
          <p:cNvGrpSpPr/>
          <p:nvPr/>
        </p:nvGrpSpPr>
        <p:grpSpPr>
          <a:xfrm>
            <a:off x="5695461" y="2300658"/>
            <a:ext cx="1406774" cy="246221"/>
            <a:chOff x="1963615" y="4747847"/>
            <a:chExt cx="1406774" cy="328294"/>
          </a:xfrm>
        </p:grpSpPr>
        <p:sp>
          <p:nvSpPr>
            <p:cNvPr id="84" name="Oval 83"/>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CVE-2012-0393</a:t>
              </a:r>
              <a:endParaRPr lang="en-US" sz="1000" dirty="0">
                <a:solidFill>
                  <a:srgbClr val="575757"/>
                </a:solidFill>
              </a:endParaRPr>
            </a:p>
          </p:txBody>
        </p:sp>
      </p:grpSp>
      <p:grpSp>
        <p:nvGrpSpPr>
          <p:cNvPr id="71" name="Group 86"/>
          <p:cNvGrpSpPr/>
          <p:nvPr/>
        </p:nvGrpSpPr>
        <p:grpSpPr>
          <a:xfrm>
            <a:off x="5695461" y="2080853"/>
            <a:ext cx="1406774" cy="246221"/>
            <a:chOff x="1963615" y="4747847"/>
            <a:chExt cx="1406774" cy="328294"/>
          </a:xfrm>
        </p:grpSpPr>
        <p:sp>
          <p:nvSpPr>
            <p:cNvPr id="88" name="Oval 87"/>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CVE-2012-0394</a:t>
              </a:r>
              <a:endParaRPr lang="en-US" sz="1000" dirty="0">
                <a:solidFill>
                  <a:srgbClr val="575757"/>
                </a:solidFill>
              </a:endParaRPr>
            </a:p>
          </p:txBody>
        </p:sp>
      </p:grpSp>
      <p:grpSp>
        <p:nvGrpSpPr>
          <p:cNvPr id="74" name="Group 89"/>
          <p:cNvGrpSpPr/>
          <p:nvPr/>
        </p:nvGrpSpPr>
        <p:grpSpPr>
          <a:xfrm>
            <a:off x="6164384" y="3077311"/>
            <a:ext cx="1406774" cy="246221"/>
            <a:chOff x="1963615" y="4747847"/>
            <a:chExt cx="1406774" cy="328294"/>
          </a:xfrm>
        </p:grpSpPr>
        <p:sp>
          <p:nvSpPr>
            <p:cNvPr id="91" name="Oval 90"/>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CVE-2012-1006</a:t>
              </a:r>
              <a:endParaRPr lang="en-US" sz="1000" dirty="0">
                <a:solidFill>
                  <a:srgbClr val="575757"/>
                </a:solidFill>
              </a:endParaRPr>
            </a:p>
          </p:txBody>
        </p:sp>
      </p:grpSp>
      <p:grpSp>
        <p:nvGrpSpPr>
          <p:cNvPr id="77" name="Group 92"/>
          <p:cNvGrpSpPr/>
          <p:nvPr/>
        </p:nvGrpSpPr>
        <p:grpSpPr>
          <a:xfrm>
            <a:off x="6164384" y="3165236"/>
            <a:ext cx="1406774" cy="246221"/>
            <a:chOff x="1963615" y="4747847"/>
            <a:chExt cx="1406774" cy="328294"/>
          </a:xfrm>
        </p:grpSpPr>
        <p:sp>
          <p:nvSpPr>
            <p:cNvPr id="94" name="Oval 93"/>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CVE-2012-1007</a:t>
              </a:r>
              <a:endParaRPr lang="en-US" sz="1000" dirty="0">
                <a:solidFill>
                  <a:srgbClr val="575757"/>
                </a:solidFill>
              </a:endParaRPr>
            </a:p>
          </p:txBody>
        </p:sp>
      </p:grpSp>
      <p:grpSp>
        <p:nvGrpSpPr>
          <p:cNvPr id="80" name="Group 95"/>
          <p:cNvGrpSpPr/>
          <p:nvPr/>
        </p:nvGrpSpPr>
        <p:grpSpPr>
          <a:xfrm>
            <a:off x="5851768" y="1238255"/>
            <a:ext cx="1406774" cy="246221"/>
            <a:chOff x="1963615" y="4747847"/>
            <a:chExt cx="1406774" cy="328294"/>
          </a:xfrm>
        </p:grpSpPr>
        <p:sp>
          <p:nvSpPr>
            <p:cNvPr id="97" name="Oval 96"/>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TextBox 97"/>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CVE-2012-0838</a:t>
              </a:r>
              <a:endParaRPr lang="en-US" sz="1000" dirty="0">
                <a:solidFill>
                  <a:srgbClr val="575757"/>
                </a:solidFill>
              </a:endParaRPr>
            </a:p>
          </p:txBody>
        </p:sp>
      </p:grpSp>
      <p:grpSp>
        <p:nvGrpSpPr>
          <p:cNvPr id="83" name="Group 98"/>
          <p:cNvGrpSpPr/>
          <p:nvPr/>
        </p:nvGrpSpPr>
        <p:grpSpPr>
          <a:xfrm>
            <a:off x="6144846" y="2198081"/>
            <a:ext cx="1406774" cy="246221"/>
            <a:chOff x="1963615" y="4747847"/>
            <a:chExt cx="1406774" cy="328294"/>
          </a:xfrm>
        </p:grpSpPr>
        <p:sp>
          <p:nvSpPr>
            <p:cNvPr id="100" name="Oval 99"/>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TextBox 100"/>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CVE-2012-4386</a:t>
              </a:r>
              <a:endParaRPr lang="en-US" sz="1000" dirty="0">
                <a:solidFill>
                  <a:srgbClr val="575757"/>
                </a:solidFill>
              </a:endParaRPr>
            </a:p>
          </p:txBody>
        </p:sp>
      </p:grpSp>
      <p:grpSp>
        <p:nvGrpSpPr>
          <p:cNvPr id="86" name="Group 101"/>
          <p:cNvGrpSpPr/>
          <p:nvPr/>
        </p:nvGrpSpPr>
        <p:grpSpPr>
          <a:xfrm>
            <a:off x="6144846" y="2828196"/>
            <a:ext cx="1406774" cy="246221"/>
            <a:chOff x="1963615" y="4747847"/>
            <a:chExt cx="1406774" cy="328294"/>
          </a:xfrm>
        </p:grpSpPr>
        <p:sp>
          <p:nvSpPr>
            <p:cNvPr id="103" name="Oval 102"/>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CVE-2012-4387</a:t>
              </a:r>
              <a:endParaRPr lang="en-US" sz="1000" dirty="0">
                <a:solidFill>
                  <a:srgbClr val="575757"/>
                </a:solidFill>
              </a:endParaRPr>
            </a:p>
          </p:txBody>
        </p:sp>
      </p:grpSp>
      <p:grpSp>
        <p:nvGrpSpPr>
          <p:cNvPr id="87" name="Group 104"/>
          <p:cNvGrpSpPr/>
          <p:nvPr/>
        </p:nvGrpSpPr>
        <p:grpSpPr>
          <a:xfrm>
            <a:off x="6779845" y="1524005"/>
            <a:ext cx="1406774" cy="246221"/>
            <a:chOff x="1963615" y="4747847"/>
            <a:chExt cx="1406774" cy="328294"/>
          </a:xfrm>
        </p:grpSpPr>
        <p:sp>
          <p:nvSpPr>
            <p:cNvPr id="106" name="Oval 105"/>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TextBox 106"/>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CVE-2013-1966</a:t>
              </a:r>
              <a:endParaRPr lang="en-US" sz="1000" dirty="0">
                <a:solidFill>
                  <a:srgbClr val="575757"/>
                </a:solidFill>
              </a:endParaRPr>
            </a:p>
          </p:txBody>
        </p:sp>
      </p:grpSp>
      <p:grpSp>
        <p:nvGrpSpPr>
          <p:cNvPr id="90" name="Group 107"/>
          <p:cNvGrpSpPr/>
          <p:nvPr/>
        </p:nvGrpSpPr>
        <p:grpSpPr>
          <a:xfrm>
            <a:off x="6779845" y="1611927"/>
            <a:ext cx="1406774" cy="246221"/>
            <a:chOff x="1963615" y="4747847"/>
            <a:chExt cx="1406774" cy="328294"/>
          </a:xfrm>
        </p:grpSpPr>
        <p:sp>
          <p:nvSpPr>
            <p:cNvPr id="109" name="Oval 108"/>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TextBox 109"/>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CVE-2013-2115</a:t>
              </a:r>
              <a:endParaRPr lang="en-US" sz="1000" dirty="0">
                <a:solidFill>
                  <a:srgbClr val="575757"/>
                </a:solidFill>
              </a:endParaRPr>
            </a:p>
          </p:txBody>
        </p:sp>
      </p:grpSp>
      <p:grpSp>
        <p:nvGrpSpPr>
          <p:cNvPr id="93" name="Group 110"/>
          <p:cNvGrpSpPr/>
          <p:nvPr/>
        </p:nvGrpSpPr>
        <p:grpSpPr>
          <a:xfrm>
            <a:off x="6779845" y="1692524"/>
            <a:ext cx="1406774" cy="246221"/>
            <a:chOff x="1963615" y="4747847"/>
            <a:chExt cx="1406774" cy="328294"/>
          </a:xfrm>
        </p:grpSpPr>
        <p:sp>
          <p:nvSpPr>
            <p:cNvPr id="112" name="Oval 111"/>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CVE-2013-1965</a:t>
              </a:r>
              <a:endParaRPr lang="en-US" sz="1000" dirty="0">
                <a:solidFill>
                  <a:srgbClr val="575757"/>
                </a:solidFill>
              </a:endParaRPr>
            </a:p>
          </p:txBody>
        </p:sp>
      </p:grpSp>
      <p:grpSp>
        <p:nvGrpSpPr>
          <p:cNvPr id="115" name="Group 104"/>
          <p:cNvGrpSpPr/>
          <p:nvPr/>
        </p:nvGrpSpPr>
        <p:grpSpPr>
          <a:xfrm>
            <a:off x="6936153" y="1422921"/>
            <a:ext cx="1406774" cy="246221"/>
            <a:chOff x="1963615" y="4747847"/>
            <a:chExt cx="1406774" cy="328294"/>
          </a:xfrm>
        </p:grpSpPr>
        <p:sp>
          <p:nvSpPr>
            <p:cNvPr id="116" name="Oval 115"/>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2100389" y="4747847"/>
              <a:ext cx="1270000" cy="328294"/>
            </a:xfrm>
            <a:prstGeom prst="rect">
              <a:avLst/>
            </a:prstGeom>
            <a:noFill/>
          </p:spPr>
          <p:txBody>
            <a:bodyPr wrap="square" rtlCol="0">
              <a:spAutoFit/>
            </a:bodyPr>
            <a:lstStyle/>
            <a:p>
              <a:r>
                <a:rPr lang="en-US" sz="1000">
                  <a:solidFill>
                    <a:schemeClr val="accent5"/>
                  </a:solidFill>
                  <a:latin typeface="Calibri"/>
                  <a:ea typeface="Calibri"/>
                  <a:cs typeface="Calibri"/>
                </a:rPr>
                <a:t>CVE-2013-2134</a:t>
              </a:r>
              <a:endParaRPr lang="en-US" sz="1000" dirty="0">
                <a:solidFill>
                  <a:schemeClr val="accent5"/>
                </a:solidFill>
              </a:endParaRPr>
            </a:p>
          </p:txBody>
        </p:sp>
      </p:grpSp>
      <p:grpSp>
        <p:nvGrpSpPr>
          <p:cNvPr id="118" name="Group 104"/>
          <p:cNvGrpSpPr/>
          <p:nvPr/>
        </p:nvGrpSpPr>
        <p:grpSpPr>
          <a:xfrm>
            <a:off x="6936153" y="1332824"/>
            <a:ext cx="1406774" cy="246221"/>
            <a:chOff x="1963615" y="4747847"/>
            <a:chExt cx="1406774" cy="328294"/>
          </a:xfrm>
        </p:grpSpPr>
        <p:sp>
          <p:nvSpPr>
            <p:cNvPr id="119" name="Oval 118"/>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CVE-2013-2135</a:t>
              </a:r>
              <a:endParaRPr lang="en-US" sz="1000" dirty="0">
                <a:solidFill>
                  <a:srgbClr val="575757"/>
                </a:solidFill>
              </a:endParaRPr>
            </a:p>
          </p:txBody>
        </p:sp>
      </p:grpSp>
      <p:grpSp>
        <p:nvGrpSpPr>
          <p:cNvPr id="121" name="Group 104"/>
          <p:cNvGrpSpPr/>
          <p:nvPr/>
        </p:nvGrpSpPr>
        <p:grpSpPr>
          <a:xfrm>
            <a:off x="6936153" y="2570262"/>
            <a:ext cx="1406774" cy="246221"/>
            <a:chOff x="1963615" y="4747847"/>
            <a:chExt cx="1406774" cy="328294"/>
          </a:xfrm>
        </p:grpSpPr>
        <p:sp>
          <p:nvSpPr>
            <p:cNvPr id="122" name="Oval 121"/>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CVE-2013-2248</a:t>
              </a:r>
              <a:endParaRPr lang="en-US" sz="1000" dirty="0">
                <a:solidFill>
                  <a:srgbClr val="575757"/>
                </a:solidFill>
              </a:endParaRPr>
            </a:p>
          </p:txBody>
        </p:sp>
      </p:grpSp>
      <p:grpSp>
        <p:nvGrpSpPr>
          <p:cNvPr id="124" name="Group 104"/>
          <p:cNvGrpSpPr/>
          <p:nvPr/>
        </p:nvGrpSpPr>
        <p:grpSpPr>
          <a:xfrm>
            <a:off x="7024074" y="1249991"/>
            <a:ext cx="1406774" cy="246221"/>
            <a:chOff x="1963615" y="4747847"/>
            <a:chExt cx="1406774" cy="328294"/>
          </a:xfrm>
        </p:grpSpPr>
        <p:sp>
          <p:nvSpPr>
            <p:cNvPr id="125" name="Oval 124"/>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CVE-2013-2251</a:t>
              </a:r>
              <a:endParaRPr lang="en-US" sz="1000" dirty="0">
                <a:solidFill>
                  <a:srgbClr val="575757"/>
                </a:solidFill>
              </a:endParaRPr>
            </a:p>
          </p:txBody>
        </p:sp>
      </p:grpSp>
      <p:grpSp>
        <p:nvGrpSpPr>
          <p:cNvPr id="127" name="Group 104"/>
          <p:cNvGrpSpPr/>
          <p:nvPr/>
        </p:nvGrpSpPr>
        <p:grpSpPr>
          <a:xfrm>
            <a:off x="7024074" y="1123938"/>
            <a:ext cx="1406774" cy="246221"/>
            <a:chOff x="1963615" y="4747847"/>
            <a:chExt cx="1406774" cy="328294"/>
          </a:xfrm>
        </p:grpSpPr>
        <p:sp>
          <p:nvSpPr>
            <p:cNvPr id="128" name="Oval 127"/>
            <p:cNvSpPr/>
            <p:nvPr/>
          </p:nvSpPr>
          <p:spPr>
            <a:xfrm>
              <a:off x="1963615" y="4796692"/>
              <a:ext cx="156308" cy="15630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TextBox 128"/>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CVE-2013-4316</a:t>
              </a:r>
              <a:endParaRPr lang="en-US" sz="1000" dirty="0">
                <a:solidFill>
                  <a:srgbClr val="575757"/>
                </a:solidFill>
              </a:endParaRPr>
            </a:p>
          </p:txBody>
        </p:sp>
      </p:grpSp>
      <p:grpSp>
        <p:nvGrpSpPr>
          <p:cNvPr id="130" name="Group 104"/>
          <p:cNvGrpSpPr/>
          <p:nvPr/>
        </p:nvGrpSpPr>
        <p:grpSpPr>
          <a:xfrm>
            <a:off x="7085228" y="2477930"/>
            <a:ext cx="1406774" cy="246221"/>
            <a:chOff x="1963615" y="4747847"/>
            <a:chExt cx="1406774" cy="328294"/>
          </a:xfrm>
        </p:grpSpPr>
        <p:sp>
          <p:nvSpPr>
            <p:cNvPr id="131" name="Oval 130"/>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CVE-2013-4310</a:t>
              </a:r>
              <a:endParaRPr lang="en-US" sz="1000" dirty="0">
                <a:solidFill>
                  <a:srgbClr val="575757"/>
                </a:solidFill>
              </a:endParaRPr>
            </a:p>
          </p:txBody>
        </p:sp>
      </p:grpSp>
      <p:grpSp>
        <p:nvGrpSpPr>
          <p:cNvPr id="133" name="Group 104"/>
          <p:cNvGrpSpPr/>
          <p:nvPr/>
        </p:nvGrpSpPr>
        <p:grpSpPr>
          <a:xfrm>
            <a:off x="7085228" y="2984979"/>
            <a:ext cx="1406774" cy="246221"/>
            <a:chOff x="1963615" y="4747847"/>
            <a:chExt cx="1406774" cy="328294"/>
          </a:xfrm>
        </p:grpSpPr>
        <p:sp>
          <p:nvSpPr>
            <p:cNvPr id="134" name="Oval 133"/>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TextBox 134"/>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CVE-2013-6348</a:t>
              </a:r>
              <a:endParaRPr lang="en-US" sz="1000" dirty="0">
                <a:solidFill>
                  <a:srgbClr val="575757"/>
                </a:solidFill>
              </a:endParaRPr>
            </a:p>
          </p:txBody>
        </p:sp>
      </p:grpSp>
      <p:grpSp>
        <p:nvGrpSpPr>
          <p:cNvPr id="136" name="Group 101"/>
          <p:cNvGrpSpPr/>
          <p:nvPr/>
        </p:nvGrpSpPr>
        <p:grpSpPr>
          <a:xfrm>
            <a:off x="7483232" y="2828196"/>
            <a:ext cx="1406774" cy="246221"/>
            <a:chOff x="1963615" y="4747847"/>
            <a:chExt cx="1406774" cy="328294"/>
          </a:xfrm>
        </p:grpSpPr>
        <p:sp>
          <p:nvSpPr>
            <p:cNvPr id="137" name="Oval 136"/>
            <p:cNvSpPr/>
            <p:nvPr/>
          </p:nvSpPr>
          <p:spPr>
            <a:xfrm>
              <a:off x="1963615" y="4796692"/>
              <a:ext cx="156308" cy="15630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TextBox 137"/>
            <p:cNvSpPr txBox="1"/>
            <p:nvPr/>
          </p:nvSpPr>
          <p:spPr>
            <a:xfrm>
              <a:off x="2100389" y="4747847"/>
              <a:ext cx="1270000" cy="328294"/>
            </a:xfrm>
            <a:prstGeom prst="rect">
              <a:avLst/>
            </a:prstGeom>
            <a:noFill/>
          </p:spPr>
          <p:txBody>
            <a:bodyPr wrap="square" rtlCol="0">
              <a:spAutoFit/>
            </a:bodyPr>
            <a:lstStyle/>
            <a:p>
              <a:r>
                <a:rPr lang="en-US" sz="1000">
                  <a:solidFill>
                    <a:srgbClr val="575757"/>
                  </a:solidFill>
                  <a:latin typeface="Calibri"/>
                  <a:ea typeface="Calibri"/>
                  <a:cs typeface="Calibri"/>
                </a:rPr>
                <a:t>CVE-2014-0094</a:t>
              </a:r>
              <a:endParaRPr lang="en-US" sz="1000" dirty="0">
                <a:solidFill>
                  <a:srgbClr val="575757"/>
                </a:solidFill>
              </a:endParaRPr>
            </a:p>
          </p:txBody>
        </p:sp>
      </p:grpSp>
      <p:sp>
        <p:nvSpPr>
          <p:cNvPr id="141" name="TextBox 140"/>
          <p:cNvSpPr txBox="1"/>
          <p:nvPr/>
        </p:nvSpPr>
        <p:spPr>
          <a:xfrm>
            <a:off x="981" y="910427"/>
            <a:ext cx="821638" cy="369330"/>
          </a:xfrm>
          <a:prstGeom prst="rect">
            <a:avLst/>
          </a:prstGeom>
          <a:noFill/>
        </p:spPr>
        <p:txBody>
          <a:bodyPr wrap="square" lIns="91438" tIns="45719" rIns="91438" bIns="45719" rtlCol="0">
            <a:spAutoFit/>
          </a:bodyPr>
          <a:lstStyle/>
          <a:p>
            <a:pPr algn="ctr"/>
            <a:r>
              <a:rPr lang="en-US" b="1" dirty="0" smtClean="0">
                <a:solidFill>
                  <a:srgbClr val="575757"/>
                </a:solidFill>
                <a:latin typeface="Calibri"/>
                <a:cs typeface="Calibri"/>
              </a:rPr>
              <a:t>CVSS</a:t>
            </a:r>
          </a:p>
        </p:txBody>
      </p:sp>
      <p:sp>
        <p:nvSpPr>
          <p:cNvPr id="4" name="Rounded Rectangular Callout 3"/>
          <p:cNvSpPr/>
          <p:nvPr/>
        </p:nvSpPr>
        <p:spPr>
          <a:xfrm>
            <a:off x="4659429" y="573519"/>
            <a:ext cx="1846887" cy="336910"/>
          </a:xfrm>
          <a:prstGeom prst="wedgeRoundRectCallout">
            <a:avLst>
              <a:gd name="adj1" fmla="val 82737"/>
              <a:gd name="adj2" fmla="val 178625"/>
              <a:gd name="adj3" fmla="val 16667"/>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solidFill>
                  <a:schemeClr val="tx1"/>
                </a:solidFill>
              </a:rPr>
              <a:t>Latent 7-11 </a:t>
            </a:r>
            <a:r>
              <a:rPr lang="en-US" dirty="0" err="1" smtClean="0">
                <a:solidFill>
                  <a:schemeClr val="tx1"/>
                </a:solidFill>
              </a:rPr>
              <a:t>yrs</a:t>
            </a:r>
            <a:r>
              <a:rPr lang="en-US" dirty="0" smtClean="0">
                <a:solidFill>
                  <a:schemeClr val="tx1"/>
                </a:solidFill>
              </a:rPr>
              <a:t> </a:t>
            </a:r>
            <a:endParaRPr lang="en-US" dirty="0">
              <a:solidFill>
                <a:schemeClr val="tx1"/>
              </a:solidFill>
            </a:endParaRPr>
          </a:p>
        </p:txBody>
      </p:sp>
    </p:spTree>
    <p:extLst>
      <p:ext uri="{BB962C8B-B14F-4D97-AF65-F5344CB8AC3E}">
        <p14:creationId xmlns:p14="http://schemas.microsoft.com/office/powerpoint/2010/main" val="4237699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3660542" y="188650"/>
            <a:ext cx="5104063" cy="8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p>
            <a:pPr lvl="0" algn="r">
              <a:spcBef>
                <a:spcPct val="20000"/>
              </a:spcBef>
              <a:defRPr/>
            </a:pPr>
            <a:r>
              <a:rPr lang="en-US" sz="2400" dirty="0">
                <a:solidFill>
                  <a:schemeClr val="accent5"/>
                </a:solidFill>
                <a:latin typeface="Calibri"/>
                <a:cs typeface="Calibri"/>
              </a:rPr>
              <a:t>In 2013, </a:t>
            </a:r>
            <a:r>
              <a:rPr lang="en-US" sz="4800" b="1" cap="all" dirty="0">
                <a:solidFill>
                  <a:schemeClr val="accent1"/>
                </a:solidFill>
                <a:latin typeface="Calibri"/>
                <a:cs typeface="Calibri"/>
              </a:rPr>
              <a:t>4,000</a:t>
            </a:r>
            <a:r>
              <a:rPr lang="en-US" sz="4800" b="1" cap="all" dirty="0">
                <a:solidFill>
                  <a:schemeClr val="accent2"/>
                </a:solidFill>
                <a:latin typeface="Calibri"/>
                <a:cs typeface="Calibri"/>
              </a:rPr>
              <a:t/>
            </a:r>
            <a:br>
              <a:rPr lang="en-US" sz="4800" b="1" cap="all" dirty="0">
                <a:solidFill>
                  <a:schemeClr val="accent2"/>
                </a:solidFill>
                <a:latin typeface="Calibri"/>
                <a:cs typeface="Calibri"/>
              </a:rPr>
            </a:br>
            <a:r>
              <a:rPr lang="en-US" sz="2400" dirty="0">
                <a:solidFill>
                  <a:schemeClr val="accent5"/>
                </a:solidFill>
                <a:latin typeface="Calibri"/>
                <a:cs typeface="Calibri"/>
              </a:rPr>
              <a:t>organizations downloaded </a:t>
            </a:r>
            <a:br>
              <a:rPr lang="en-US" sz="2400" dirty="0">
                <a:solidFill>
                  <a:schemeClr val="accent5"/>
                </a:solidFill>
                <a:latin typeface="Calibri"/>
                <a:cs typeface="Calibri"/>
              </a:rPr>
            </a:br>
            <a:r>
              <a:rPr lang="en-US" sz="2400" dirty="0">
                <a:solidFill>
                  <a:schemeClr val="accent5"/>
                </a:solidFill>
                <a:latin typeface="Calibri"/>
                <a:cs typeface="Calibri"/>
              </a:rPr>
              <a:t>a version of Bouncy Castle </a:t>
            </a:r>
            <a:br>
              <a:rPr lang="en-US" sz="2400" dirty="0">
                <a:solidFill>
                  <a:schemeClr val="accent5"/>
                </a:solidFill>
                <a:latin typeface="Calibri"/>
                <a:cs typeface="Calibri"/>
              </a:rPr>
            </a:br>
            <a:r>
              <a:rPr lang="en-US" sz="2400" dirty="0">
                <a:solidFill>
                  <a:schemeClr val="accent5"/>
                </a:solidFill>
                <a:latin typeface="Calibri"/>
                <a:cs typeface="Calibri"/>
              </a:rPr>
              <a:t>with a level 10 vulnerability</a:t>
            </a:r>
            <a:br>
              <a:rPr lang="en-US" sz="2400" dirty="0">
                <a:solidFill>
                  <a:schemeClr val="accent5"/>
                </a:solidFill>
                <a:latin typeface="Calibri"/>
                <a:cs typeface="Calibri"/>
              </a:rPr>
            </a:br>
            <a:r>
              <a:rPr lang="en-US" sz="4800" b="1" cap="all" dirty="0">
                <a:solidFill>
                  <a:srgbClr val="336699"/>
                </a:solidFill>
                <a:latin typeface="Calibri"/>
                <a:cs typeface="Calibri"/>
              </a:rPr>
              <a:t>20,000 times </a:t>
            </a:r>
            <a:r>
              <a:rPr lang="en-US" sz="4800" b="1" cap="all" dirty="0">
                <a:solidFill>
                  <a:srgbClr val="336699"/>
                </a:solidFill>
                <a:latin typeface="Calibri"/>
                <a:cs typeface="Calibri"/>
              </a:rPr>
              <a:t>…</a:t>
            </a:r>
          </a:p>
          <a:p>
            <a:pPr lvl="0" algn="r">
              <a:spcBef>
                <a:spcPct val="20000"/>
              </a:spcBef>
              <a:defRPr/>
            </a:pPr>
            <a:r>
              <a:rPr lang="en-US" sz="2400" dirty="0">
                <a:solidFill>
                  <a:schemeClr val="accent5"/>
                </a:solidFill>
                <a:latin typeface="Calibri"/>
                <a:cs typeface="Calibri"/>
              </a:rPr>
              <a:t>Into </a:t>
            </a:r>
            <a:r>
              <a:rPr lang="en-US" sz="2400" b="1" cap="all" dirty="0">
                <a:solidFill>
                  <a:srgbClr val="336699"/>
                </a:solidFill>
                <a:latin typeface="Calibri"/>
                <a:cs typeface="Calibri"/>
              </a:rPr>
              <a:t>XXX,XXX</a:t>
            </a:r>
            <a:r>
              <a:rPr lang="en-US" sz="2400" dirty="0">
                <a:solidFill>
                  <a:schemeClr val="accent5"/>
                </a:solidFill>
                <a:latin typeface="Calibri"/>
                <a:cs typeface="Calibri"/>
              </a:rPr>
              <a:t> Applications…</a:t>
            </a:r>
            <a:endParaRPr lang="en-US" sz="2400" dirty="0">
              <a:solidFill>
                <a:srgbClr val="336699"/>
              </a:solidFill>
              <a:latin typeface="Calibri"/>
              <a:cs typeface="Calibri"/>
            </a:endParaRPr>
          </a:p>
          <a:p>
            <a:pPr algn="r">
              <a:lnSpc>
                <a:spcPct val="80000"/>
              </a:lnSpc>
              <a:spcBef>
                <a:spcPct val="20000"/>
              </a:spcBef>
              <a:defRPr/>
            </a:pPr>
            <a:r>
              <a:rPr lang="en-US" sz="2400" dirty="0">
                <a:solidFill>
                  <a:schemeClr val="accent5"/>
                </a:solidFill>
                <a:latin typeface="Calibri"/>
                <a:cs typeface="Calibri"/>
              </a:rPr>
              <a:t> </a:t>
            </a:r>
            <a:r>
              <a:rPr lang="en-US" sz="2400" dirty="0">
                <a:solidFill>
                  <a:schemeClr val="accent5"/>
                </a:solidFill>
                <a:latin typeface="Calibri"/>
                <a:cs typeface="Calibri"/>
              </a:rPr>
              <a:t/>
            </a:r>
            <a:br>
              <a:rPr lang="en-US" sz="2400" dirty="0">
                <a:solidFill>
                  <a:schemeClr val="accent5"/>
                </a:solidFill>
                <a:latin typeface="Calibri"/>
                <a:cs typeface="Calibri"/>
              </a:rPr>
            </a:br>
            <a:r>
              <a:rPr lang="en-US" sz="4800" b="1" cap="all" dirty="0">
                <a:solidFill>
                  <a:schemeClr val="accent1"/>
                </a:solidFill>
                <a:latin typeface="Calibri"/>
                <a:cs typeface="Calibri"/>
              </a:rPr>
              <a:t>Seven years</a:t>
            </a:r>
          </a:p>
          <a:p>
            <a:pPr algn="r">
              <a:lnSpc>
                <a:spcPct val="80000"/>
              </a:lnSpc>
              <a:spcBef>
                <a:spcPts val="0"/>
              </a:spcBef>
              <a:defRPr/>
            </a:pPr>
            <a:r>
              <a:rPr lang="en-US" sz="2400" dirty="0">
                <a:solidFill>
                  <a:srgbClr val="575757"/>
                </a:solidFill>
                <a:latin typeface="Calibri"/>
                <a:cs typeface="Calibri"/>
              </a:rPr>
              <a:t>after the vulnerability was fixed</a:t>
            </a:r>
            <a:r>
              <a:rPr lang="en-US" sz="4800" b="1" dirty="0">
                <a:solidFill>
                  <a:schemeClr val="accent1"/>
                </a:solidFill>
                <a:latin typeface="Calibri"/>
                <a:cs typeface="Calibri"/>
              </a:rPr>
              <a:t/>
            </a:r>
            <a:br>
              <a:rPr lang="en-US" sz="4800" b="1" dirty="0">
                <a:solidFill>
                  <a:schemeClr val="accent1"/>
                </a:solidFill>
                <a:latin typeface="Calibri"/>
                <a:cs typeface="Calibri"/>
              </a:rPr>
            </a:br>
            <a:endParaRPr lang="en-US" sz="4800" dirty="0">
              <a:solidFill>
                <a:schemeClr val="accent1"/>
              </a:solidFill>
              <a:latin typeface="Calibri"/>
              <a:cs typeface="Calibri"/>
            </a:endParaRPr>
          </a:p>
          <a:p>
            <a:pPr algn="r">
              <a:spcBef>
                <a:spcPct val="20000"/>
              </a:spcBef>
              <a:defRPr/>
            </a:pPr>
            <a:endParaRPr lang="en-US" sz="2400" dirty="0">
              <a:solidFill>
                <a:schemeClr val="accent6"/>
              </a:solidFill>
              <a:latin typeface="Calibri"/>
              <a:cs typeface="Calibri"/>
            </a:endParaRPr>
          </a:p>
        </p:txBody>
      </p:sp>
      <p:grpSp>
        <p:nvGrpSpPr>
          <p:cNvPr id="4" name="Group 15"/>
          <p:cNvGrpSpPr/>
          <p:nvPr/>
        </p:nvGrpSpPr>
        <p:grpSpPr>
          <a:xfrm>
            <a:off x="400538" y="849923"/>
            <a:ext cx="3614616" cy="3175302"/>
            <a:chOff x="400538" y="1133230"/>
            <a:chExt cx="3614616" cy="3614616"/>
          </a:xfrm>
        </p:grpSpPr>
        <p:sp>
          <p:nvSpPr>
            <p:cNvPr id="15" name="Octagon 14"/>
            <p:cNvSpPr/>
            <p:nvPr/>
          </p:nvSpPr>
          <p:spPr>
            <a:xfrm>
              <a:off x="400538" y="1133230"/>
              <a:ext cx="3614616" cy="3614616"/>
            </a:xfrm>
            <a:prstGeom prst="octagon">
              <a:avLst/>
            </a:prstGeom>
            <a:solidFill>
              <a:srgbClr val="FF37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ctagon 9"/>
            <p:cNvSpPr/>
            <p:nvPr/>
          </p:nvSpPr>
          <p:spPr>
            <a:xfrm>
              <a:off x="527539" y="1260231"/>
              <a:ext cx="3360614" cy="3360614"/>
            </a:xfrm>
            <a:prstGeom prst="octagon">
              <a:avLst/>
            </a:prstGeom>
            <a:solidFill>
              <a:srgbClr val="FF373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endParaRPr lang="en-US" sz="1400" b="1"/>
            </a:p>
          </p:txBody>
        </p:sp>
      </p:grpSp>
      <p:sp>
        <p:nvSpPr>
          <p:cNvPr id="17" name="TextBox 16"/>
          <p:cNvSpPr txBox="1"/>
          <p:nvPr/>
        </p:nvSpPr>
        <p:spPr>
          <a:xfrm>
            <a:off x="872667" y="1124119"/>
            <a:ext cx="2631282" cy="1615825"/>
          </a:xfrm>
          <a:prstGeom prst="rect">
            <a:avLst/>
          </a:prstGeom>
          <a:noFill/>
        </p:spPr>
        <p:txBody>
          <a:bodyPr wrap="square" lIns="91438" tIns="45719" rIns="91438" bIns="45719" rtlCol="0">
            <a:spAutoFit/>
          </a:bodyPr>
          <a:lstStyle/>
          <a:p>
            <a:pPr algn="ctr">
              <a:spcAft>
                <a:spcPts val="600"/>
              </a:spcAft>
            </a:pPr>
            <a:r>
              <a:rPr lang="en-US" sz="2000" b="1" cap="all" dirty="0">
                <a:solidFill>
                  <a:schemeClr val="bg1"/>
                </a:solidFill>
                <a:latin typeface="Calibri"/>
                <a:cs typeface="Calibri"/>
              </a:rPr>
              <a:t>National Cyber Awareness System</a:t>
            </a:r>
          </a:p>
          <a:p>
            <a:pPr algn="ctr"/>
            <a:r>
              <a:rPr lang="en-US" sz="1600" dirty="0">
                <a:solidFill>
                  <a:schemeClr val="bg1"/>
                </a:solidFill>
              </a:rPr>
              <a:t>Original </a:t>
            </a:r>
            <a:r>
              <a:rPr lang="en-US" sz="1600" dirty="0">
                <a:solidFill>
                  <a:schemeClr val="bg1"/>
                </a:solidFill>
              </a:rPr>
              <a:t>Notification Date</a:t>
            </a:r>
            <a:r>
              <a:rPr lang="en-US" sz="1600" dirty="0">
                <a:solidFill>
                  <a:schemeClr val="bg1"/>
                </a:solidFill>
              </a:rPr>
              <a:t>: </a:t>
            </a:r>
            <a:r>
              <a:rPr lang="en-US" b="1" dirty="0">
                <a:solidFill>
                  <a:schemeClr val="bg1"/>
                </a:solidFill>
              </a:rPr>
              <a:t>03/30/2009</a:t>
            </a:r>
          </a:p>
          <a:p>
            <a:pPr algn="ctr"/>
            <a:endParaRPr lang="en-US" sz="2000" b="1" cap="all" dirty="0">
              <a:solidFill>
                <a:schemeClr val="bg1"/>
              </a:solidFill>
              <a:latin typeface="Calibri"/>
              <a:cs typeface="Calibri"/>
            </a:endParaRPr>
          </a:p>
        </p:txBody>
      </p:sp>
      <p:sp>
        <p:nvSpPr>
          <p:cNvPr id="12" name="TextBox 11"/>
          <p:cNvSpPr txBox="1"/>
          <p:nvPr/>
        </p:nvSpPr>
        <p:spPr>
          <a:xfrm>
            <a:off x="800046" y="2381419"/>
            <a:ext cx="2933757" cy="1200329"/>
          </a:xfrm>
          <a:prstGeom prst="rect">
            <a:avLst/>
          </a:prstGeom>
          <a:noFill/>
        </p:spPr>
        <p:txBody>
          <a:bodyPr wrap="square" lIns="91438" tIns="45719" rIns="91438" bIns="45719" rtlCol="0">
            <a:spAutoFit/>
          </a:bodyPr>
          <a:lstStyle/>
          <a:p>
            <a:r>
              <a:rPr lang="en-US" sz="1200" b="1" i="1" dirty="0">
                <a:solidFill>
                  <a:schemeClr val="bg1"/>
                </a:solidFill>
              </a:rPr>
              <a:t>CVE-2007-6721</a:t>
            </a:r>
            <a:r>
              <a:rPr lang="en-US" sz="1200" b="1" dirty="0">
                <a:solidFill>
                  <a:schemeClr val="bg1"/>
                </a:solidFill>
              </a:rPr>
              <a:t/>
            </a:r>
            <a:br>
              <a:rPr lang="en-US" sz="1200" b="1" dirty="0">
                <a:solidFill>
                  <a:schemeClr val="bg1"/>
                </a:solidFill>
              </a:rPr>
            </a:br>
            <a:r>
              <a:rPr lang="en-US" sz="1200" dirty="0">
                <a:solidFill>
                  <a:schemeClr val="bg1"/>
                </a:solidFill>
              </a:rPr>
              <a:t>Bouncy Castle Java Cryptography API</a:t>
            </a:r>
          </a:p>
          <a:p>
            <a:r>
              <a:rPr lang="en-US" sz="1200" dirty="0">
                <a:solidFill>
                  <a:schemeClr val="bg1"/>
                </a:solidFill>
              </a:rPr>
              <a:t>CVSS v2 Base Score: </a:t>
            </a:r>
            <a:r>
              <a:rPr lang="en-US" sz="1200" b="1" dirty="0">
                <a:solidFill>
                  <a:schemeClr val="bg1"/>
                </a:solidFill>
              </a:rPr>
              <a:t>10.0 HIGH</a:t>
            </a:r>
          </a:p>
          <a:p>
            <a:r>
              <a:rPr lang="en-US" sz="1200" dirty="0">
                <a:solidFill>
                  <a:schemeClr val="bg1"/>
                </a:solidFill>
              </a:rPr>
              <a:t>Impact </a:t>
            </a:r>
            <a:r>
              <a:rPr lang="en-US" sz="1200" dirty="0" err="1">
                <a:solidFill>
                  <a:schemeClr val="bg1"/>
                </a:solidFill>
              </a:rPr>
              <a:t>Subscore</a:t>
            </a:r>
            <a:r>
              <a:rPr lang="en-US" sz="1200" dirty="0">
                <a:solidFill>
                  <a:schemeClr val="bg1"/>
                </a:solidFill>
              </a:rPr>
              <a:t>: </a:t>
            </a:r>
            <a:r>
              <a:rPr lang="en-US" sz="1200" b="1" dirty="0">
                <a:solidFill>
                  <a:schemeClr val="bg1"/>
                </a:solidFill>
              </a:rPr>
              <a:t>10.0</a:t>
            </a:r>
          </a:p>
          <a:p>
            <a:r>
              <a:rPr lang="en-US" sz="1200" dirty="0">
                <a:solidFill>
                  <a:schemeClr val="bg1"/>
                </a:solidFill>
              </a:rPr>
              <a:t>Exploitability </a:t>
            </a:r>
            <a:r>
              <a:rPr lang="en-US" sz="1200" dirty="0" err="1">
                <a:solidFill>
                  <a:schemeClr val="bg1"/>
                </a:solidFill>
              </a:rPr>
              <a:t>Subscore</a:t>
            </a:r>
            <a:r>
              <a:rPr lang="en-US" sz="1200" dirty="0">
                <a:solidFill>
                  <a:schemeClr val="bg1"/>
                </a:solidFill>
              </a:rPr>
              <a:t>: </a:t>
            </a:r>
            <a:r>
              <a:rPr lang="en-US" sz="1200" b="1" dirty="0">
                <a:solidFill>
                  <a:schemeClr val="bg1"/>
                </a:solidFill>
              </a:rPr>
              <a:t>10.0</a:t>
            </a:r>
          </a:p>
          <a:p>
            <a:endParaRPr lang="en-US" sz="1200" dirty="0">
              <a:solidFill>
                <a:schemeClr val="bg1"/>
              </a:solidFill>
            </a:endParaRPr>
          </a:p>
        </p:txBody>
      </p:sp>
      <p:sp>
        <p:nvSpPr>
          <p:cNvPr id="9" name="Title 4"/>
          <p:cNvSpPr txBox="1">
            <a:spLocks/>
          </p:cNvSpPr>
          <p:nvPr/>
        </p:nvSpPr>
        <p:spPr>
          <a:xfrm>
            <a:off x="708538" y="90723"/>
            <a:ext cx="7864228" cy="769937"/>
          </a:xfrm>
          <a:prstGeom prst="rect">
            <a:avLst/>
          </a:prstGeom>
        </p:spPr>
        <p:txBody>
          <a:bodyPr lIns="91438" tIns="45719" rIns="91438" bIns="45719"/>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Bouncy Castle</a:t>
            </a:r>
            <a:endParaRPr lang="en-US" dirty="0"/>
          </a:p>
        </p:txBody>
      </p:sp>
    </p:spTree>
    <p:extLst>
      <p:ext uri="{BB962C8B-B14F-4D97-AF65-F5344CB8AC3E}">
        <p14:creationId xmlns:p14="http://schemas.microsoft.com/office/powerpoint/2010/main" val="30714790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auto">
          <a:xfrm>
            <a:off x="3660542" y="143323"/>
            <a:ext cx="5104063" cy="8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p>
            <a:pPr lvl="0" algn="r">
              <a:spcBef>
                <a:spcPct val="20000"/>
              </a:spcBef>
              <a:defRPr/>
            </a:pPr>
            <a:r>
              <a:rPr lang="en-US" sz="2400" dirty="0">
                <a:solidFill>
                  <a:schemeClr val="accent5"/>
                </a:solidFill>
                <a:latin typeface="Calibri"/>
                <a:cs typeface="Calibri"/>
              </a:rPr>
              <a:t>In December 2013,</a:t>
            </a:r>
            <a:br>
              <a:rPr lang="en-US" sz="2400" dirty="0">
                <a:solidFill>
                  <a:schemeClr val="accent5"/>
                </a:solidFill>
                <a:latin typeface="Calibri"/>
                <a:cs typeface="Calibri"/>
              </a:rPr>
            </a:br>
            <a:r>
              <a:rPr lang="en-US" sz="4800" b="1" cap="all" dirty="0">
                <a:solidFill>
                  <a:srgbClr val="336699"/>
                </a:solidFill>
                <a:latin typeface="Calibri"/>
                <a:cs typeface="Calibri"/>
              </a:rPr>
              <a:t>6,916 different</a:t>
            </a:r>
            <a:r>
              <a:rPr lang="en-US" sz="3200" dirty="0">
                <a:solidFill>
                  <a:schemeClr val="accent5">
                    <a:lumMod val="60000"/>
                    <a:lumOff val="40000"/>
                  </a:schemeClr>
                </a:solidFill>
                <a:latin typeface="Oswald Regular"/>
                <a:cs typeface="Oswald Regular"/>
              </a:rPr>
              <a:t/>
            </a:r>
            <a:br>
              <a:rPr lang="en-US" sz="3200" dirty="0">
                <a:solidFill>
                  <a:schemeClr val="accent5">
                    <a:lumMod val="60000"/>
                    <a:lumOff val="40000"/>
                  </a:schemeClr>
                </a:solidFill>
                <a:latin typeface="Oswald Regular"/>
                <a:cs typeface="Oswald Regular"/>
              </a:rPr>
            </a:br>
            <a:r>
              <a:rPr lang="en-US" sz="2400" dirty="0">
                <a:solidFill>
                  <a:schemeClr val="accent5"/>
                </a:solidFill>
                <a:latin typeface="Calibri"/>
                <a:cs typeface="Calibri"/>
              </a:rPr>
              <a:t>organizations downloaded </a:t>
            </a:r>
            <a:br>
              <a:rPr lang="en-US" sz="2400" dirty="0">
                <a:solidFill>
                  <a:schemeClr val="accent5"/>
                </a:solidFill>
                <a:latin typeface="Calibri"/>
                <a:cs typeface="Calibri"/>
              </a:rPr>
            </a:br>
            <a:r>
              <a:rPr lang="en-US" sz="2400" dirty="0">
                <a:solidFill>
                  <a:schemeClr val="accent5"/>
                </a:solidFill>
                <a:latin typeface="Calibri"/>
                <a:cs typeface="Calibri"/>
              </a:rPr>
              <a:t>a version of httpclient with </a:t>
            </a:r>
            <a:r>
              <a:rPr lang="en-US" sz="2400" dirty="0">
                <a:solidFill>
                  <a:schemeClr val="accent5"/>
                </a:solidFill>
                <a:latin typeface="Calibri"/>
                <a:cs typeface="Calibri"/>
              </a:rPr>
              <a:t>broken </a:t>
            </a:r>
            <a:br>
              <a:rPr lang="en-US" sz="2400" dirty="0">
                <a:solidFill>
                  <a:schemeClr val="accent5"/>
                </a:solidFill>
                <a:latin typeface="Calibri"/>
                <a:cs typeface="Calibri"/>
              </a:rPr>
            </a:br>
            <a:r>
              <a:rPr lang="en-US" sz="2400" dirty="0" err="1">
                <a:solidFill>
                  <a:schemeClr val="accent5"/>
                </a:solidFill>
                <a:latin typeface="Calibri"/>
                <a:cs typeface="Calibri"/>
              </a:rPr>
              <a:t>ssl</a:t>
            </a:r>
            <a:r>
              <a:rPr lang="en-US" sz="2400" dirty="0">
                <a:solidFill>
                  <a:schemeClr val="accent5"/>
                </a:solidFill>
                <a:latin typeface="Calibri"/>
                <a:cs typeface="Calibri"/>
              </a:rPr>
              <a:t> validation (cve-2012-5783)</a:t>
            </a:r>
            <a:br>
              <a:rPr lang="en-US" sz="2400" dirty="0">
                <a:solidFill>
                  <a:schemeClr val="accent5"/>
                </a:solidFill>
                <a:latin typeface="Calibri"/>
                <a:cs typeface="Calibri"/>
              </a:rPr>
            </a:br>
            <a:r>
              <a:rPr lang="en-US" sz="4800" b="1" cap="all" dirty="0">
                <a:solidFill>
                  <a:srgbClr val="336699"/>
                </a:solidFill>
                <a:latin typeface="Calibri"/>
                <a:cs typeface="Calibri"/>
              </a:rPr>
              <a:t>66,824 Times …</a:t>
            </a:r>
            <a:endParaRPr lang="en-US" sz="2400" dirty="0">
              <a:solidFill>
                <a:srgbClr val="336699"/>
              </a:solidFill>
              <a:latin typeface="Calibri"/>
              <a:cs typeface="Calibri"/>
            </a:endParaRPr>
          </a:p>
          <a:p>
            <a:pPr algn="r">
              <a:lnSpc>
                <a:spcPct val="80000"/>
              </a:lnSpc>
              <a:spcBef>
                <a:spcPct val="20000"/>
              </a:spcBef>
              <a:defRPr/>
            </a:pPr>
            <a:r>
              <a:rPr lang="en-US" sz="2400" dirty="0">
                <a:solidFill>
                  <a:schemeClr val="accent5"/>
                </a:solidFill>
                <a:latin typeface="Calibri"/>
                <a:cs typeface="Calibri"/>
              </a:rPr>
              <a:t> </a:t>
            </a:r>
            <a:r>
              <a:rPr lang="en-US" sz="2400" dirty="0">
                <a:solidFill>
                  <a:schemeClr val="accent5"/>
                </a:solidFill>
                <a:latin typeface="Calibri"/>
                <a:cs typeface="Calibri"/>
              </a:rPr>
              <a:t/>
            </a:r>
            <a:br>
              <a:rPr lang="en-US" sz="2400" dirty="0">
                <a:solidFill>
                  <a:schemeClr val="accent5"/>
                </a:solidFill>
                <a:latin typeface="Calibri"/>
                <a:cs typeface="Calibri"/>
              </a:rPr>
            </a:br>
            <a:r>
              <a:rPr lang="en-US" sz="2400" dirty="0">
                <a:solidFill>
                  <a:schemeClr val="accent5"/>
                </a:solidFill>
                <a:latin typeface="Calibri"/>
                <a:cs typeface="Calibri"/>
              </a:rPr>
              <a:t>More than </a:t>
            </a:r>
            <a:r>
              <a:rPr lang="en-US" sz="4800" b="1" cap="all" dirty="0">
                <a:solidFill>
                  <a:schemeClr val="accent1"/>
                </a:solidFill>
                <a:latin typeface="Calibri"/>
                <a:cs typeface="Calibri"/>
              </a:rPr>
              <a:t>one year after the alert</a:t>
            </a:r>
            <a:endParaRPr lang="en-US" sz="4800" dirty="0">
              <a:solidFill>
                <a:schemeClr val="accent1"/>
              </a:solidFill>
              <a:latin typeface="Calibri"/>
              <a:cs typeface="Calibri"/>
            </a:endParaRPr>
          </a:p>
          <a:p>
            <a:pPr algn="r">
              <a:lnSpc>
                <a:spcPct val="80000"/>
              </a:lnSpc>
              <a:spcBef>
                <a:spcPct val="20000"/>
              </a:spcBef>
              <a:defRPr/>
            </a:pPr>
            <a:endParaRPr lang="en-US" sz="2400" dirty="0">
              <a:solidFill>
                <a:schemeClr val="accent6"/>
              </a:solidFill>
              <a:latin typeface="Calibri"/>
              <a:cs typeface="Calibri"/>
            </a:endParaRPr>
          </a:p>
        </p:txBody>
      </p:sp>
      <p:grpSp>
        <p:nvGrpSpPr>
          <p:cNvPr id="4" name="Group 12"/>
          <p:cNvGrpSpPr/>
          <p:nvPr/>
        </p:nvGrpSpPr>
        <p:grpSpPr>
          <a:xfrm>
            <a:off x="400538" y="849924"/>
            <a:ext cx="3614616" cy="3186037"/>
            <a:chOff x="400538" y="1133230"/>
            <a:chExt cx="3614616" cy="3614616"/>
          </a:xfrm>
        </p:grpSpPr>
        <p:sp>
          <p:nvSpPr>
            <p:cNvPr id="14" name="Octagon 13"/>
            <p:cNvSpPr/>
            <p:nvPr/>
          </p:nvSpPr>
          <p:spPr>
            <a:xfrm>
              <a:off x="400538" y="1133230"/>
              <a:ext cx="3614616" cy="3614616"/>
            </a:xfrm>
            <a:prstGeom prst="octagon">
              <a:avLst/>
            </a:prstGeom>
            <a:solidFill>
              <a:srgbClr val="FF37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ctagon 15"/>
            <p:cNvSpPr/>
            <p:nvPr/>
          </p:nvSpPr>
          <p:spPr>
            <a:xfrm>
              <a:off x="527539" y="1260231"/>
              <a:ext cx="3360614" cy="3360614"/>
            </a:xfrm>
            <a:prstGeom prst="octagon">
              <a:avLst/>
            </a:prstGeom>
            <a:solidFill>
              <a:srgbClr val="FF373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endParaRPr lang="en-US" sz="1400" b="1"/>
            </a:p>
          </p:txBody>
        </p:sp>
      </p:grpSp>
      <p:sp>
        <p:nvSpPr>
          <p:cNvPr id="18" name="TextBox 17"/>
          <p:cNvSpPr txBox="1"/>
          <p:nvPr/>
        </p:nvSpPr>
        <p:spPr>
          <a:xfrm>
            <a:off x="872667" y="1124119"/>
            <a:ext cx="2631282" cy="1615825"/>
          </a:xfrm>
          <a:prstGeom prst="rect">
            <a:avLst/>
          </a:prstGeom>
          <a:noFill/>
        </p:spPr>
        <p:txBody>
          <a:bodyPr wrap="square" lIns="91438" tIns="45719" rIns="91438" bIns="45719" rtlCol="0">
            <a:spAutoFit/>
          </a:bodyPr>
          <a:lstStyle/>
          <a:p>
            <a:pPr algn="ctr">
              <a:spcAft>
                <a:spcPts val="600"/>
              </a:spcAft>
            </a:pPr>
            <a:r>
              <a:rPr lang="en-US" sz="2000" b="1" cap="all" dirty="0">
                <a:solidFill>
                  <a:schemeClr val="bg1"/>
                </a:solidFill>
                <a:latin typeface="Calibri"/>
                <a:cs typeface="Calibri"/>
              </a:rPr>
              <a:t>National Cyber Awareness System</a:t>
            </a:r>
          </a:p>
          <a:p>
            <a:pPr algn="ctr"/>
            <a:r>
              <a:rPr lang="en-US" sz="1600">
                <a:solidFill>
                  <a:schemeClr val="bg1"/>
                </a:solidFill>
              </a:rPr>
              <a:t>Original Release Date: </a:t>
            </a:r>
            <a:r>
              <a:rPr lang="en-US" b="1">
                <a:solidFill>
                  <a:schemeClr val="bg1"/>
                </a:solidFill>
              </a:rPr>
              <a:t>11/04/2012</a:t>
            </a:r>
          </a:p>
          <a:p>
            <a:pPr algn="ctr"/>
            <a:endParaRPr lang="en-US" sz="2000" b="1" cap="all" dirty="0">
              <a:solidFill>
                <a:schemeClr val="bg1"/>
              </a:solidFill>
              <a:latin typeface="Calibri"/>
              <a:cs typeface="Calibri"/>
            </a:endParaRPr>
          </a:p>
        </p:txBody>
      </p:sp>
      <p:sp>
        <p:nvSpPr>
          <p:cNvPr id="19" name="TextBox 18"/>
          <p:cNvSpPr txBox="1"/>
          <p:nvPr/>
        </p:nvSpPr>
        <p:spPr>
          <a:xfrm>
            <a:off x="800046" y="2449453"/>
            <a:ext cx="2933757" cy="1015663"/>
          </a:xfrm>
          <a:prstGeom prst="rect">
            <a:avLst/>
          </a:prstGeom>
          <a:noFill/>
        </p:spPr>
        <p:txBody>
          <a:bodyPr wrap="square" lIns="91438" tIns="45719" rIns="91438" bIns="45719" rtlCol="0">
            <a:spAutoFit/>
          </a:bodyPr>
          <a:lstStyle/>
          <a:p>
            <a:r>
              <a:rPr lang="en-US" sz="1200" b="1" i="1" dirty="0">
                <a:solidFill>
                  <a:schemeClr val="bg1"/>
                </a:solidFill>
              </a:rPr>
              <a:t>CVE-2012-5783</a:t>
            </a:r>
            <a:r>
              <a:rPr lang="en-US" sz="1200" b="1" dirty="0">
                <a:solidFill>
                  <a:schemeClr val="bg1"/>
                </a:solidFill>
              </a:rPr>
              <a:t/>
            </a:r>
            <a:br>
              <a:rPr lang="en-US" sz="1200" b="1" dirty="0">
                <a:solidFill>
                  <a:schemeClr val="bg1"/>
                </a:solidFill>
              </a:rPr>
            </a:br>
            <a:r>
              <a:rPr lang="en-US" sz="1200" dirty="0">
                <a:solidFill>
                  <a:schemeClr val="bg1"/>
                </a:solidFill>
              </a:rPr>
              <a:t>Apache Commons </a:t>
            </a:r>
            <a:r>
              <a:rPr lang="en-US" sz="1200" dirty="0" err="1">
                <a:solidFill>
                  <a:schemeClr val="bg1"/>
                </a:solidFill>
              </a:rPr>
              <a:t>HttpClient</a:t>
            </a:r>
            <a:r>
              <a:rPr lang="en-US" sz="1200" dirty="0">
                <a:solidFill>
                  <a:schemeClr val="bg1"/>
                </a:solidFill>
              </a:rPr>
              <a:t> 3.x</a:t>
            </a:r>
          </a:p>
          <a:p>
            <a:r>
              <a:rPr lang="en-US" sz="1200" dirty="0">
                <a:solidFill>
                  <a:schemeClr val="bg1"/>
                </a:solidFill>
              </a:rPr>
              <a:t>CVSS v2 Base Score: </a:t>
            </a:r>
            <a:r>
              <a:rPr lang="en-US" sz="1200" b="1" dirty="0">
                <a:solidFill>
                  <a:schemeClr val="bg1"/>
                </a:solidFill>
              </a:rPr>
              <a:t>5.8 MEDIUM</a:t>
            </a:r>
          </a:p>
          <a:p>
            <a:r>
              <a:rPr lang="en-US" sz="1200" dirty="0">
                <a:solidFill>
                  <a:schemeClr val="bg1"/>
                </a:solidFill>
              </a:rPr>
              <a:t>Impact </a:t>
            </a:r>
            <a:r>
              <a:rPr lang="en-US" sz="1200" dirty="0" err="1">
                <a:solidFill>
                  <a:schemeClr val="bg1"/>
                </a:solidFill>
              </a:rPr>
              <a:t>Subscore</a:t>
            </a:r>
            <a:r>
              <a:rPr lang="en-US" sz="1200" dirty="0">
                <a:solidFill>
                  <a:schemeClr val="bg1"/>
                </a:solidFill>
              </a:rPr>
              <a:t>: </a:t>
            </a:r>
            <a:r>
              <a:rPr lang="en-US" sz="1200" b="1" dirty="0">
                <a:solidFill>
                  <a:schemeClr val="bg1"/>
                </a:solidFill>
              </a:rPr>
              <a:t>4.9</a:t>
            </a:r>
          </a:p>
          <a:p>
            <a:r>
              <a:rPr lang="en-US" sz="1200" dirty="0">
                <a:solidFill>
                  <a:schemeClr val="bg1"/>
                </a:solidFill>
              </a:rPr>
              <a:t>Exploitability </a:t>
            </a:r>
            <a:r>
              <a:rPr lang="en-US" sz="1200" dirty="0" err="1">
                <a:solidFill>
                  <a:schemeClr val="bg1"/>
                </a:solidFill>
              </a:rPr>
              <a:t>Subscore</a:t>
            </a:r>
            <a:r>
              <a:rPr lang="en-US" sz="1200" dirty="0">
                <a:solidFill>
                  <a:schemeClr val="bg1"/>
                </a:solidFill>
              </a:rPr>
              <a:t>: </a:t>
            </a:r>
            <a:r>
              <a:rPr lang="en-US" sz="1200" b="1" dirty="0">
                <a:solidFill>
                  <a:schemeClr val="bg1"/>
                </a:solidFill>
              </a:rPr>
              <a:t>8.6</a:t>
            </a:r>
          </a:p>
        </p:txBody>
      </p:sp>
      <p:sp>
        <p:nvSpPr>
          <p:cNvPr id="8" name="Title 4"/>
          <p:cNvSpPr txBox="1">
            <a:spLocks/>
          </p:cNvSpPr>
          <p:nvPr/>
        </p:nvSpPr>
        <p:spPr>
          <a:xfrm>
            <a:off x="708538" y="90723"/>
            <a:ext cx="7864228" cy="769937"/>
          </a:xfrm>
          <a:prstGeom prst="rect">
            <a:avLst/>
          </a:prstGeom>
        </p:spPr>
        <p:txBody>
          <a:bodyPr lIns="91438" tIns="45719" rIns="91438" bIns="45719"/>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err="1" smtClean="0"/>
              <a:t>HTTPClient</a:t>
            </a:r>
            <a:r>
              <a:rPr lang="en-US" dirty="0" smtClean="0"/>
              <a:t> 3.x</a:t>
            </a:r>
            <a:endParaRPr lang="en-US" dirty="0"/>
          </a:p>
        </p:txBody>
      </p:sp>
    </p:spTree>
    <p:extLst>
      <p:ext uri="{BB962C8B-B14F-4D97-AF65-F5344CB8AC3E}">
        <p14:creationId xmlns:p14="http://schemas.microsoft.com/office/powerpoint/2010/main" val="30282218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4"/>
          </p:nvPr>
        </p:nvSpPr>
        <p:spPr/>
        <p:txBody>
          <a:bodyPr/>
          <a:lstStyle/>
          <a:p>
            <a:fld id="{133CF2A4-CAF6-4D4D-9789-110A2B05844D}" type="slidenum">
              <a:rPr lang="en-US" smtClean="0">
                <a:solidFill>
                  <a:prstClr val="black">
                    <a:tint val="75000"/>
                  </a:prstClr>
                </a:solidFill>
              </a:rPr>
              <a:pPr/>
              <a:t>3</a:t>
            </a:fld>
            <a:endParaRPr lang="en-US">
              <a:solidFill>
                <a:prstClr val="black">
                  <a:tint val="75000"/>
                </a:prstClr>
              </a:solidFill>
            </a:endParaRPr>
          </a:p>
        </p:txBody>
      </p:sp>
      <p:sp>
        <p:nvSpPr>
          <p:cNvPr id="4" name="Date Placeholder 3"/>
          <p:cNvSpPr>
            <a:spLocks noGrp="1"/>
          </p:cNvSpPr>
          <p:nvPr>
            <p:ph type="dt" sz="half" idx="2"/>
          </p:nvPr>
        </p:nvSpPr>
        <p:spPr/>
        <p:txBody>
          <a:bodyPr/>
          <a:lstStyle/>
          <a:p>
            <a:r>
              <a:rPr lang="en-US" smtClean="0">
                <a:solidFill>
                  <a:prstClr val="black">
                    <a:tint val="75000"/>
                  </a:prstClr>
                </a:solidFill>
              </a:rPr>
              <a:t>10/23/2013 	@joshcorman</a:t>
            </a:r>
            <a:endParaRPr lang="en-US" dirty="0">
              <a:solidFill>
                <a:prstClr val="black">
                  <a:tint val="75000"/>
                </a:prstClr>
              </a:solidFill>
            </a:endParaRPr>
          </a:p>
        </p:txBody>
      </p:sp>
      <p:pic>
        <p:nvPicPr>
          <p:cNvPr id="6" name="Picture 5" descr="Infection_newframes-small-lo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61638" cy="4694207"/>
          </a:xfrm>
          <a:prstGeom prst="rect">
            <a:avLst/>
          </a:prstGeom>
        </p:spPr>
      </p:pic>
    </p:spTree>
    <p:extLst>
      <p:ext uri="{BB962C8B-B14F-4D97-AF65-F5344CB8AC3E}">
        <p14:creationId xmlns:p14="http://schemas.microsoft.com/office/powerpoint/2010/main" val="189839334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2168" y="1479605"/>
            <a:ext cx="8888139" cy="849313"/>
          </a:xfrm>
        </p:spPr>
        <p:txBody>
          <a:bodyPr/>
          <a:lstStyle/>
          <a:p>
            <a:r>
              <a:rPr lang="en-US" dirty="0" smtClean="0"/>
              <a:t>Is it time for a software supply chain? </a:t>
            </a:r>
            <a:endParaRPr lang="en-US" dirty="0"/>
          </a:p>
        </p:txBody>
      </p:sp>
      <p:sp>
        <p:nvSpPr>
          <p:cNvPr id="6" name="Title 5"/>
          <p:cNvSpPr>
            <a:spLocks noGrp="1"/>
          </p:cNvSpPr>
          <p:nvPr>
            <p:ph type="title"/>
          </p:nvPr>
        </p:nvSpPr>
        <p:spPr>
          <a:xfrm>
            <a:off x="402164" y="2208848"/>
            <a:ext cx="7685618" cy="680659"/>
          </a:xfrm>
        </p:spPr>
        <p:txBody>
          <a:bodyPr/>
          <a:lstStyle/>
          <a:p>
            <a:endParaRPr lang="en-US" sz="2400" dirty="0"/>
          </a:p>
        </p:txBody>
      </p:sp>
    </p:spTree>
    <p:extLst>
      <p:ext uri="{BB962C8B-B14F-4D97-AF65-F5344CB8AC3E}">
        <p14:creationId xmlns:p14="http://schemas.microsoft.com/office/powerpoint/2010/main" val="407257317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Elegant Procurement Trio</a:t>
            </a:r>
            <a:endParaRPr lang="en-US" dirty="0"/>
          </a:p>
        </p:txBody>
      </p:sp>
      <p:sp>
        <p:nvSpPr>
          <p:cNvPr id="2" name="Slide Number Placeholder 1"/>
          <p:cNvSpPr>
            <a:spLocks noGrp="1"/>
          </p:cNvSpPr>
          <p:nvPr>
            <p:ph type="sldNum" sz="quarter" idx="4"/>
          </p:nvPr>
        </p:nvSpPr>
        <p:spPr/>
        <p:txBody>
          <a:bodyPr/>
          <a:lstStyle/>
          <a:p>
            <a:fld id="{133CF2A4-CAF6-4D4D-9789-110A2B05844D}" type="slidenum">
              <a:rPr lang="en-US" smtClean="0">
                <a:solidFill>
                  <a:prstClr val="black">
                    <a:tint val="75000"/>
                  </a:prstClr>
                </a:solidFill>
              </a:rPr>
              <a:pPr/>
              <a:t>31</a:t>
            </a:fld>
            <a:endParaRPr lang="en-US">
              <a:solidFill>
                <a:prstClr val="black">
                  <a:tint val="75000"/>
                </a:prstClr>
              </a:solidFill>
            </a:endParaRPr>
          </a:p>
        </p:txBody>
      </p:sp>
      <p:sp>
        <p:nvSpPr>
          <p:cNvPr id="3" name="Date Placeholder 2"/>
          <p:cNvSpPr>
            <a:spLocks noGrp="1"/>
          </p:cNvSpPr>
          <p:nvPr>
            <p:ph type="dt" sz="half" idx="2"/>
          </p:nvPr>
        </p:nvSpPr>
        <p:spPr/>
        <p:txBody>
          <a:bodyPr/>
          <a:lstStyle/>
          <a:p>
            <a:fld id="{118A4822-380A-C44A-81E1-83E9E6BA5521}" type="datetime1">
              <a:rPr lang="en-US" smtClean="0">
                <a:solidFill>
                  <a:prstClr val="black">
                    <a:tint val="75000"/>
                  </a:prstClr>
                </a:solidFill>
              </a:rPr>
              <a:pPr/>
              <a:t>10/12/14</a:t>
            </a:fld>
            <a:endParaRPr lang="en-US">
              <a:solidFill>
                <a:prstClr val="black">
                  <a:tint val="75000"/>
                </a:prstClr>
              </a:solidFill>
            </a:endParaRPr>
          </a:p>
        </p:txBody>
      </p:sp>
      <p:sp>
        <p:nvSpPr>
          <p:cNvPr id="5" name="Content Placeholder 4"/>
          <p:cNvSpPr>
            <a:spLocks noGrp="1"/>
          </p:cNvSpPr>
          <p:nvPr>
            <p:ph sz="quarter" idx="10"/>
          </p:nvPr>
        </p:nvSpPr>
        <p:spPr/>
        <p:txBody>
          <a:bodyPr>
            <a:normAutofit fontScale="85000" lnSpcReduction="20000"/>
          </a:bodyPr>
          <a:lstStyle/>
          <a:p>
            <a:r>
              <a:rPr lang="en-US" b="1" dirty="0" smtClean="0"/>
              <a:t>1) Ingredients: </a:t>
            </a:r>
          </a:p>
          <a:p>
            <a:r>
              <a:rPr lang="en-US" dirty="0" smtClean="0"/>
              <a:t>Anything sold to $PROCURING_ENTITY must provide a Bill of Materials of 3</a:t>
            </a:r>
            <a:r>
              <a:rPr lang="en-US" baseline="30000" dirty="0" smtClean="0"/>
              <a:t>rd</a:t>
            </a:r>
            <a:r>
              <a:rPr lang="en-US" dirty="0" smtClean="0"/>
              <a:t> Party and Open Source Components (along with their Versions)</a:t>
            </a:r>
          </a:p>
          <a:p>
            <a:endParaRPr lang="en-US" dirty="0" smtClean="0"/>
          </a:p>
          <a:p>
            <a:r>
              <a:rPr lang="en-US" b="1" dirty="0" smtClean="0"/>
              <a:t>2) Hygiene &amp; Avoidable Risk:</a:t>
            </a:r>
          </a:p>
          <a:p>
            <a:r>
              <a:rPr lang="en-US" dirty="0" smtClean="0"/>
              <a:t>…and cannot use known vulnerable components for which a less vulnerable component is available (without a written and compelling justification accepted by </a:t>
            </a:r>
            <a:r>
              <a:rPr lang="en-US" dirty="0"/>
              <a:t>$</a:t>
            </a:r>
            <a:r>
              <a:rPr lang="en-US" dirty="0" smtClean="0"/>
              <a:t>PROCURING_ENTITY)</a:t>
            </a:r>
          </a:p>
          <a:p>
            <a:endParaRPr lang="en-US" dirty="0"/>
          </a:p>
          <a:p>
            <a:r>
              <a:rPr lang="en-US" b="1" dirty="0" smtClean="0"/>
              <a:t>3) Remediation: </a:t>
            </a:r>
          </a:p>
          <a:p>
            <a:r>
              <a:rPr lang="en-US" dirty="0" smtClean="0"/>
              <a:t>…and must be patchable/updateable – as new vulnerabilities will inevitably be revealed</a:t>
            </a:r>
          </a:p>
          <a:p>
            <a:pPr marL="457189" indent="-457189">
              <a:buAutoNum type="arabicParenR"/>
            </a:pPr>
            <a:endParaRPr lang="en-US" dirty="0"/>
          </a:p>
        </p:txBody>
      </p:sp>
    </p:spTree>
    <p:extLst>
      <p:ext uri="{BB962C8B-B14F-4D97-AF65-F5344CB8AC3E}">
        <p14:creationId xmlns:p14="http://schemas.microsoft.com/office/powerpoint/2010/main" val="44551486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3660542" y="188650"/>
            <a:ext cx="5104063" cy="8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p>
            <a:pPr lvl="0" algn="r">
              <a:spcBef>
                <a:spcPct val="20000"/>
              </a:spcBef>
              <a:defRPr/>
            </a:pPr>
            <a:r>
              <a:rPr lang="en-US" sz="2400" dirty="0">
                <a:solidFill>
                  <a:schemeClr val="accent5"/>
                </a:solidFill>
                <a:latin typeface="Calibri"/>
                <a:cs typeface="Calibri"/>
              </a:rPr>
              <a:t>In 2013, </a:t>
            </a:r>
            <a:r>
              <a:rPr lang="en-US" sz="4800" b="1" cap="all" dirty="0">
                <a:solidFill>
                  <a:schemeClr val="accent1"/>
                </a:solidFill>
                <a:latin typeface="Calibri"/>
                <a:cs typeface="Calibri"/>
              </a:rPr>
              <a:t>4,000</a:t>
            </a:r>
            <a:r>
              <a:rPr lang="en-US" sz="4800" b="1" cap="all" dirty="0">
                <a:solidFill>
                  <a:schemeClr val="accent2"/>
                </a:solidFill>
                <a:latin typeface="Calibri"/>
                <a:cs typeface="Calibri"/>
              </a:rPr>
              <a:t/>
            </a:r>
            <a:br>
              <a:rPr lang="en-US" sz="4800" b="1" cap="all" dirty="0">
                <a:solidFill>
                  <a:schemeClr val="accent2"/>
                </a:solidFill>
                <a:latin typeface="Calibri"/>
                <a:cs typeface="Calibri"/>
              </a:rPr>
            </a:br>
            <a:r>
              <a:rPr lang="en-US" sz="2400" dirty="0">
                <a:solidFill>
                  <a:schemeClr val="accent5"/>
                </a:solidFill>
                <a:latin typeface="Calibri"/>
                <a:cs typeface="Calibri"/>
              </a:rPr>
              <a:t>organizations downloaded </a:t>
            </a:r>
            <a:br>
              <a:rPr lang="en-US" sz="2400" dirty="0">
                <a:solidFill>
                  <a:schemeClr val="accent5"/>
                </a:solidFill>
                <a:latin typeface="Calibri"/>
                <a:cs typeface="Calibri"/>
              </a:rPr>
            </a:br>
            <a:r>
              <a:rPr lang="en-US" sz="2400" dirty="0">
                <a:solidFill>
                  <a:schemeClr val="accent5"/>
                </a:solidFill>
                <a:latin typeface="Calibri"/>
                <a:cs typeface="Calibri"/>
              </a:rPr>
              <a:t>a version of Bouncy Castle </a:t>
            </a:r>
            <a:br>
              <a:rPr lang="en-US" sz="2400" dirty="0">
                <a:solidFill>
                  <a:schemeClr val="accent5"/>
                </a:solidFill>
                <a:latin typeface="Calibri"/>
                <a:cs typeface="Calibri"/>
              </a:rPr>
            </a:br>
            <a:r>
              <a:rPr lang="en-US" sz="2400" dirty="0">
                <a:solidFill>
                  <a:schemeClr val="accent5"/>
                </a:solidFill>
                <a:latin typeface="Calibri"/>
                <a:cs typeface="Calibri"/>
              </a:rPr>
              <a:t>with a level 10 vulnerability</a:t>
            </a:r>
            <a:br>
              <a:rPr lang="en-US" sz="2400" dirty="0">
                <a:solidFill>
                  <a:schemeClr val="accent5"/>
                </a:solidFill>
                <a:latin typeface="Calibri"/>
                <a:cs typeface="Calibri"/>
              </a:rPr>
            </a:br>
            <a:r>
              <a:rPr lang="en-US" sz="4800" b="1" cap="all" dirty="0">
                <a:solidFill>
                  <a:srgbClr val="336699"/>
                </a:solidFill>
                <a:latin typeface="Calibri"/>
                <a:cs typeface="Calibri"/>
              </a:rPr>
              <a:t>20,000 times </a:t>
            </a:r>
            <a:r>
              <a:rPr lang="en-US" sz="4800" b="1" cap="all" dirty="0">
                <a:solidFill>
                  <a:srgbClr val="336699"/>
                </a:solidFill>
                <a:latin typeface="Calibri"/>
                <a:cs typeface="Calibri"/>
              </a:rPr>
              <a:t>…</a:t>
            </a:r>
          </a:p>
          <a:p>
            <a:pPr lvl="0" algn="r">
              <a:spcBef>
                <a:spcPct val="20000"/>
              </a:spcBef>
              <a:defRPr/>
            </a:pPr>
            <a:r>
              <a:rPr lang="en-US" sz="2400" dirty="0">
                <a:solidFill>
                  <a:schemeClr val="accent5"/>
                </a:solidFill>
                <a:latin typeface="Calibri"/>
                <a:cs typeface="Calibri"/>
              </a:rPr>
              <a:t>Into </a:t>
            </a:r>
            <a:r>
              <a:rPr lang="en-US" sz="2400" b="1" cap="all" dirty="0">
                <a:solidFill>
                  <a:srgbClr val="336699"/>
                </a:solidFill>
                <a:latin typeface="Calibri"/>
                <a:cs typeface="Calibri"/>
              </a:rPr>
              <a:t>XXX,XXX</a:t>
            </a:r>
            <a:r>
              <a:rPr lang="en-US" sz="2400" dirty="0">
                <a:solidFill>
                  <a:schemeClr val="accent5"/>
                </a:solidFill>
                <a:latin typeface="Calibri"/>
                <a:cs typeface="Calibri"/>
              </a:rPr>
              <a:t> Applications…</a:t>
            </a:r>
            <a:endParaRPr lang="en-US" sz="2400" dirty="0">
              <a:solidFill>
                <a:srgbClr val="336699"/>
              </a:solidFill>
              <a:latin typeface="Calibri"/>
              <a:cs typeface="Calibri"/>
            </a:endParaRPr>
          </a:p>
          <a:p>
            <a:pPr algn="r">
              <a:lnSpc>
                <a:spcPct val="80000"/>
              </a:lnSpc>
              <a:spcBef>
                <a:spcPct val="20000"/>
              </a:spcBef>
              <a:defRPr/>
            </a:pPr>
            <a:r>
              <a:rPr lang="en-US" sz="2400" dirty="0">
                <a:solidFill>
                  <a:schemeClr val="accent5"/>
                </a:solidFill>
                <a:latin typeface="Calibri"/>
                <a:cs typeface="Calibri"/>
              </a:rPr>
              <a:t> </a:t>
            </a:r>
            <a:r>
              <a:rPr lang="en-US" sz="2400" dirty="0">
                <a:solidFill>
                  <a:schemeClr val="accent5"/>
                </a:solidFill>
                <a:latin typeface="Calibri"/>
                <a:cs typeface="Calibri"/>
              </a:rPr>
              <a:t/>
            </a:r>
            <a:br>
              <a:rPr lang="en-US" sz="2400" dirty="0">
                <a:solidFill>
                  <a:schemeClr val="accent5"/>
                </a:solidFill>
                <a:latin typeface="Calibri"/>
                <a:cs typeface="Calibri"/>
              </a:rPr>
            </a:br>
            <a:r>
              <a:rPr lang="en-US" sz="4800" b="1" cap="all" dirty="0">
                <a:solidFill>
                  <a:schemeClr val="accent1"/>
                </a:solidFill>
                <a:latin typeface="Calibri"/>
                <a:cs typeface="Calibri"/>
              </a:rPr>
              <a:t>Seven years</a:t>
            </a:r>
          </a:p>
          <a:p>
            <a:pPr algn="r">
              <a:lnSpc>
                <a:spcPct val="80000"/>
              </a:lnSpc>
              <a:spcBef>
                <a:spcPts val="0"/>
              </a:spcBef>
              <a:defRPr/>
            </a:pPr>
            <a:r>
              <a:rPr lang="en-US" sz="2400" dirty="0">
                <a:solidFill>
                  <a:srgbClr val="575757"/>
                </a:solidFill>
                <a:latin typeface="Calibri"/>
                <a:cs typeface="Calibri"/>
              </a:rPr>
              <a:t>after the vulnerability was fixed</a:t>
            </a:r>
            <a:r>
              <a:rPr lang="en-US" sz="4800" b="1" dirty="0">
                <a:solidFill>
                  <a:schemeClr val="accent1"/>
                </a:solidFill>
                <a:latin typeface="Calibri"/>
                <a:cs typeface="Calibri"/>
              </a:rPr>
              <a:t/>
            </a:r>
            <a:br>
              <a:rPr lang="en-US" sz="4800" b="1" dirty="0">
                <a:solidFill>
                  <a:schemeClr val="accent1"/>
                </a:solidFill>
                <a:latin typeface="Calibri"/>
                <a:cs typeface="Calibri"/>
              </a:rPr>
            </a:br>
            <a:endParaRPr lang="en-US" sz="4800" dirty="0">
              <a:solidFill>
                <a:schemeClr val="accent1"/>
              </a:solidFill>
              <a:latin typeface="Calibri"/>
              <a:cs typeface="Calibri"/>
            </a:endParaRPr>
          </a:p>
          <a:p>
            <a:pPr algn="r">
              <a:spcBef>
                <a:spcPct val="20000"/>
              </a:spcBef>
              <a:defRPr/>
            </a:pPr>
            <a:endParaRPr lang="en-US" sz="2400" dirty="0">
              <a:solidFill>
                <a:schemeClr val="accent6"/>
              </a:solidFill>
              <a:latin typeface="Calibri"/>
              <a:cs typeface="Calibri"/>
            </a:endParaRPr>
          </a:p>
        </p:txBody>
      </p:sp>
      <p:grpSp>
        <p:nvGrpSpPr>
          <p:cNvPr id="4" name="Group 15"/>
          <p:cNvGrpSpPr/>
          <p:nvPr/>
        </p:nvGrpSpPr>
        <p:grpSpPr>
          <a:xfrm>
            <a:off x="400538" y="849923"/>
            <a:ext cx="3614616" cy="3175302"/>
            <a:chOff x="400538" y="1133230"/>
            <a:chExt cx="3614616" cy="3614616"/>
          </a:xfrm>
        </p:grpSpPr>
        <p:sp>
          <p:nvSpPr>
            <p:cNvPr id="15" name="Octagon 14"/>
            <p:cNvSpPr/>
            <p:nvPr/>
          </p:nvSpPr>
          <p:spPr>
            <a:xfrm>
              <a:off x="400538" y="1133230"/>
              <a:ext cx="3614616" cy="3614616"/>
            </a:xfrm>
            <a:prstGeom prst="octagon">
              <a:avLst/>
            </a:prstGeom>
            <a:solidFill>
              <a:srgbClr val="FF37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ctagon 9"/>
            <p:cNvSpPr/>
            <p:nvPr/>
          </p:nvSpPr>
          <p:spPr>
            <a:xfrm>
              <a:off x="527539" y="1260231"/>
              <a:ext cx="3360614" cy="3360614"/>
            </a:xfrm>
            <a:prstGeom prst="octagon">
              <a:avLst/>
            </a:prstGeom>
            <a:solidFill>
              <a:srgbClr val="FF373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endParaRPr lang="en-US" sz="1400" b="1"/>
            </a:p>
          </p:txBody>
        </p:sp>
      </p:grpSp>
      <p:sp>
        <p:nvSpPr>
          <p:cNvPr id="17" name="TextBox 16"/>
          <p:cNvSpPr txBox="1"/>
          <p:nvPr/>
        </p:nvSpPr>
        <p:spPr>
          <a:xfrm>
            <a:off x="872667" y="1124119"/>
            <a:ext cx="2631282" cy="1615825"/>
          </a:xfrm>
          <a:prstGeom prst="rect">
            <a:avLst/>
          </a:prstGeom>
          <a:noFill/>
        </p:spPr>
        <p:txBody>
          <a:bodyPr wrap="square" lIns="91438" tIns="45719" rIns="91438" bIns="45719" rtlCol="0">
            <a:spAutoFit/>
          </a:bodyPr>
          <a:lstStyle/>
          <a:p>
            <a:pPr algn="ctr">
              <a:spcAft>
                <a:spcPts val="600"/>
              </a:spcAft>
            </a:pPr>
            <a:r>
              <a:rPr lang="en-US" sz="2000" b="1" cap="all" dirty="0">
                <a:solidFill>
                  <a:schemeClr val="bg1"/>
                </a:solidFill>
                <a:latin typeface="Calibri"/>
                <a:cs typeface="Calibri"/>
              </a:rPr>
              <a:t>National Cyber Awareness System</a:t>
            </a:r>
          </a:p>
          <a:p>
            <a:pPr algn="ctr"/>
            <a:r>
              <a:rPr lang="en-US" sz="1600" dirty="0">
                <a:solidFill>
                  <a:schemeClr val="bg1"/>
                </a:solidFill>
              </a:rPr>
              <a:t>Original </a:t>
            </a:r>
            <a:r>
              <a:rPr lang="en-US" sz="1600" dirty="0">
                <a:solidFill>
                  <a:schemeClr val="bg1"/>
                </a:solidFill>
              </a:rPr>
              <a:t>Notification Date</a:t>
            </a:r>
            <a:r>
              <a:rPr lang="en-US" sz="1600" dirty="0">
                <a:solidFill>
                  <a:schemeClr val="bg1"/>
                </a:solidFill>
              </a:rPr>
              <a:t>: </a:t>
            </a:r>
            <a:r>
              <a:rPr lang="en-US" b="1" dirty="0">
                <a:solidFill>
                  <a:schemeClr val="bg1"/>
                </a:solidFill>
              </a:rPr>
              <a:t>03/30/2009</a:t>
            </a:r>
          </a:p>
          <a:p>
            <a:pPr algn="ctr"/>
            <a:endParaRPr lang="en-US" sz="2000" b="1" cap="all" dirty="0">
              <a:solidFill>
                <a:schemeClr val="bg1"/>
              </a:solidFill>
              <a:latin typeface="Calibri"/>
              <a:cs typeface="Calibri"/>
            </a:endParaRPr>
          </a:p>
        </p:txBody>
      </p:sp>
      <p:sp>
        <p:nvSpPr>
          <p:cNvPr id="12" name="TextBox 11"/>
          <p:cNvSpPr txBox="1"/>
          <p:nvPr/>
        </p:nvSpPr>
        <p:spPr>
          <a:xfrm>
            <a:off x="800046" y="2381419"/>
            <a:ext cx="2933757" cy="1200329"/>
          </a:xfrm>
          <a:prstGeom prst="rect">
            <a:avLst/>
          </a:prstGeom>
          <a:noFill/>
        </p:spPr>
        <p:txBody>
          <a:bodyPr wrap="square" lIns="91438" tIns="45719" rIns="91438" bIns="45719" rtlCol="0">
            <a:spAutoFit/>
          </a:bodyPr>
          <a:lstStyle/>
          <a:p>
            <a:r>
              <a:rPr lang="en-US" sz="1200" b="1" i="1" dirty="0">
                <a:solidFill>
                  <a:schemeClr val="bg1"/>
                </a:solidFill>
              </a:rPr>
              <a:t>CVE-2007-6721</a:t>
            </a:r>
            <a:r>
              <a:rPr lang="en-US" sz="1200" b="1" dirty="0">
                <a:solidFill>
                  <a:schemeClr val="bg1"/>
                </a:solidFill>
              </a:rPr>
              <a:t/>
            </a:r>
            <a:br>
              <a:rPr lang="en-US" sz="1200" b="1" dirty="0">
                <a:solidFill>
                  <a:schemeClr val="bg1"/>
                </a:solidFill>
              </a:rPr>
            </a:br>
            <a:r>
              <a:rPr lang="en-US" sz="1200" dirty="0">
                <a:solidFill>
                  <a:schemeClr val="bg1"/>
                </a:solidFill>
              </a:rPr>
              <a:t>Bouncy Castle Java Cryptography API</a:t>
            </a:r>
          </a:p>
          <a:p>
            <a:r>
              <a:rPr lang="en-US" sz="1200" dirty="0">
                <a:solidFill>
                  <a:schemeClr val="bg1"/>
                </a:solidFill>
              </a:rPr>
              <a:t>CVSS v2 Base Score: </a:t>
            </a:r>
            <a:r>
              <a:rPr lang="en-US" sz="1200" b="1" dirty="0">
                <a:solidFill>
                  <a:schemeClr val="bg1"/>
                </a:solidFill>
              </a:rPr>
              <a:t>10.0 HIGH</a:t>
            </a:r>
          </a:p>
          <a:p>
            <a:r>
              <a:rPr lang="en-US" sz="1200" dirty="0">
                <a:solidFill>
                  <a:schemeClr val="bg1"/>
                </a:solidFill>
              </a:rPr>
              <a:t>Impact </a:t>
            </a:r>
            <a:r>
              <a:rPr lang="en-US" sz="1200" dirty="0" err="1">
                <a:solidFill>
                  <a:schemeClr val="bg1"/>
                </a:solidFill>
              </a:rPr>
              <a:t>Subscore</a:t>
            </a:r>
            <a:r>
              <a:rPr lang="en-US" sz="1200" dirty="0">
                <a:solidFill>
                  <a:schemeClr val="bg1"/>
                </a:solidFill>
              </a:rPr>
              <a:t>: </a:t>
            </a:r>
            <a:r>
              <a:rPr lang="en-US" sz="1200" b="1" dirty="0">
                <a:solidFill>
                  <a:schemeClr val="bg1"/>
                </a:solidFill>
              </a:rPr>
              <a:t>10.0</a:t>
            </a:r>
          </a:p>
          <a:p>
            <a:r>
              <a:rPr lang="en-US" sz="1200" dirty="0">
                <a:solidFill>
                  <a:schemeClr val="bg1"/>
                </a:solidFill>
              </a:rPr>
              <a:t>Exploitability </a:t>
            </a:r>
            <a:r>
              <a:rPr lang="en-US" sz="1200" dirty="0" err="1">
                <a:solidFill>
                  <a:schemeClr val="bg1"/>
                </a:solidFill>
              </a:rPr>
              <a:t>Subscore</a:t>
            </a:r>
            <a:r>
              <a:rPr lang="en-US" sz="1200" dirty="0">
                <a:solidFill>
                  <a:schemeClr val="bg1"/>
                </a:solidFill>
              </a:rPr>
              <a:t>: </a:t>
            </a:r>
            <a:r>
              <a:rPr lang="en-US" sz="1200" b="1" dirty="0">
                <a:solidFill>
                  <a:schemeClr val="bg1"/>
                </a:solidFill>
              </a:rPr>
              <a:t>10.0</a:t>
            </a:r>
          </a:p>
          <a:p>
            <a:endParaRPr lang="en-US" sz="1200" dirty="0">
              <a:solidFill>
                <a:schemeClr val="bg1"/>
              </a:solidFill>
            </a:endParaRPr>
          </a:p>
        </p:txBody>
      </p:sp>
      <p:sp>
        <p:nvSpPr>
          <p:cNvPr id="9" name="Title 4"/>
          <p:cNvSpPr txBox="1">
            <a:spLocks/>
          </p:cNvSpPr>
          <p:nvPr/>
        </p:nvSpPr>
        <p:spPr>
          <a:xfrm>
            <a:off x="708538" y="90723"/>
            <a:ext cx="7864228" cy="769937"/>
          </a:xfrm>
          <a:prstGeom prst="rect">
            <a:avLst/>
          </a:prstGeom>
        </p:spPr>
        <p:txBody>
          <a:bodyPr lIns="91438" tIns="45719" rIns="91438" bIns="45719"/>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Procurement Trio + Bouncy </a:t>
            </a:r>
            <a:r>
              <a:rPr lang="en-US" dirty="0" smtClean="0"/>
              <a:t>Castle</a:t>
            </a:r>
            <a:endParaRPr lang="en-US" dirty="0"/>
          </a:p>
        </p:txBody>
      </p:sp>
    </p:spTree>
    <p:extLst>
      <p:ext uri="{BB962C8B-B14F-4D97-AF65-F5344CB8AC3E}">
        <p14:creationId xmlns:p14="http://schemas.microsoft.com/office/powerpoint/2010/main" val="31864103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547096"/>
            <a:ext cx="9294084" cy="1310572"/>
            <a:chOff x="43095" y="2794222"/>
            <a:chExt cx="9294084" cy="1747429"/>
          </a:xfrm>
        </p:grpSpPr>
        <p:grpSp>
          <p:nvGrpSpPr>
            <p:cNvPr id="33" name="Group 32"/>
            <p:cNvGrpSpPr/>
            <p:nvPr/>
          </p:nvGrpSpPr>
          <p:grpSpPr>
            <a:xfrm>
              <a:off x="7261896" y="2794222"/>
              <a:ext cx="2075283" cy="1747429"/>
              <a:chOff x="507033" y="1280583"/>
              <a:chExt cx="3007800" cy="1746257"/>
            </a:xfrm>
          </p:grpSpPr>
          <p:sp>
            <p:nvSpPr>
              <p:cNvPr id="39" name="Isosceles Triangle 38"/>
              <p:cNvSpPr/>
              <p:nvPr/>
            </p:nvSpPr>
            <p:spPr>
              <a:xfrm rot="5400000">
                <a:off x="2996835" y="2084917"/>
                <a:ext cx="676163" cy="359833"/>
              </a:xfrm>
              <a:prstGeom prst="triangle">
                <a:avLst/>
              </a:prstGeom>
              <a:solidFill>
                <a:schemeClr val="accent5">
                  <a:lumMod val="20000"/>
                  <a:lumOff val="80000"/>
                </a:schemeClr>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07033" y="1280583"/>
                <a:ext cx="2663698" cy="1746257"/>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all" dirty="0">
                    <a:solidFill>
                      <a:srgbClr val="9F9F9F"/>
                    </a:solidFill>
                    <a:latin typeface="Calibri"/>
                    <a:cs typeface="Calibri"/>
                  </a:rPr>
                  <a:t>    APPLICATION</a:t>
                </a:r>
                <a:endParaRPr lang="en-US" sz="1600" b="1" cap="all" dirty="0">
                  <a:solidFill>
                    <a:srgbClr val="9F9F9F"/>
                  </a:solidFill>
                  <a:latin typeface="Calibri"/>
                  <a:cs typeface="Calibri"/>
                </a:endParaRPr>
              </a:p>
            </p:txBody>
          </p:sp>
        </p:grpSp>
        <p:grpSp>
          <p:nvGrpSpPr>
            <p:cNvPr id="42" name="Group 32"/>
            <p:cNvGrpSpPr/>
            <p:nvPr/>
          </p:nvGrpSpPr>
          <p:grpSpPr>
            <a:xfrm>
              <a:off x="5501153" y="2794222"/>
              <a:ext cx="2075283" cy="1747429"/>
              <a:chOff x="507033" y="1280583"/>
              <a:chExt cx="3007800" cy="1746257"/>
            </a:xfrm>
          </p:grpSpPr>
          <p:sp>
            <p:nvSpPr>
              <p:cNvPr id="44" name="Isosceles Triangle 43"/>
              <p:cNvSpPr/>
              <p:nvPr/>
            </p:nvSpPr>
            <p:spPr>
              <a:xfrm rot="5400000">
                <a:off x="2996835" y="2084917"/>
                <a:ext cx="676163" cy="359833"/>
              </a:xfrm>
              <a:prstGeom prst="triangle">
                <a:avLst/>
              </a:prstGeom>
              <a:solidFill>
                <a:schemeClr val="accent5">
                  <a:lumMod val="20000"/>
                  <a:lumOff val="80000"/>
                </a:schemeClr>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07033" y="1280583"/>
                <a:ext cx="2663698" cy="1746257"/>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all" dirty="0">
                    <a:solidFill>
                      <a:srgbClr val="9F9F9F"/>
                    </a:solidFill>
                    <a:latin typeface="Calibri"/>
                    <a:cs typeface="Calibri"/>
                  </a:rPr>
                  <a:t>PLATFORMS &amp;  TOOLS</a:t>
                </a:r>
                <a:endParaRPr lang="en-US" sz="1600" b="1" cap="all" dirty="0">
                  <a:solidFill>
                    <a:srgbClr val="9F9F9F"/>
                  </a:solidFill>
                  <a:latin typeface="Calibri"/>
                  <a:cs typeface="Calibri"/>
                </a:endParaRPr>
              </a:p>
            </p:txBody>
          </p:sp>
        </p:grpSp>
        <p:grpSp>
          <p:nvGrpSpPr>
            <p:cNvPr id="47" name="Group 32"/>
            <p:cNvGrpSpPr/>
            <p:nvPr/>
          </p:nvGrpSpPr>
          <p:grpSpPr>
            <a:xfrm>
              <a:off x="3724942" y="2794222"/>
              <a:ext cx="2075283" cy="1747429"/>
              <a:chOff x="507033" y="1280583"/>
              <a:chExt cx="3007800" cy="1746257"/>
            </a:xfrm>
          </p:grpSpPr>
          <p:sp>
            <p:nvSpPr>
              <p:cNvPr id="49" name="Isosceles Triangle 48"/>
              <p:cNvSpPr/>
              <p:nvPr/>
            </p:nvSpPr>
            <p:spPr>
              <a:xfrm rot="5400000">
                <a:off x="2996835" y="2084917"/>
                <a:ext cx="676163" cy="359833"/>
              </a:xfrm>
              <a:prstGeom prst="triangle">
                <a:avLst/>
              </a:prstGeom>
              <a:solidFill>
                <a:schemeClr val="accent5">
                  <a:lumMod val="20000"/>
                  <a:lumOff val="80000"/>
                </a:schemeClr>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07033" y="1280583"/>
                <a:ext cx="2663698" cy="1746257"/>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all" dirty="0">
                    <a:solidFill>
                      <a:srgbClr val="9F9F9F"/>
                    </a:solidFill>
                    <a:latin typeface="Calibri"/>
                    <a:cs typeface="Calibri"/>
                  </a:rPr>
                  <a:t>COMPONENT</a:t>
                </a:r>
              </a:p>
              <a:p>
                <a:pPr algn="ctr"/>
                <a:r>
                  <a:rPr lang="en-US" sz="1600" b="1" cap="all" dirty="0">
                    <a:solidFill>
                      <a:srgbClr val="9F9F9F"/>
                    </a:solidFill>
                    <a:latin typeface="Calibri"/>
                    <a:cs typeface="Calibri"/>
                  </a:rPr>
                  <a:t>VERSION</a:t>
                </a:r>
                <a:endParaRPr lang="en-US" sz="1600" b="1" cap="all" dirty="0">
                  <a:solidFill>
                    <a:srgbClr val="9F9F9F"/>
                  </a:solidFill>
                  <a:latin typeface="Calibri"/>
                  <a:cs typeface="Calibri"/>
                </a:endParaRPr>
              </a:p>
            </p:txBody>
          </p:sp>
        </p:grpSp>
        <p:grpSp>
          <p:nvGrpSpPr>
            <p:cNvPr id="63" name="Group 32"/>
            <p:cNvGrpSpPr/>
            <p:nvPr/>
          </p:nvGrpSpPr>
          <p:grpSpPr>
            <a:xfrm>
              <a:off x="1965063" y="2794222"/>
              <a:ext cx="2041416" cy="1747429"/>
              <a:chOff x="556117" y="1280583"/>
              <a:chExt cx="2958716" cy="1746257"/>
            </a:xfrm>
          </p:grpSpPr>
          <p:sp>
            <p:nvSpPr>
              <p:cNvPr id="65" name="Isosceles Triangle 64"/>
              <p:cNvSpPr/>
              <p:nvPr/>
            </p:nvSpPr>
            <p:spPr>
              <a:xfrm rot="5400000">
                <a:off x="2996835" y="2084917"/>
                <a:ext cx="676163" cy="359833"/>
              </a:xfrm>
              <a:prstGeom prst="triangle">
                <a:avLst/>
              </a:prstGeom>
              <a:solidFill>
                <a:schemeClr val="accent5">
                  <a:lumMod val="20000"/>
                  <a:lumOff val="80000"/>
                </a:schemeClr>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56117" y="1280583"/>
                <a:ext cx="2663697" cy="1746257"/>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cap="all" dirty="0">
                    <a:solidFill>
                      <a:srgbClr val="9F9F9F"/>
                    </a:solidFill>
                    <a:latin typeface="Calibri"/>
                    <a:cs typeface="Calibri"/>
                  </a:rPr>
                  <a:t>COMPONENTS</a:t>
                </a:r>
                <a:endParaRPr lang="en-US" sz="1600" b="1" cap="all" dirty="0">
                  <a:solidFill>
                    <a:srgbClr val="9F9F9F"/>
                  </a:solidFill>
                  <a:latin typeface="Calibri"/>
                  <a:cs typeface="Calibri"/>
                </a:endParaRPr>
              </a:p>
            </p:txBody>
          </p:sp>
        </p:grpSp>
        <p:grpSp>
          <p:nvGrpSpPr>
            <p:cNvPr id="70" name="Group 31"/>
            <p:cNvGrpSpPr/>
            <p:nvPr/>
          </p:nvGrpSpPr>
          <p:grpSpPr>
            <a:xfrm>
              <a:off x="43095" y="2794222"/>
              <a:ext cx="2168434" cy="1747429"/>
              <a:chOff x="507033" y="1280583"/>
              <a:chExt cx="3007800" cy="1746257"/>
            </a:xfrm>
          </p:grpSpPr>
          <p:sp>
            <p:nvSpPr>
              <p:cNvPr id="72" name="Isosceles Triangle 71"/>
              <p:cNvSpPr/>
              <p:nvPr/>
            </p:nvSpPr>
            <p:spPr>
              <a:xfrm rot="5400000">
                <a:off x="2996835" y="2084917"/>
                <a:ext cx="676163" cy="359833"/>
              </a:xfrm>
              <a:prstGeom prst="triangle">
                <a:avLst/>
              </a:prstGeom>
              <a:solidFill>
                <a:schemeClr val="accent5">
                  <a:lumMod val="20000"/>
                  <a:lumOff val="80000"/>
                </a:schemeClr>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507033" y="1280583"/>
                <a:ext cx="2663698" cy="1746257"/>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cap="all" dirty="0" smtClean="0">
                    <a:solidFill>
                      <a:srgbClr val="9F9F9F"/>
                    </a:solidFill>
                    <a:latin typeface="Calibri"/>
                    <a:cs typeface="Calibri"/>
                  </a:rPr>
                  <a:t>PROJECTS</a:t>
                </a:r>
                <a:endParaRPr lang="en-US" sz="2000" b="1" cap="all" dirty="0">
                  <a:solidFill>
                    <a:srgbClr val="9F9F9F"/>
                  </a:solidFill>
                  <a:latin typeface="Calibri"/>
                  <a:cs typeface="Calibri"/>
                </a:endParaRPr>
              </a:p>
            </p:txBody>
          </p:sp>
        </p:grpSp>
      </p:grpSp>
      <p:grpSp>
        <p:nvGrpSpPr>
          <p:cNvPr id="3" name="Group 2"/>
          <p:cNvGrpSpPr/>
          <p:nvPr/>
        </p:nvGrpSpPr>
        <p:grpSpPr>
          <a:xfrm>
            <a:off x="0" y="1911397"/>
            <a:ext cx="9056666" cy="238285"/>
            <a:chOff x="43095" y="1946621"/>
            <a:chExt cx="9056666" cy="317713"/>
          </a:xfrm>
        </p:grpSpPr>
        <p:sp>
          <p:nvSpPr>
            <p:cNvPr id="38" name="Rectangle 37"/>
            <p:cNvSpPr/>
            <p:nvPr/>
          </p:nvSpPr>
          <p:spPr>
            <a:xfrm>
              <a:off x="7261897" y="1946621"/>
              <a:ext cx="1837864" cy="317713"/>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a:cs typeface="Calibri"/>
                </a:rPr>
                <a:t>DELIVERY</a:t>
              </a:r>
              <a:endParaRPr lang="en-US" dirty="0">
                <a:latin typeface="Calibri"/>
                <a:cs typeface="Calibri"/>
              </a:endParaRPr>
            </a:p>
          </p:txBody>
        </p:sp>
        <p:sp>
          <p:nvSpPr>
            <p:cNvPr id="43" name="Rectangle 42"/>
            <p:cNvSpPr/>
            <p:nvPr/>
          </p:nvSpPr>
          <p:spPr>
            <a:xfrm>
              <a:off x="5501154" y="1946621"/>
              <a:ext cx="1837864" cy="317713"/>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a:cs typeface="Calibri"/>
                </a:rPr>
                <a:t>INTEGRATION</a:t>
              </a:r>
              <a:endParaRPr lang="en-US" dirty="0">
                <a:latin typeface="Calibri"/>
                <a:cs typeface="Calibri"/>
              </a:endParaRPr>
            </a:p>
          </p:txBody>
        </p:sp>
        <p:sp>
          <p:nvSpPr>
            <p:cNvPr id="48" name="Rectangle 47"/>
            <p:cNvSpPr/>
            <p:nvPr/>
          </p:nvSpPr>
          <p:spPr>
            <a:xfrm>
              <a:off x="3724943" y="1946621"/>
              <a:ext cx="1837864" cy="317713"/>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a:cs typeface="Calibri"/>
                </a:rPr>
                <a:t>SELECTION</a:t>
              </a:r>
              <a:endParaRPr lang="en-US" dirty="0">
                <a:latin typeface="Calibri"/>
                <a:cs typeface="Calibri"/>
              </a:endParaRPr>
            </a:p>
          </p:txBody>
        </p:sp>
        <p:sp>
          <p:nvSpPr>
            <p:cNvPr id="64" name="Rectangle 63"/>
            <p:cNvSpPr/>
            <p:nvPr/>
          </p:nvSpPr>
          <p:spPr>
            <a:xfrm>
              <a:off x="1931197" y="1946621"/>
              <a:ext cx="1837864" cy="317713"/>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a:cs typeface="Calibri"/>
                </a:rPr>
                <a:t>SUPPLY</a:t>
              </a:r>
              <a:endParaRPr lang="en-US" dirty="0">
                <a:latin typeface="Calibri"/>
                <a:cs typeface="Calibri"/>
              </a:endParaRPr>
            </a:p>
          </p:txBody>
        </p:sp>
        <p:sp>
          <p:nvSpPr>
            <p:cNvPr id="71" name="Rectangle 70"/>
            <p:cNvSpPr/>
            <p:nvPr/>
          </p:nvSpPr>
          <p:spPr>
            <a:xfrm>
              <a:off x="43095" y="1946621"/>
              <a:ext cx="1920358" cy="31771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Calibri"/>
                  <a:cs typeface="Calibri"/>
                </a:rPr>
                <a:t>SUPPLIER</a:t>
              </a:r>
              <a:endParaRPr lang="en-US" dirty="0">
                <a:latin typeface="Calibri"/>
                <a:cs typeface="Calibri"/>
              </a:endParaRPr>
            </a:p>
          </p:txBody>
        </p:sp>
      </p:grpSp>
      <p:grpSp>
        <p:nvGrpSpPr>
          <p:cNvPr id="4" name="Group 3"/>
          <p:cNvGrpSpPr/>
          <p:nvPr/>
        </p:nvGrpSpPr>
        <p:grpSpPr>
          <a:xfrm>
            <a:off x="130511" y="1216861"/>
            <a:ext cx="8825706" cy="923330"/>
            <a:chOff x="173606" y="1020576"/>
            <a:chExt cx="8825706" cy="1231103"/>
          </a:xfrm>
        </p:grpSpPr>
        <p:sp>
          <p:nvSpPr>
            <p:cNvPr id="77" name="Rectangle 76"/>
            <p:cNvSpPr/>
            <p:nvPr/>
          </p:nvSpPr>
          <p:spPr>
            <a:xfrm>
              <a:off x="3823381" y="1020576"/>
              <a:ext cx="1660957" cy="1231103"/>
            </a:xfrm>
            <a:prstGeom prst="rect">
              <a:avLst/>
            </a:prstGeom>
          </p:spPr>
          <p:txBody>
            <a:bodyPr wrap="none">
              <a:spAutoFit/>
            </a:bodyPr>
            <a:lstStyle/>
            <a:p>
              <a:pPr algn="ctr"/>
              <a:r>
                <a:rPr lang="en-US" b="1" cap="all" dirty="0" smtClean="0">
                  <a:solidFill>
                    <a:schemeClr val="tx1">
                      <a:lumMod val="50000"/>
                      <a:lumOff val="50000"/>
                    </a:schemeClr>
                  </a:solidFill>
                  <a:latin typeface="Calibri"/>
                  <a:cs typeface="Calibri"/>
                </a:rPr>
                <a:t>OPTIMIZATION</a:t>
              </a:r>
            </a:p>
            <a:p>
              <a:pPr algn="ctr"/>
              <a:r>
                <a:rPr lang="en-US" b="1" cap="all" dirty="0" smtClean="0">
                  <a:solidFill>
                    <a:schemeClr val="tx1">
                      <a:lumMod val="50000"/>
                      <a:lumOff val="50000"/>
                    </a:schemeClr>
                  </a:solidFill>
                  <a:latin typeface="Calibri"/>
                  <a:cs typeface="Calibri"/>
                </a:rPr>
                <a:t>(Monitoring)</a:t>
              </a:r>
            </a:p>
            <a:p>
              <a:pPr algn="ctr"/>
              <a:endParaRPr lang="en-US" b="1" cap="all" dirty="0">
                <a:solidFill>
                  <a:schemeClr val="tx1">
                    <a:lumMod val="50000"/>
                    <a:lumOff val="50000"/>
                  </a:schemeClr>
                </a:solidFill>
                <a:latin typeface="Calibri"/>
                <a:cs typeface="Calibri"/>
              </a:endParaRPr>
            </a:p>
          </p:txBody>
        </p:sp>
        <p:sp>
          <p:nvSpPr>
            <p:cNvPr id="78" name="Right Arrow 77"/>
            <p:cNvSpPr/>
            <p:nvPr/>
          </p:nvSpPr>
          <p:spPr>
            <a:xfrm>
              <a:off x="5498427" y="1295842"/>
              <a:ext cx="3500885" cy="143760"/>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ight Arrow 78"/>
            <p:cNvSpPr/>
            <p:nvPr/>
          </p:nvSpPr>
          <p:spPr>
            <a:xfrm rot="10800000">
              <a:off x="173606" y="1292718"/>
              <a:ext cx="3635686" cy="146883"/>
            </a:xfrm>
            <a:prstGeom prst="right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itle 1"/>
          <p:cNvSpPr txBox="1">
            <a:spLocks/>
          </p:cNvSpPr>
          <p:nvPr/>
        </p:nvSpPr>
        <p:spPr>
          <a:xfrm>
            <a:off x="130515" y="263191"/>
            <a:ext cx="8180917" cy="579434"/>
          </a:xfrm>
          <a:prstGeom prst="rect">
            <a:avLst/>
          </a:prstGeom>
        </p:spPr>
        <p:txBody>
          <a:bodyPr lIns="91438" tIns="45719" rIns="91438" bIns="45719"/>
          <a:lstStyle>
            <a:lvl1pPr algn="l" defTabSz="457200" rtl="0" eaLnBrk="1" fontAlgn="base" hangingPunct="1">
              <a:spcBef>
                <a:spcPct val="0"/>
              </a:spcBef>
              <a:spcAft>
                <a:spcPct val="0"/>
              </a:spcAft>
              <a:defRPr sz="2800" b="1" i="0" kern="1200" cap="none" baseline="0">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Supply Chain Management</a:t>
            </a:r>
            <a:endParaRPr lang="en-US" dirty="0"/>
          </a:p>
        </p:txBody>
      </p:sp>
    </p:spTree>
    <p:extLst>
      <p:ext uri="{BB962C8B-B14F-4D97-AF65-F5344CB8AC3E}">
        <p14:creationId xmlns:p14="http://schemas.microsoft.com/office/powerpoint/2010/main" val="428709471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Industrial Evolution</a:t>
            </a:r>
            <a:endParaRPr lang="en-US" dirty="0"/>
          </a:p>
        </p:txBody>
      </p:sp>
      <p:pic>
        <p:nvPicPr>
          <p:cNvPr id="9" name="Picture 8"/>
          <p:cNvPicPr>
            <a:picLocks noChangeAspect="1"/>
          </p:cNvPicPr>
          <p:nvPr/>
        </p:nvPicPr>
        <p:blipFill>
          <a:blip r:embed="rId3"/>
          <a:stretch>
            <a:fillRect/>
          </a:stretch>
        </p:blipFill>
        <p:spPr>
          <a:xfrm>
            <a:off x="609600" y="1143000"/>
            <a:ext cx="4343400" cy="2063115"/>
          </a:xfrm>
          <a:prstGeom prst="rect">
            <a:avLst/>
          </a:prstGeom>
          <a:ln>
            <a:solidFill>
              <a:srgbClr val="000000"/>
            </a:solid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86200" y="1714500"/>
            <a:ext cx="4716306" cy="2357416"/>
          </a:xfrm>
          <a:prstGeom prst="rect">
            <a:avLst/>
          </a:prstGeom>
          <a:ln>
            <a:solidFill>
              <a:srgbClr val="00000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576432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4"/>
          </p:nvPr>
        </p:nvSpPr>
        <p:spPr/>
        <p:txBody>
          <a:bodyPr/>
          <a:lstStyle/>
          <a:p>
            <a:fld id="{133CF2A4-CAF6-4D4D-9789-110A2B05844D}" type="slidenum">
              <a:rPr lang="en-US" smtClean="0">
                <a:solidFill>
                  <a:prstClr val="black">
                    <a:tint val="75000"/>
                  </a:prstClr>
                </a:solidFill>
              </a:rPr>
              <a:pPr/>
              <a:t>35</a:t>
            </a:fld>
            <a:endParaRPr lang="en-US">
              <a:solidFill>
                <a:prstClr val="black">
                  <a:tint val="75000"/>
                </a:prstClr>
              </a:solidFill>
            </a:endParaRPr>
          </a:p>
        </p:txBody>
      </p:sp>
      <p:sp>
        <p:nvSpPr>
          <p:cNvPr id="4" name="Date Placeholder 3"/>
          <p:cNvSpPr>
            <a:spLocks noGrp="1"/>
          </p:cNvSpPr>
          <p:nvPr>
            <p:ph type="dt" sz="half" idx="2"/>
          </p:nvPr>
        </p:nvSpPr>
        <p:spPr/>
        <p:txBody>
          <a:bodyPr/>
          <a:lstStyle/>
          <a:p>
            <a:r>
              <a:rPr lang="en-US" smtClean="0">
                <a:solidFill>
                  <a:prstClr val="black">
                    <a:tint val="75000"/>
                  </a:prstClr>
                </a:solidFill>
              </a:rPr>
              <a:t>10/23/2013 	@joshcorman</a:t>
            </a:r>
            <a:endParaRPr lang="en-US" dirty="0">
              <a:solidFill>
                <a:prstClr val="black">
                  <a:tint val="75000"/>
                </a:prstClr>
              </a:solidFill>
            </a:endParaRPr>
          </a:p>
        </p:txBody>
      </p:sp>
      <p:pic>
        <p:nvPicPr>
          <p:cNvPr id="5" name="Picture 4" descr="Deming_w-edwards-deming-it-is-not-enough-to-do-your-best-you-must-know-what-to-do-and-then-do-your-be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1"/>
          </a:xfrm>
          <a:prstGeom prst="rect">
            <a:avLst/>
          </a:prstGeom>
        </p:spPr>
      </p:pic>
    </p:spTree>
    <p:extLst>
      <p:ext uri="{BB962C8B-B14F-4D97-AF65-F5344CB8AC3E}">
        <p14:creationId xmlns:p14="http://schemas.microsoft.com/office/powerpoint/2010/main" val="2779583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77557" y="53932"/>
            <a:ext cx="7054514" cy="270335"/>
          </a:xfrm>
        </p:spPr>
        <p:txBody>
          <a:bodyPr/>
          <a:lstStyle/>
          <a:p>
            <a:r>
              <a:rPr lang="en-US" sz="2000" dirty="0" smtClean="0">
                <a:solidFill>
                  <a:srgbClr val="FFFFFF"/>
                </a:solidFill>
              </a:rPr>
              <a:t>Toyota’s Transformation of the Automobile Industry: v4L</a:t>
            </a:r>
            <a:endParaRPr lang="en-US" sz="2000" dirty="0">
              <a:solidFill>
                <a:srgbClr val="FFFFFF"/>
              </a:solidFill>
            </a:endParaRPr>
          </a:p>
        </p:txBody>
      </p:sp>
      <p:sp>
        <p:nvSpPr>
          <p:cNvPr id="4" name="Rectangle 3"/>
          <p:cNvSpPr/>
          <p:nvPr/>
        </p:nvSpPr>
        <p:spPr>
          <a:xfrm>
            <a:off x="0" y="4826865"/>
            <a:ext cx="9144000" cy="31663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2" name="Slide Number Placeholder 1"/>
          <p:cNvSpPr>
            <a:spLocks noGrp="1"/>
          </p:cNvSpPr>
          <p:nvPr>
            <p:ph type="sldNum" sz="quarter" idx="4"/>
          </p:nvPr>
        </p:nvSpPr>
        <p:spPr>
          <a:xfrm>
            <a:off x="-12828" y="4869657"/>
            <a:ext cx="401061" cy="273844"/>
          </a:xfrm>
          <a:prstGeom prst="rect">
            <a:avLst/>
          </a:prstGeom>
        </p:spPr>
        <p:txBody>
          <a:bodyPr vert="horz" lIns="91440" tIns="45720" rIns="91440" bIns="45720" rtlCol="0" anchor="ctr"/>
          <a:lstStyle>
            <a:lvl1pPr algn="r">
              <a:defRPr sz="1100">
                <a:solidFill>
                  <a:schemeClr val="tx1">
                    <a:tint val="75000"/>
                  </a:schemeClr>
                </a:solidFill>
              </a:defRPr>
            </a:lvl1pPr>
          </a:lstStyle>
          <a:p>
            <a:fld id="{133CF2A4-CAF6-4D4D-9789-110A2B05844D}" type="slidenum">
              <a:rPr lang="en-US" smtClean="0"/>
              <a:pPr/>
              <a:t>36</a:t>
            </a:fld>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43723" y="2710129"/>
            <a:ext cx="2028446" cy="22860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57566" y="825323"/>
            <a:ext cx="8072765" cy="4697696"/>
          </a:xfrm>
          <a:prstGeom prst="rect">
            <a:avLst/>
          </a:prstGeom>
          <a:noFill/>
        </p:spPr>
        <p:txBody>
          <a:bodyPr wrap="square" rtlCol="0">
            <a:spAutoFit/>
          </a:bodyPr>
          <a:lstStyle/>
          <a:p>
            <a:pPr marL="342900" indent="-342900">
              <a:lnSpc>
                <a:spcPct val="120000"/>
              </a:lnSpc>
              <a:spcBef>
                <a:spcPts val="2400"/>
              </a:spcBef>
              <a:buSzPct val="72000"/>
              <a:buFont typeface="Arial"/>
              <a:buChar char="•"/>
            </a:pPr>
            <a:r>
              <a:rPr lang="en-US" sz="2200" dirty="0">
                <a:latin typeface="Calibri"/>
              </a:rPr>
              <a:t>Comparing the XXXX and </a:t>
            </a:r>
            <a:r>
              <a:rPr lang="en-US" sz="2200" dirty="0" err="1">
                <a:latin typeface="Calibri"/>
              </a:rPr>
              <a:t>Prius</a:t>
            </a:r>
            <a:endParaRPr lang="en-US" sz="2200" dirty="0">
              <a:latin typeface="Calibri"/>
            </a:endParaRPr>
          </a:p>
          <a:p>
            <a:pPr marL="800100" lvl="1" indent="-342900">
              <a:lnSpc>
                <a:spcPct val="120000"/>
              </a:lnSpc>
              <a:spcBef>
                <a:spcPts val="2400"/>
              </a:spcBef>
              <a:buSzPct val="72000"/>
              <a:buFont typeface="Arial"/>
              <a:buChar char="•"/>
            </a:pPr>
            <a:r>
              <a:rPr lang="en-US" sz="2000" dirty="0">
                <a:latin typeface="Calibri"/>
              </a:rPr>
              <a:t>$39,900 versus $24,200</a:t>
            </a:r>
          </a:p>
          <a:p>
            <a:pPr marL="800100" lvl="1" indent="-342900">
              <a:lnSpc>
                <a:spcPct val="120000"/>
              </a:lnSpc>
              <a:spcBef>
                <a:spcPts val="2400"/>
              </a:spcBef>
              <a:buSzPct val="72000"/>
              <a:buFont typeface="Arial"/>
              <a:buChar char="•"/>
            </a:pPr>
            <a:r>
              <a:rPr lang="en-US" sz="2000" dirty="0">
                <a:latin typeface="Calibri"/>
              </a:rPr>
              <a:t>1,788 units versus 23,294</a:t>
            </a:r>
          </a:p>
          <a:p>
            <a:pPr marL="342900" indent="-342900">
              <a:lnSpc>
                <a:spcPct val="120000"/>
              </a:lnSpc>
              <a:spcBef>
                <a:spcPts val="2400"/>
              </a:spcBef>
              <a:buSzPct val="72000"/>
              <a:buFont typeface="Arial"/>
              <a:buChar char="•"/>
            </a:pPr>
            <a:r>
              <a:rPr lang="en-US" sz="2200" dirty="0" smtClean="0">
                <a:latin typeface="Calibri"/>
              </a:rPr>
              <a:t>Plant </a:t>
            </a:r>
            <a:r>
              <a:rPr lang="en-US" sz="2200" dirty="0" smtClean="0">
                <a:latin typeface="Calibri"/>
              </a:rPr>
              <a:t>suppliers:  125 versus 800</a:t>
            </a:r>
            <a:endParaRPr lang="en-US" sz="2200" i="1" dirty="0" smtClean="0">
              <a:latin typeface="Calibri"/>
            </a:endParaRPr>
          </a:p>
          <a:p>
            <a:pPr marL="342900" indent="-342900">
              <a:lnSpc>
                <a:spcPct val="120000"/>
              </a:lnSpc>
              <a:spcBef>
                <a:spcPts val="2400"/>
              </a:spcBef>
              <a:buSzPct val="72000"/>
              <a:buFont typeface="Arial"/>
              <a:buChar char="•"/>
            </a:pPr>
            <a:r>
              <a:rPr lang="en-US" sz="2200" dirty="0" smtClean="0">
                <a:latin typeface="Calibri"/>
              </a:rPr>
              <a:t>Firm-wide suppliers:  224 versus 5,500</a:t>
            </a:r>
            <a:endParaRPr lang="en-US" sz="2200" i="1" dirty="0" smtClean="0">
              <a:latin typeface="Calibri"/>
            </a:endParaRPr>
          </a:p>
          <a:p>
            <a:pPr marL="342900" indent="-342900">
              <a:lnSpc>
                <a:spcPct val="120000"/>
              </a:lnSpc>
              <a:spcBef>
                <a:spcPts val="2400"/>
              </a:spcBef>
              <a:buSzPct val="72000"/>
              <a:buFont typeface="Arial"/>
              <a:buChar char="•"/>
            </a:pPr>
            <a:r>
              <a:rPr lang="en-US" sz="2200" dirty="0" smtClean="0">
                <a:latin typeface="Calibri"/>
              </a:rPr>
              <a:t>In-house production:  27% versus 54%</a:t>
            </a:r>
          </a:p>
          <a:p>
            <a:pPr marL="800100" lvl="1" indent="-342900">
              <a:lnSpc>
                <a:spcPct val="120000"/>
              </a:lnSpc>
              <a:spcBef>
                <a:spcPts val="2400"/>
              </a:spcBef>
              <a:buSzPct val="72000"/>
              <a:buFont typeface="Arial"/>
              <a:buChar char="•"/>
            </a:pPr>
            <a:endParaRPr lang="en-US" sz="2200" dirty="0" smtClean="0">
              <a:latin typeface="Calibri"/>
            </a:endParaRPr>
          </a:p>
        </p:txBody>
      </p:sp>
    </p:spTree>
    <p:extLst>
      <p:ext uri="{BB962C8B-B14F-4D97-AF65-F5344CB8AC3E}">
        <p14:creationId xmlns:p14="http://schemas.microsoft.com/office/powerpoint/2010/main" val="37475069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77557" y="53932"/>
            <a:ext cx="7054514" cy="270335"/>
          </a:xfrm>
        </p:spPr>
        <p:txBody>
          <a:bodyPr/>
          <a:lstStyle/>
          <a:p>
            <a:r>
              <a:rPr lang="en-US" sz="2000" dirty="0" smtClean="0">
                <a:solidFill>
                  <a:srgbClr val="FFFFFF"/>
                </a:solidFill>
              </a:rPr>
              <a:t>Toyota’s Transformation of the Automobile Industry: v4L</a:t>
            </a:r>
            <a:endParaRPr lang="en-US" sz="2000" dirty="0">
              <a:solidFill>
                <a:srgbClr val="FFFFFF"/>
              </a:solidFill>
            </a:endParaRPr>
          </a:p>
        </p:txBody>
      </p:sp>
      <p:sp>
        <p:nvSpPr>
          <p:cNvPr id="4" name="Rectangle 3"/>
          <p:cNvSpPr/>
          <p:nvPr/>
        </p:nvSpPr>
        <p:spPr>
          <a:xfrm>
            <a:off x="0" y="4826865"/>
            <a:ext cx="9144000" cy="31663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2" name="Slide Number Placeholder 1"/>
          <p:cNvSpPr>
            <a:spLocks noGrp="1"/>
          </p:cNvSpPr>
          <p:nvPr>
            <p:ph type="sldNum" sz="quarter" idx="4"/>
          </p:nvPr>
        </p:nvSpPr>
        <p:spPr>
          <a:xfrm>
            <a:off x="-12828" y="4869657"/>
            <a:ext cx="401061" cy="273844"/>
          </a:xfrm>
          <a:prstGeom prst="rect">
            <a:avLst/>
          </a:prstGeom>
        </p:spPr>
        <p:txBody>
          <a:bodyPr vert="horz" lIns="91440" tIns="45720" rIns="91440" bIns="45720" rtlCol="0" anchor="ctr"/>
          <a:lstStyle>
            <a:lvl1pPr algn="r">
              <a:defRPr sz="1100">
                <a:solidFill>
                  <a:schemeClr val="tx1">
                    <a:tint val="75000"/>
                  </a:schemeClr>
                </a:solidFill>
              </a:defRPr>
            </a:lvl1pPr>
          </a:lstStyle>
          <a:p>
            <a:fld id="{133CF2A4-CAF6-4D4D-9789-110A2B05844D}" type="slidenum">
              <a:rPr lang="en-US" smtClean="0"/>
              <a:pPr/>
              <a:t>37</a:t>
            </a:fld>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43723" y="2710129"/>
            <a:ext cx="2028446" cy="22860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88233" y="719490"/>
            <a:ext cx="5545108" cy="2492990"/>
          </a:xfrm>
          <a:prstGeom prst="rect">
            <a:avLst/>
          </a:prstGeom>
          <a:noFill/>
        </p:spPr>
        <p:txBody>
          <a:bodyPr wrap="none" rtlCol="0">
            <a:spAutoFit/>
          </a:bodyPr>
          <a:lstStyle/>
          <a:p>
            <a:pPr marL="342900" indent="-342900">
              <a:spcBef>
                <a:spcPts val="2400"/>
              </a:spcBef>
              <a:buSzPct val="72000"/>
              <a:buFont typeface="Arial"/>
              <a:buChar char="•"/>
            </a:pPr>
            <a:r>
              <a:rPr lang="en-US" sz="2400" u="sng" dirty="0" smtClean="0">
                <a:latin typeface="Calibri"/>
              </a:rPr>
              <a:t>Variety</a:t>
            </a:r>
            <a:r>
              <a:rPr lang="en-US" sz="2400" dirty="0" smtClean="0">
                <a:latin typeface="Calibri"/>
              </a:rPr>
              <a:t> of products offered</a:t>
            </a:r>
          </a:p>
          <a:p>
            <a:pPr marL="342900" indent="-342900">
              <a:spcBef>
                <a:spcPts val="2400"/>
              </a:spcBef>
              <a:buSzPct val="72000"/>
              <a:buFont typeface="Arial"/>
              <a:buChar char="•"/>
            </a:pPr>
            <a:r>
              <a:rPr lang="en-US" sz="2400" u="sng" dirty="0" smtClean="0">
                <a:latin typeface="Calibri"/>
              </a:rPr>
              <a:t>Velocity</a:t>
            </a:r>
            <a:r>
              <a:rPr lang="en-US" sz="2400" dirty="0" smtClean="0">
                <a:latin typeface="Calibri"/>
              </a:rPr>
              <a:t> of product flow</a:t>
            </a:r>
          </a:p>
          <a:p>
            <a:pPr marL="342900" indent="-342900">
              <a:spcBef>
                <a:spcPts val="2400"/>
              </a:spcBef>
              <a:buSzPct val="72000"/>
              <a:buFont typeface="Arial"/>
              <a:buChar char="•"/>
            </a:pPr>
            <a:r>
              <a:rPr lang="en-US" sz="2400" u="sng" dirty="0" smtClean="0">
                <a:latin typeface="Calibri"/>
              </a:rPr>
              <a:t>Variability</a:t>
            </a:r>
            <a:r>
              <a:rPr lang="en-US" sz="2400" dirty="0" smtClean="0">
                <a:latin typeface="Calibri"/>
              </a:rPr>
              <a:t> of outcomes against forecast</a:t>
            </a:r>
          </a:p>
          <a:p>
            <a:pPr marL="342900" indent="-342900">
              <a:spcBef>
                <a:spcPts val="2400"/>
              </a:spcBef>
              <a:buSzPct val="72000"/>
              <a:buFont typeface="Arial"/>
              <a:buChar char="•"/>
            </a:pPr>
            <a:r>
              <a:rPr lang="en-US" sz="2400" u="sng" dirty="0" smtClean="0">
                <a:latin typeface="Calibri"/>
              </a:rPr>
              <a:t>Visibility</a:t>
            </a:r>
            <a:r>
              <a:rPr lang="en-US" sz="2400" dirty="0" smtClean="0">
                <a:latin typeface="Calibri"/>
              </a:rPr>
              <a:t> of processes to enable learning</a:t>
            </a:r>
          </a:p>
        </p:txBody>
      </p:sp>
    </p:spTree>
    <p:extLst>
      <p:ext uri="{BB962C8B-B14F-4D97-AF65-F5344CB8AC3E}">
        <p14:creationId xmlns:p14="http://schemas.microsoft.com/office/powerpoint/2010/main" val="1779157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77557" y="53932"/>
            <a:ext cx="7054514" cy="270335"/>
          </a:xfrm>
        </p:spPr>
        <p:txBody>
          <a:bodyPr/>
          <a:lstStyle/>
          <a:p>
            <a:r>
              <a:rPr lang="en-US" sz="2000" dirty="0" smtClean="0">
                <a:solidFill>
                  <a:srgbClr val="FFFFFF"/>
                </a:solidFill>
              </a:rPr>
              <a:t>Toyota’s Transformation of the Automobile Industry: v4L</a:t>
            </a:r>
            <a:endParaRPr lang="en-US" sz="2000" dirty="0">
              <a:solidFill>
                <a:srgbClr val="FFFFFF"/>
              </a:solidFill>
            </a:endParaRPr>
          </a:p>
        </p:txBody>
      </p:sp>
      <p:sp>
        <p:nvSpPr>
          <p:cNvPr id="4" name="Rectangle 3"/>
          <p:cNvSpPr/>
          <p:nvPr/>
        </p:nvSpPr>
        <p:spPr>
          <a:xfrm>
            <a:off x="0" y="4826865"/>
            <a:ext cx="9144000" cy="31663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2" name="Slide Number Placeholder 1"/>
          <p:cNvSpPr>
            <a:spLocks noGrp="1"/>
          </p:cNvSpPr>
          <p:nvPr>
            <p:ph type="sldNum" sz="quarter" idx="4"/>
          </p:nvPr>
        </p:nvSpPr>
        <p:spPr>
          <a:xfrm>
            <a:off x="-12828" y="4869657"/>
            <a:ext cx="401061" cy="273844"/>
          </a:xfrm>
          <a:prstGeom prst="rect">
            <a:avLst/>
          </a:prstGeom>
        </p:spPr>
        <p:txBody>
          <a:bodyPr vert="horz" lIns="91440" tIns="45720" rIns="91440" bIns="45720" rtlCol="0" anchor="ctr"/>
          <a:lstStyle>
            <a:lvl1pPr algn="r">
              <a:defRPr sz="1100">
                <a:solidFill>
                  <a:schemeClr val="tx1">
                    <a:tint val="75000"/>
                  </a:schemeClr>
                </a:solidFill>
              </a:defRPr>
            </a:lvl1pPr>
          </a:lstStyle>
          <a:p>
            <a:fld id="{133CF2A4-CAF6-4D4D-9789-110A2B05844D}" type="slidenum">
              <a:rPr lang="en-US" smtClean="0"/>
              <a:pPr/>
              <a:t>38</a:t>
            </a:fld>
            <a:endParaRPr lang="en-US"/>
          </a:p>
        </p:txBody>
      </p:sp>
      <p:sp>
        <p:nvSpPr>
          <p:cNvPr id="6" name="TextBox 5"/>
          <p:cNvSpPr txBox="1"/>
          <p:nvPr/>
        </p:nvSpPr>
        <p:spPr>
          <a:xfrm>
            <a:off x="388233" y="719490"/>
            <a:ext cx="5545108" cy="2492990"/>
          </a:xfrm>
          <a:prstGeom prst="rect">
            <a:avLst/>
          </a:prstGeom>
          <a:noFill/>
        </p:spPr>
        <p:txBody>
          <a:bodyPr wrap="none" rtlCol="0">
            <a:spAutoFit/>
          </a:bodyPr>
          <a:lstStyle/>
          <a:p>
            <a:pPr marL="342900" indent="-342900">
              <a:spcBef>
                <a:spcPts val="2400"/>
              </a:spcBef>
              <a:buSzPct val="72000"/>
              <a:buFont typeface="Arial"/>
              <a:buChar char="•"/>
            </a:pPr>
            <a:r>
              <a:rPr lang="en-US" sz="2400" u="sng" dirty="0" smtClean="0">
                <a:latin typeface="Calibri"/>
              </a:rPr>
              <a:t>Variety</a:t>
            </a:r>
            <a:r>
              <a:rPr lang="en-US" sz="2400" dirty="0" smtClean="0">
                <a:latin typeface="Calibri"/>
              </a:rPr>
              <a:t> of </a:t>
            </a:r>
            <a:r>
              <a:rPr lang="en-US" sz="2400" i="1" dirty="0" smtClean="0">
                <a:solidFill>
                  <a:srgbClr val="C00202"/>
                </a:solidFill>
                <a:latin typeface="Calibri"/>
              </a:rPr>
              <a:t>software produced</a:t>
            </a:r>
          </a:p>
          <a:p>
            <a:pPr marL="342900" indent="-342900">
              <a:spcBef>
                <a:spcPts val="2400"/>
              </a:spcBef>
              <a:buSzPct val="72000"/>
              <a:buFont typeface="Arial"/>
              <a:buChar char="•"/>
            </a:pPr>
            <a:r>
              <a:rPr lang="en-US" sz="2400" u="sng" dirty="0" smtClean="0">
                <a:latin typeface="Calibri"/>
              </a:rPr>
              <a:t>Velocity</a:t>
            </a:r>
            <a:r>
              <a:rPr lang="en-US" sz="2400" dirty="0" smtClean="0">
                <a:latin typeface="Calibri"/>
              </a:rPr>
              <a:t> of </a:t>
            </a:r>
            <a:r>
              <a:rPr lang="en-US" sz="2400" i="1" dirty="0" smtClean="0">
                <a:solidFill>
                  <a:srgbClr val="C00202"/>
                </a:solidFill>
                <a:latin typeface="Calibri"/>
              </a:rPr>
              <a:t>software delivery</a:t>
            </a:r>
          </a:p>
          <a:p>
            <a:pPr marL="342900" indent="-342900">
              <a:spcBef>
                <a:spcPts val="2400"/>
              </a:spcBef>
              <a:buSzPct val="72000"/>
              <a:buFont typeface="Arial"/>
              <a:buChar char="•"/>
            </a:pPr>
            <a:r>
              <a:rPr lang="en-US" sz="2400" u="sng" dirty="0" smtClean="0">
                <a:latin typeface="Calibri"/>
              </a:rPr>
              <a:t>Variability</a:t>
            </a:r>
            <a:r>
              <a:rPr lang="en-US" sz="2400" dirty="0" smtClean="0">
                <a:latin typeface="Calibri"/>
              </a:rPr>
              <a:t> of outcomes against forecast </a:t>
            </a:r>
          </a:p>
          <a:p>
            <a:pPr marL="342900" indent="-342900">
              <a:spcBef>
                <a:spcPts val="2400"/>
              </a:spcBef>
              <a:buSzPct val="72000"/>
              <a:buFont typeface="Arial"/>
              <a:buChar char="•"/>
            </a:pPr>
            <a:r>
              <a:rPr lang="en-US" sz="2400" u="sng" dirty="0" smtClean="0">
                <a:latin typeface="Calibri"/>
              </a:rPr>
              <a:t>Visibility</a:t>
            </a:r>
            <a:r>
              <a:rPr lang="en-US" sz="2400" dirty="0" smtClean="0">
                <a:latin typeface="Calibri"/>
              </a:rPr>
              <a:t> of processes to enable learning</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43723" y="2710129"/>
            <a:ext cx="2028446" cy="228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0307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77557" y="53932"/>
            <a:ext cx="7054514" cy="270335"/>
          </a:xfrm>
        </p:spPr>
        <p:txBody>
          <a:bodyPr/>
          <a:lstStyle/>
          <a:p>
            <a:r>
              <a:rPr lang="en-US" sz="2000" dirty="0" smtClean="0">
                <a:solidFill>
                  <a:srgbClr val="FFFFFF"/>
                </a:solidFill>
              </a:rPr>
              <a:t>The ‘L’ in v4L</a:t>
            </a:r>
            <a:endParaRPr lang="en-US" sz="2000" dirty="0">
              <a:solidFill>
                <a:srgbClr val="FFFFFF"/>
              </a:solidFill>
            </a:endParaRPr>
          </a:p>
        </p:txBody>
      </p:sp>
      <p:sp>
        <p:nvSpPr>
          <p:cNvPr id="4" name="Rectangle 3"/>
          <p:cNvSpPr/>
          <p:nvPr/>
        </p:nvSpPr>
        <p:spPr>
          <a:xfrm>
            <a:off x="0" y="4826865"/>
            <a:ext cx="9144000" cy="31663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2" name="Slide Number Placeholder 1"/>
          <p:cNvSpPr>
            <a:spLocks noGrp="1"/>
          </p:cNvSpPr>
          <p:nvPr>
            <p:ph type="sldNum" sz="quarter" idx="4"/>
          </p:nvPr>
        </p:nvSpPr>
        <p:spPr>
          <a:xfrm>
            <a:off x="-12828" y="4869657"/>
            <a:ext cx="401061" cy="273844"/>
          </a:xfrm>
          <a:prstGeom prst="rect">
            <a:avLst/>
          </a:prstGeom>
        </p:spPr>
        <p:txBody>
          <a:bodyPr vert="horz" lIns="91440" tIns="45720" rIns="91440" bIns="45720" rtlCol="0" anchor="ctr"/>
          <a:lstStyle>
            <a:lvl1pPr algn="r">
              <a:defRPr sz="1100">
                <a:solidFill>
                  <a:schemeClr val="tx1">
                    <a:tint val="75000"/>
                  </a:schemeClr>
                </a:solidFill>
              </a:defRPr>
            </a:lvl1pPr>
          </a:lstStyle>
          <a:p>
            <a:fld id="{133CF2A4-CAF6-4D4D-9789-110A2B05844D}" type="slidenum">
              <a:rPr lang="en-US" smtClean="0"/>
              <a:pPr/>
              <a:t>39</a:t>
            </a:fld>
            <a:endParaRPr lang="en-US"/>
          </a:p>
        </p:txBody>
      </p:sp>
      <p:sp>
        <p:nvSpPr>
          <p:cNvPr id="6" name="TextBox 5"/>
          <p:cNvSpPr txBox="1"/>
          <p:nvPr/>
        </p:nvSpPr>
        <p:spPr>
          <a:xfrm>
            <a:off x="388234" y="650970"/>
            <a:ext cx="8164137" cy="4524316"/>
          </a:xfrm>
          <a:prstGeom prst="rect">
            <a:avLst/>
          </a:prstGeom>
          <a:noFill/>
        </p:spPr>
        <p:txBody>
          <a:bodyPr wrap="square" rtlCol="0">
            <a:spAutoFit/>
          </a:bodyPr>
          <a:lstStyle/>
          <a:p>
            <a:pPr>
              <a:spcBef>
                <a:spcPts val="0"/>
              </a:spcBef>
              <a:spcAft>
                <a:spcPts val="1200"/>
              </a:spcAft>
              <a:buSzPct val="72000"/>
            </a:pPr>
            <a:r>
              <a:rPr lang="en-US" sz="1600" dirty="0" smtClean="0">
                <a:latin typeface="Calibri"/>
              </a:rPr>
              <a:t>Create </a:t>
            </a:r>
            <a:r>
              <a:rPr lang="en-US" sz="1600" dirty="0" smtClean="0">
                <a:latin typeface="Calibri"/>
              </a:rPr>
              <a:t>Awareness (transparency)</a:t>
            </a:r>
            <a:endParaRPr lang="en-US" sz="1600" dirty="0" smtClean="0">
              <a:latin typeface="Calibri"/>
            </a:endParaRPr>
          </a:p>
          <a:p>
            <a:pPr lvl="1">
              <a:spcBef>
                <a:spcPts val="0"/>
              </a:spcBef>
              <a:spcAft>
                <a:spcPts val="1200"/>
              </a:spcAft>
              <a:buSzPct val="72000"/>
            </a:pPr>
            <a:r>
              <a:rPr lang="en-US" sz="1600" i="1" dirty="0" smtClean="0">
                <a:solidFill>
                  <a:srgbClr val="C00202"/>
                </a:solidFill>
                <a:latin typeface="Calibri"/>
              </a:rPr>
              <a:t>“Unless problems are seen, they will not be solved.  Systems need to be in place to report ideas, problems, deviations, and potential issues with no delay.”</a:t>
            </a:r>
          </a:p>
          <a:p>
            <a:pPr>
              <a:spcBef>
                <a:spcPts val="0"/>
              </a:spcBef>
              <a:spcAft>
                <a:spcPts val="1200"/>
              </a:spcAft>
              <a:buSzPct val="72000"/>
            </a:pPr>
            <a:r>
              <a:rPr lang="en-US" sz="1600" dirty="0" smtClean="0">
                <a:latin typeface="Calibri"/>
              </a:rPr>
              <a:t>Establish capability (empower)</a:t>
            </a:r>
          </a:p>
          <a:p>
            <a:pPr marL="457200" lvl="2">
              <a:spcBef>
                <a:spcPts val="0"/>
              </a:spcBef>
              <a:spcAft>
                <a:spcPts val="1200"/>
              </a:spcAft>
              <a:buSzPct val="72000"/>
            </a:pPr>
            <a:r>
              <a:rPr lang="en-US" sz="1600" i="1" dirty="0" smtClean="0">
                <a:solidFill>
                  <a:srgbClr val="C00202"/>
                </a:solidFill>
                <a:latin typeface="Calibri"/>
              </a:rPr>
              <a:t>“Unless someone is capable of solving a problem that might arise within the boundaries set for him or her, that person will be unable to contribute to the problem solving process.”</a:t>
            </a:r>
            <a:endParaRPr lang="en-US" sz="1600" dirty="0" smtClean="0">
              <a:latin typeface="Calibri"/>
            </a:endParaRPr>
          </a:p>
          <a:p>
            <a:pPr>
              <a:spcBef>
                <a:spcPts val="0"/>
              </a:spcBef>
              <a:spcAft>
                <a:spcPts val="1200"/>
              </a:spcAft>
              <a:buSzPct val="72000"/>
            </a:pPr>
            <a:r>
              <a:rPr lang="en-US" sz="1600" dirty="0" smtClean="0">
                <a:latin typeface="Calibri"/>
              </a:rPr>
              <a:t>Make action protocols (govern)</a:t>
            </a:r>
          </a:p>
          <a:p>
            <a:pPr marL="457200" lvl="3">
              <a:spcBef>
                <a:spcPts val="0"/>
              </a:spcBef>
              <a:spcAft>
                <a:spcPts val="1200"/>
              </a:spcAft>
              <a:buSzPct val="72000"/>
            </a:pPr>
            <a:r>
              <a:rPr lang="en-US" sz="1600" i="1" dirty="0" smtClean="0">
                <a:solidFill>
                  <a:srgbClr val="C00202"/>
                </a:solidFill>
                <a:latin typeface="Calibri"/>
              </a:rPr>
              <a:t>“Actions have to be taken within a set of constraints, and they 			     must conform to certain standards.”</a:t>
            </a:r>
            <a:endParaRPr lang="en-US" sz="1600" i="1" dirty="0" smtClean="0">
              <a:latin typeface="Calibri"/>
            </a:endParaRPr>
          </a:p>
          <a:p>
            <a:pPr>
              <a:spcBef>
                <a:spcPts val="0"/>
              </a:spcBef>
              <a:spcAft>
                <a:spcPts val="1200"/>
              </a:spcAft>
              <a:buSzPct val="72000"/>
            </a:pPr>
            <a:r>
              <a:rPr lang="en-US" sz="1600" dirty="0" smtClean="0">
                <a:latin typeface="Calibri"/>
              </a:rPr>
              <a:t>Generate system-level awareness (monitor)</a:t>
            </a:r>
          </a:p>
          <a:p>
            <a:pPr marL="457200" lvl="4">
              <a:spcBef>
                <a:spcPts val="0"/>
              </a:spcBef>
              <a:spcAft>
                <a:spcPts val="1200"/>
              </a:spcAft>
              <a:buSzPct val="72000"/>
            </a:pPr>
            <a:r>
              <a:rPr lang="en-US" sz="1600" i="1" dirty="0" smtClean="0">
                <a:solidFill>
                  <a:srgbClr val="C00202"/>
                </a:solidFill>
                <a:latin typeface="Calibri"/>
              </a:rPr>
              <a:t>“As experience with solving problems is obtained, greater 			    awareness of other areas that might be affected needs to </a:t>
            </a:r>
            <a:r>
              <a:rPr lang="en-US" sz="1600" i="1" dirty="0" smtClean="0">
                <a:solidFill>
                  <a:srgbClr val="C00202"/>
                </a:solidFill>
                <a:latin typeface="Calibri"/>
              </a:rPr>
              <a:t>be </a:t>
            </a:r>
            <a:r>
              <a:rPr lang="en-US" sz="1600" i="1" dirty="0" smtClean="0">
                <a:solidFill>
                  <a:srgbClr val="C00202"/>
                </a:solidFill>
                <a:latin typeface="Calibri"/>
              </a:rPr>
              <a:t>created</a:t>
            </a:r>
            <a:r>
              <a:rPr lang="en-US" sz="1600" i="1" dirty="0" smtClean="0">
                <a:solidFill>
                  <a:srgbClr val="C00202"/>
                </a:solidFill>
                <a:latin typeface="Calibri"/>
              </a:rPr>
              <a:t>.”</a:t>
            </a:r>
            <a:endParaRPr lang="en-US" sz="1600" i="1" dirty="0">
              <a:latin typeface="Calibri"/>
            </a:endParaRPr>
          </a:p>
          <a:p>
            <a:pPr>
              <a:spcBef>
                <a:spcPts val="0"/>
              </a:spcBef>
              <a:spcAft>
                <a:spcPts val="1200"/>
              </a:spcAft>
              <a:buSzPct val="72000"/>
            </a:pPr>
            <a:endParaRPr lang="en-US" sz="1600" dirty="0" smtClean="0">
              <a:latin typeface="Calibri"/>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43723" y="2710129"/>
            <a:ext cx="2028446" cy="228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65768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4"/>
          </p:nvPr>
        </p:nvSpPr>
        <p:spPr/>
        <p:txBody>
          <a:bodyPr/>
          <a:lstStyle/>
          <a:p>
            <a:fld id="{133CF2A4-CAF6-4D4D-9789-110A2B05844D}" type="slidenum">
              <a:rPr lang="en-US" smtClean="0">
                <a:solidFill>
                  <a:prstClr val="black">
                    <a:tint val="75000"/>
                  </a:prstClr>
                </a:solidFill>
              </a:rPr>
              <a:pPr/>
              <a:t>4</a:t>
            </a:fld>
            <a:endParaRPr lang="en-US">
              <a:solidFill>
                <a:prstClr val="black">
                  <a:tint val="75000"/>
                </a:prstClr>
              </a:solidFill>
            </a:endParaRPr>
          </a:p>
        </p:txBody>
      </p:sp>
      <p:sp>
        <p:nvSpPr>
          <p:cNvPr id="4" name="Date Placeholder 3"/>
          <p:cNvSpPr>
            <a:spLocks noGrp="1"/>
          </p:cNvSpPr>
          <p:nvPr>
            <p:ph type="dt" sz="half" idx="2"/>
          </p:nvPr>
        </p:nvSpPr>
        <p:spPr/>
        <p:txBody>
          <a:bodyPr/>
          <a:lstStyle/>
          <a:p>
            <a:r>
              <a:rPr lang="en-US" smtClean="0">
                <a:solidFill>
                  <a:prstClr val="black">
                    <a:tint val="75000"/>
                  </a:prstClr>
                </a:solidFill>
              </a:rPr>
              <a:t>10/23/2013 	@joshcorman</a:t>
            </a:r>
            <a:endParaRPr lang="en-US" dirty="0">
              <a:solidFill>
                <a:prstClr val="black">
                  <a:tint val="75000"/>
                </a:prstClr>
              </a:solidFill>
            </a:endParaRPr>
          </a:p>
        </p:txBody>
      </p:sp>
      <p:pic>
        <p:nvPicPr>
          <p:cNvPr id="5" name="Picture 4" descr="Galvonized_Hot-Dipp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p:cNvSpPr txBox="1"/>
          <p:nvPr/>
        </p:nvSpPr>
        <p:spPr>
          <a:xfrm>
            <a:off x="2825695" y="2110085"/>
            <a:ext cx="3492610" cy="1077218"/>
          </a:xfrm>
          <a:prstGeom prst="rect">
            <a:avLst/>
          </a:prstGeom>
          <a:noFill/>
        </p:spPr>
        <p:txBody>
          <a:bodyPr wrap="square" rtlCol="0">
            <a:spAutoFit/>
          </a:bodyPr>
          <a:lstStyle/>
          <a:p>
            <a:pPr algn="ctr"/>
            <a:r>
              <a:rPr lang="en-US" sz="3200" dirty="0" smtClean="0">
                <a:solidFill>
                  <a:schemeClr val="bg1"/>
                </a:solidFill>
              </a:rPr>
              <a:t>Trade Offs</a:t>
            </a:r>
          </a:p>
          <a:p>
            <a:pPr algn="ctr"/>
            <a:r>
              <a:rPr lang="en-US" sz="3200" dirty="0" smtClean="0">
                <a:solidFill>
                  <a:schemeClr val="bg1"/>
                </a:solidFill>
              </a:rPr>
              <a:t>Costs &amp; Benefits</a:t>
            </a:r>
            <a:endParaRPr lang="en-US" sz="3200" dirty="0" smtClean="0">
              <a:solidFill>
                <a:schemeClr val="bg1"/>
              </a:solidFill>
            </a:endParaRPr>
          </a:p>
        </p:txBody>
      </p:sp>
    </p:spTree>
    <p:extLst>
      <p:ext uri="{BB962C8B-B14F-4D97-AF65-F5344CB8AC3E}">
        <p14:creationId xmlns:p14="http://schemas.microsoft.com/office/powerpoint/2010/main" val="102071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813300" y="54328"/>
            <a:ext cx="7054514" cy="270335"/>
          </a:xfrm>
        </p:spPr>
        <p:txBody>
          <a:bodyPr/>
          <a:lstStyle/>
          <a:p>
            <a:r>
              <a:rPr lang="en-US" sz="2000" dirty="0" smtClean="0">
                <a:solidFill>
                  <a:srgbClr val="FFFFFF"/>
                </a:solidFill>
              </a:rPr>
              <a:t>Core Principles</a:t>
            </a:r>
            <a:endParaRPr lang="en-US" sz="2000" dirty="0">
              <a:solidFill>
                <a:srgbClr val="FFFFFF"/>
              </a:solidFill>
            </a:endParaRPr>
          </a:p>
        </p:txBody>
      </p:sp>
      <p:sp>
        <p:nvSpPr>
          <p:cNvPr id="14" name="Text Box 12"/>
          <p:cNvSpPr txBox="1">
            <a:spLocks noChangeArrowheads="1"/>
          </p:cNvSpPr>
          <p:nvPr/>
        </p:nvSpPr>
        <p:spPr bwMode="gray">
          <a:xfrm>
            <a:off x="1724588" y="811821"/>
            <a:ext cx="5914066" cy="79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lnSpc>
                <a:spcPct val="20000"/>
              </a:lnSpc>
              <a:spcBef>
                <a:spcPct val="50000"/>
              </a:spcBef>
            </a:pPr>
            <a:r>
              <a:rPr lang="en-US" sz="4400" b="1" dirty="0" smtClean="0">
                <a:solidFill>
                  <a:srgbClr val="D50000"/>
                </a:solidFill>
              </a:rPr>
              <a:t> </a:t>
            </a:r>
          </a:p>
          <a:p>
            <a:pPr algn="ctr" eaLnBrk="1" hangingPunct="1">
              <a:lnSpc>
                <a:spcPct val="20000"/>
              </a:lnSpc>
              <a:spcBef>
                <a:spcPct val="50000"/>
              </a:spcBef>
            </a:pPr>
            <a:r>
              <a:rPr lang="en-US" sz="4400" b="1" dirty="0" smtClean="0">
                <a:solidFill>
                  <a:srgbClr val="D50000"/>
                </a:solidFill>
              </a:rPr>
              <a:t>Create Awareness</a:t>
            </a:r>
            <a:endParaRPr lang="en-US" sz="3600" b="1" dirty="0" smtClean="0">
              <a:solidFill>
                <a:srgbClr val="D50000"/>
              </a:solidFill>
            </a:endParaRPr>
          </a:p>
        </p:txBody>
      </p:sp>
      <p:pic>
        <p:nvPicPr>
          <p:cNvPr id="5" name="Picture 4" descr="shadow.png"/>
          <p:cNvPicPr>
            <a:picLocks noChangeAspect="1"/>
          </p:cNvPicPr>
          <p:nvPr/>
        </p:nvPicPr>
        <p:blipFill>
          <a:blip r:embed="rId3" cstate="screen">
            <a:alphaModFix amt="24000"/>
            <a:extLst>
              <a:ext uri="{28A0092B-C50C-407E-A947-70E740481C1C}">
                <a14:useLocalDpi xmlns:a14="http://schemas.microsoft.com/office/drawing/2010/main"/>
              </a:ext>
            </a:extLst>
          </a:blip>
          <a:stretch>
            <a:fillRect/>
          </a:stretch>
        </p:blipFill>
        <p:spPr>
          <a:xfrm>
            <a:off x="401062" y="1511141"/>
            <a:ext cx="8334050" cy="468615"/>
          </a:xfrm>
          <a:prstGeom prst="rect">
            <a:avLst/>
          </a:prstGeom>
        </p:spPr>
      </p:pic>
      <p:sp>
        <p:nvSpPr>
          <p:cNvPr id="12" name="Slide Number Placeholder 1"/>
          <p:cNvSpPr>
            <a:spLocks noGrp="1"/>
          </p:cNvSpPr>
          <p:nvPr>
            <p:ph type="sldNum" sz="quarter" idx="4"/>
          </p:nvPr>
        </p:nvSpPr>
        <p:spPr>
          <a:xfrm>
            <a:off x="2" y="4869657"/>
            <a:ext cx="401061" cy="273844"/>
          </a:xfrm>
          <a:prstGeom prst="rect">
            <a:avLst/>
          </a:prstGeom>
        </p:spPr>
        <p:txBody>
          <a:bodyPr vert="horz" lIns="91440" tIns="45720" rIns="91440" bIns="45720" rtlCol="0" anchor="ctr"/>
          <a:lstStyle>
            <a:lvl1pPr algn="r">
              <a:defRPr sz="1100">
                <a:solidFill>
                  <a:schemeClr val="tx1">
                    <a:tint val="75000"/>
                  </a:schemeClr>
                </a:solidFill>
              </a:defRPr>
            </a:lvl1pPr>
          </a:lstStyle>
          <a:p>
            <a:fld id="{133CF2A4-CAF6-4D4D-9789-110A2B05844D}" type="slidenum">
              <a:rPr lang="en-US" smtClean="0"/>
              <a:pPr/>
              <a:t>40</a:t>
            </a:fld>
            <a:endParaRPr lang="en-US"/>
          </a:p>
        </p:txBody>
      </p:sp>
      <p:grpSp>
        <p:nvGrpSpPr>
          <p:cNvPr id="4" name="Group 3"/>
          <p:cNvGrpSpPr/>
          <p:nvPr/>
        </p:nvGrpSpPr>
        <p:grpSpPr>
          <a:xfrm>
            <a:off x="553463" y="1869998"/>
            <a:ext cx="8334050" cy="1172758"/>
            <a:chOff x="553463" y="2493330"/>
            <a:chExt cx="8334050" cy="1563677"/>
          </a:xfrm>
        </p:grpSpPr>
        <p:sp>
          <p:nvSpPr>
            <p:cNvPr id="17" name="Text Box 12"/>
            <p:cNvSpPr txBox="1">
              <a:spLocks noChangeArrowheads="1"/>
            </p:cNvSpPr>
            <p:nvPr/>
          </p:nvSpPr>
          <p:spPr bwMode="gray">
            <a:xfrm>
              <a:off x="2318505" y="2493330"/>
              <a:ext cx="4689243" cy="105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lnSpc>
                  <a:spcPct val="20000"/>
                </a:lnSpc>
                <a:spcBef>
                  <a:spcPct val="50000"/>
                </a:spcBef>
              </a:pPr>
              <a:endParaRPr lang="en-US" sz="4400" b="1" dirty="0" smtClean="0">
                <a:solidFill>
                  <a:srgbClr val="D50000"/>
                </a:solidFill>
              </a:endParaRPr>
            </a:p>
            <a:p>
              <a:pPr algn="ctr" eaLnBrk="1" hangingPunct="1">
                <a:lnSpc>
                  <a:spcPct val="20000"/>
                </a:lnSpc>
                <a:spcBef>
                  <a:spcPct val="50000"/>
                </a:spcBef>
              </a:pPr>
              <a:r>
                <a:rPr lang="en-US" sz="4400" b="1" dirty="0" smtClean="0">
                  <a:solidFill>
                    <a:srgbClr val="D50000"/>
                  </a:solidFill>
                </a:rPr>
                <a:t>Empower</a:t>
              </a:r>
              <a:endParaRPr lang="en-US" sz="3600" b="1" dirty="0" smtClean="0">
                <a:solidFill>
                  <a:srgbClr val="D50000"/>
                </a:solidFill>
              </a:endParaRPr>
            </a:p>
          </p:txBody>
        </p:sp>
        <p:pic>
          <p:nvPicPr>
            <p:cNvPr id="13" name="Picture 12" descr="shadow.png"/>
            <p:cNvPicPr>
              <a:picLocks noChangeAspect="1"/>
            </p:cNvPicPr>
            <p:nvPr/>
          </p:nvPicPr>
          <p:blipFill>
            <a:blip r:embed="rId3" cstate="screen">
              <a:alphaModFix amt="24000"/>
              <a:extLst>
                <a:ext uri="{28A0092B-C50C-407E-A947-70E740481C1C}">
                  <a14:useLocalDpi xmlns:a14="http://schemas.microsoft.com/office/drawing/2010/main"/>
                </a:ext>
              </a:extLst>
            </a:blip>
            <a:stretch>
              <a:fillRect/>
            </a:stretch>
          </p:blipFill>
          <p:spPr>
            <a:xfrm>
              <a:off x="553463" y="3432187"/>
              <a:ext cx="8334050" cy="624820"/>
            </a:xfrm>
            <a:prstGeom prst="rect">
              <a:avLst/>
            </a:prstGeom>
          </p:spPr>
        </p:pic>
      </p:grpSp>
      <p:grpSp>
        <p:nvGrpSpPr>
          <p:cNvPr id="6" name="Group 5"/>
          <p:cNvGrpSpPr/>
          <p:nvPr/>
        </p:nvGrpSpPr>
        <p:grpSpPr>
          <a:xfrm>
            <a:off x="705863" y="3275720"/>
            <a:ext cx="8334050" cy="780150"/>
            <a:chOff x="705863" y="4367626"/>
            <a:chExt cx="8334050" cy="1040200"/>
          </a:xfrm>
        </p:grpSpPr>
        <p:sp>
          <p:nvSpPr>
            <p:cNvPr id="18" name="Text Box 12"/>
            <p:cNvSpPr txBox="1">
              <a:spLocks noChangeArrowheads="1"/>
            </p:cNvSpPr>
            <p:nvPr/>
          </p:nvSpPr>
          <p:spPr bwMode="gray">
            <a:xfrm>
              <a:off x="2373332" y="4367626"/>
              <a:ext cx="4415128" cy="42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lnSpc>
                  <a:spcPct val="20000"/>
                </a:lnSpc>
                <a:spcBef>
                  <a:spcPct val="50000"/>
                </a:spcBef>
              </a:pPr>
              <a:r>
                <a:rPr lang="en-US" sz="4400" b="1" dirty="0" smtClean="0">
                  <a:solidFill>
                    <a:srgbClr val="D50000"/>
                  </a:solidFill>
                </a:rPr>
                <a:t>Govern</a:t>
              </a:r>
              <a:endParaRPr lang="en-US" sz="3600" b="1" dirty="0" smtClean="0">
                <a:solidFill>
                  <a:srgbClr val="D50000"/>
                </a:solidFill>
              </a:endParaRPr>
            </a:p>
          </p:txBody>
        </p:sp>
        <p:pic>
          <p:nvPicPr>
            <p:cNvPr id="19" name="Picture 18" descr="shadow.png"/>
            <p:cNvPicPr>
              <a:picLocks noChangeAspect="1"/>
            </p:cNvPicPr>
            <p:nvPr/>
          </p:nvPicPr>
          <p:blipFill>
            <a:blip r:embed="rId3" cstate="screen">
              <a:alphaModFix amt="24000"/>
              <a:extLst>
                <a:ext uri="{28A0092B-C50C-407E-A947-70E740481C1C}">
                  <a14:useLocalDpi xmlns:a14="http://schemas.microsoft.com/office/drawing/2010/main"/>
                </a:ext>
              </a:extLst>
            </a:blip>
            <a:stretch>
              <a:fillRect/>
            </a:stretch>
          </p:blipFill>
          <p:spPr>
            <a:xfrm>
              <a:off x="705863" y="4783006"/>
              <a:ext cx="8334050" cy="624820"/>
            </a:xfrm>
            <a:prstGeom prst="rect">
              <a:avLst/>
            </a:prstGeom>
          </p:spPr>
        </p:pic>
      </p:grpSp>
      <p:grpSp>
        <p:nvGrpSpPr>
          <p:cNvPr id="7" name="Group 6"/>
          <p:cNvGrpSpPr/>
          <p:nvPr/>
        </p:nvGrpSpPr>
        <p:grpSpPr>
          <a:xfrm>
            <a:off x="682949" y="4257437"/>
            <a:ext cx="8334050" cy="786391"/>
            <a:chOff x="682949" y="5664253"/>
            <a:chExt cx="8334050" cy="1048521"/>
          </a:xfrm>
        </p:grpSpPr>
        <p:sp>
          <p:nvSpPr>
            <p:cNvPr id="15" name="Text Box 12"/>
            <p:cNvSpPr txBox="1">
              <a:spLocks noChangeArrowheads="1"/>
            </p:cNvSpPr>
            <p:nvPr/>
          </p:nvSpPr>
          <p:spPr bwMode="gray">
            <a:xfrm>
              <a:off x="2627174" y="5664253"/>
              <a:ext cx="3907053" cy="42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lnSpc>
                  <a:spcPct val="20000"/>
                </a:lnSpc>
                <a:spcBef>
                  <a:spcPct val="50000"/>
                </a:spcBef>
              </a:pPr>
              <a:r>
                <a:rPr lang="en-US" sz="4400" b="1" dirty="0" smtClean="0">
                  <a:solidFill>
                    <a:srgbClr val="D50000"/>
                  </a:solidFill>
                </a:rPr>
                <a:t>Monitor</a:t>
              </a:r>
              <a:endParaRPr lang="en-US" sz="3600" b="1" dirty="0" smtClean="0">
                <a:solidFill>
                  <a:srgbClr val="D50000"/>
                </a:solidFill>
              </a:endParaRPr>
            </a:p>
          </p:txBody>
        </p:sp>
        <p:pic>
          <p:nvPicPr>
            <p:cNvPr id="16" name="Picture 15" descr="shadow.png"/>
            <p:cNvPicPr>
              <a:picLocks noChangeAspect="1"/>
            </p:cNvPicPr>
            <p:nvPr/>
          </p:nvPicPr>
          <p:blipFill>
            <a:blip r:embed="rId3" cstate="screen">
              <a:alphaModFix amt="24000"/>
              <a:extLst>
                <a:ext uri="{28A0092B-C50C-407E-A947-70E740481C1C}">
                  <a14:useLocalDpi xmlns:a14="http://schemas.microsoft.com/office/drawing/2010/main"/>
                </a:ext>
              </a:extLst>
            </a:blip>
            <a:stretch>
              <a:fillRect/>
            </a:stretch>
          </p:blipFill>
          <p:spPr>
            <a:xfrm>
              <a:off x="682949" y="6087954"/>
              <a:ext cx="8334050" cy="624820"/>
            </a:xfrm>
            <a:prstGeom prst="rect">
              <a:avLst/>
            </a:prstGeom>
          </p:spPr>
        </p:pic>
      </p:grpSp>
    </p:spTree>
    <p:extLst>
      <p:ext uri="{BB962C8B-B14F-4D97-AF65-F5344CB8AC3E}">
        <p14:creationId xmlns:p14="http://schemas.microsoft.com/office/powerpoint/2010/main" val="14108424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530461"/>
              </p:ext>
            </p:extLst>
          </p:nvPr>
        </p:nvGraphicFramePr>
        <p:xfrm>
          <a:off x="190500" y="173184"/>
          <a:ext cx="8780322" cy="4502725"/>
        </p:xfrm>
        <a:graphic>
          <a:graphicData uri="http://schemas.openxmlformats.org/drawingml/2006/table">
            <a:tbl>
              <a:tblPr bandRow="1">
                <a:tableStyleId>{5C22544A-7EE6-4342-B048-85BDC9FD1C3A}</a:tableStyleId>
              </a:tblPr>
              <a:tblGrid>
                <a:gridCol w="1463387"/>
                <a:gridCol w="1463387"/>
                <a:gridCol w="1463387"/>
                <a:gridCol w="1463387"/>
                <a:gridCol w="1463387"/>
                <a:gridCol w="1463387"/>
              </a:tblGrid>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dirty="0"/>
                    </a:p>
                  </a:txBody>
                  <a:tcPr marT="34290" marB="34290"/>
                </a:tc>
                <a:tc>
                  <a:txBody>
                    <a:bodyPr/>
                    <a:lstStyle/>
                    <a:p>
                      <a:endParaRPr lang="en-US" sz="140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dirty="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dirty="0"/>
                    </a:p>
                  </a:txBody>
                  <a:tcPr marT="34290" marB="34290"/>
                </a:tc>
              </a:tr>
            </a:tbl>
          </a:graphicData>
        </a:graphic>
      </p:graphicFrame>
      <p:sp>
        <p:nvSpPr>
          <p:cNvPr id="2" name="Slide Number Placeholder 1"/>
          <p:cNvSpPr>
            <a:spLocks noGrp="1"/>
          </p:cNvSpPr>
          <p:nvPr>
            <p:ph type="sldNum" sz="quarter" idx="4"/>
          </p:nvPr>
        </p:nvSpPr>
        <p:spPr/>
        <p:txBody>
          <a:bodyPr/>
          <a:lstStyle/>
          <a:p>
            <a:fld id="{133CF2A4-CAF6-4D4D-9789-110A2B05844D}" type="slidenum">
              <a:rPr lang="en-US" smtClean="0"/>
              <a:pPr/>
              <a:t>41</a:t>
            </a:fld>
            <a:endParaRPr lang="en-US"/>
          </a:p>
        </p:txBody>
      </p:sp>
      <p:sp>
        <p:nvSpPr>
          <p:cNvPr id="3" name="Date Placeholder 2"/>
          <p:cNvSpPr>
            <a:spLocks noGrp="1"/>
          </p:cNvSpPr>
          <p:nvPr>
            <p:ph type="dt" sz="half" idx="2"/>
          </p:nvPr>
        </p:nvSpPr>
        <p:spPr/>
        <p:txBody>
          <a:bodyPr/>
          <a:lstStyle/>
          <a:p>
            <a:fld id="{118A4822-380A-C44A-81E1-83E9E6BA5521}" type="datetime1">
              <a:rPr lang="en-US" smtClean="0"/>
              <a:pPr/>
              <a:t>10/12/14</a:t>
            </a:fld>
            <a:endParaRPr lang="en-US"/>
          </a:p>
        </p:txBody>
      </p:sp>
      <p:sp>
        <p:nvSpPr>
          <p:cNvPr id="7" name="Rectangle 6"/>
          <p:cNvSpPr/>
          <p:nvPr/>
        </p:nvSpPr>
        <p:spPr bwMode="gray">
          <a:xfrm>
            <a:off x="3128818" y="173184"/>
            <a:ext cx="2921000" cy="883227"/>
          </a:xfrm>
          <a:prstGeom prst="rect">
            <a:avLst/>
          </a:prstGeom>
          <a:solidFill>
            <a:schemeClr val="accent1">
              <a:lumMod val="60000"/>
              <a:lumOff val="40000"/>
            </a:schemeClr>
          </a:solidFill>
          <a:ln w="28575">
            <a:noFill/>
            <a:round/>
            <a:headEnd type="triangle" w="lg" len="lg"/>
            <a:tailEnd type="triangle" w="lg" len="lg"/>
          </a:ln>
        </p:spPr>
        <p:txBody>
          <a:bodyPr lIns="91438" tIns="45719" rIns="91438" bIns="45719" rtlCol="0" anchor="t">
            <a:prstTxWarp prst="textNoShape">
              <a:avLst/>
            </a:prstTxWarp>
          </a:bodyPr>
          <a:lstStyle/>
          <a:p>
            <a:pPr algn="ctr"/>
            <a:r>
              <a:rPr lang="en-US" dirty="0" smtClean="0"/>
              <a:t>Compound Project</a:t>
            </a:r>
            <a:endParaRPr lang="en-US" dirty="0"/>
          </a:p>
        </p:txBody>
      </p:sp>
      <p:sp>
        <p:nvSpPr>
          <p:cNvPr id="8" name="Rectangle 7"/>
          <p:cNvSpPr/>
          <p:nvPr/>
        </p:nvSpPr>
        <p:spPr bwMode="gray">
          <a:xfrm>
            <a:off x="6049818" y="173184"/>
            <a:ext cx="2921002" cy="883227"/>
          </a:xfrm>
          <a:prstGeom prst="rect">
            <a:avLst/>
          </a:prstGeom>
          <a:solidFill>
            <a:schemeClr val="accent3">
              <a:lumMod val="60000"/>
              <a:lumOff val="40000"/>
            </a:schemeClr>
          </a:solidFill>
          <a:ln w="28575">
            <a:noFill/>
            <a:round/>
            <a:headEnd type="triangle" w="lg" len="lg"/>
            <a:tailEnd type="triangle" w="lg" len="lg"/>
          </a:ln>
        </p:spPr>
        <p:txBody>
          <a:bodyPr lIns="91438" tIns="45719" rIns="91438" bIns="45719" rtlCol="0" anchor="t">
            <a:prstTxWarp prst="textNoShape">
              <a:avLst/>
            </a:prstTxWarp>
          </a:bodyPr>
          <a:lstStyle/>
          <a:p>
            <a:pPr algn="ctr"/>
            <a:r>
              <a:rPr lang="en-US" dirty="0" smtClean="0"/>
              <a:t>Consumer</a:t>
            </a:r>
            <a:endParaRPr lang="en-US" dirty="0"/>
          </a:p>
        </p:txBody>
      </p:sp>
      <p:sp>
        <p:nvSpPr>
          <p:cNvPr id="9" name="Rectangle 8"/>
          <p:cNvSpPr/>
          <p:nvPr/>
        </p:nvSpPr>
        <p:spPr bwMode="gray">
          <a:xfrm>
            <a:off x="207818" y="173184"/>
            <a:ext cx="2921000" cy="883227"/>
          </a:xfrm>
          <a:prstGeom prst="rect">
            <a:avLst/>
          </a:prstGeom>
          <a:solidFill>
            <a:schemeClr val="accent3">
              <a:lumMod val="40000"/>
              <a:lumOff val="60000"/>
            </a:schemeClr>
          </a:solidFill>
          <a:ln w="28575">
            <a:noFill/>
            <a:round/>
            <a:headEnd type="triangle" w="lg" len="lg"/>
            <a:tailEnd type="triangle" w="lg" len="lg"/>
          </a:ln>
        </p:spPr>
        <p:txBody>
          <a:bodyPr lIns="91438" tIns="45719" rIns="91438" bIns="45719" rtlCol="0" anchor="t">
            <a:prstTxWarp prst="textNoShape">
              <a:avLst/>
            </a:prstTxWarp>
          </a:bodyPr>
          <a:lstStyle/>
          <a:p>
            <a:pPr algn="ctr"/>
            <a:r>
              <a:rPr lang="en-US" dirty="0" smtClean="0"/>
              <a:t>“Part”</a:t>
            </a:r>
            <a:endParaRPr lang="en-US" dirty="0"/>
          </a:p>
        </p:txBody>
      </p:sp>
      <p:graphicFrame>
        <p:nvGraphicFramePr>
          <p:cNvPr id="5" name="Diagram 4"/>
          <p:cNvGraphicFramePr/>
          <p:nvPr>
            <p:extLst>
              <p:ext uri="{D42A27DB-BD31-4B8C-83A1-F6EECF244321}">
                <p14:modId xmlns:p14="http://schemas.microsoft.com/office/powerpoint/2010/main" val="376316080"/>
              </p:ext>
            </p:extLst>
          </p:nvPr>
        </p:nvGraphicFramePr>
        <p:xfrm>
          <a:off x="190500" y="578272"/>
          <a:ext cx="8780320" cy="420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ounded Rectangle 9"/>
          <p:cNvSpPr/>
          <p:nvPr/>
        </p:nvSpPr>
        <p:spPr bwMode="gray">
          <a:xfrm>
            <a:off x="776578" y="1394615"/>
            <a:ext cx="1766455" cy="277091"/>
          </a:xfrm>
          <a:prstGeom prst="roundRect">
            <a:avLst/>
          </a:prstGeom>
          <a:solidFill>
            <a:schemeClr val="accent1"/>
          </a:solidFill>
          <a:ln w="28575">
            <a:solidFill>
              <a:srgbClr val="000000"/>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Airbag</a:t>
            </a:r>
            <a:endParaRPr lang="en-US" sz="1400" dirty="0">
              <a:solidFill>
                <a:schemeClr val="bg1"/>
              </a:solidFill>
            </a:endParaRPr>
          </a:p>
        </p:txBody>
      </p:sp>
      <p:sp>
        <p:nvSpPr>
          <p:cNvPr id="11" name="Rounded Rectangle 10"/>
          <p:cNvSpPr/>
          <p:nvPr/>
        </p:nvSpPr>
        <p:spPr bwMode="gray">
          <a:xfrm>
            <a:off x="3684510" y="1249790"/>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12" name="Rounded Rectangle 11"/>
          <p:cNvSpPr/>
          <p:nvPr/>
        </p:nvSpPr>
        <p:spPr bwMode="gray">
          <a:xfrm>
            <a:off x="3775227" y="1350894"/>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13" name="Rounded Rectangle 12"/>
          <p:cNvSpPr/>
          <p:nvPr/>
        </p:nvSpPr>
        <p:spPr bwMode="gray">
          <a:xfrm>
            <a:off x="3899963" y="1455420"/>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Car X</a:t>
            </a:r>
            <a:endParaRPr lang="en-US" sz="1400" dirty="0">
              <a:solidFill>
                <a:schemeClr val="bg1"/>
              </a:solidFill>
            </a:endParaRPr>
          </a:p>
        </p:txBody>
      </p:sp>
      <p:sp>
        <p:nvSpPr>
          <p:cNvPr id="14" name="Rounded Rectangle 13"/>
          <p:cNvSpPr/>
          <p:nvPr/>
        </p:nvSpPr>
        <p:spPr bwMode="gray">
          <a:xfrm>
            <a:off x="6626464" y="1235245"/>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15" name="Rounded Rectangle 14"/>
          <p:cNvSpPr/>
          <p:nvPr/>
        </p:nvSpPr>
        <p:spPr bwMode="gray">
          <a:xfrm>
            <a:off x="6717181" y="1336350"/>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16" name="Rounded Rectangle 15"/>
          <p:cNvSpPr/>
          <p:nvPr/>
        </p:nvSpPr>
        <p:spPr bwMode="gray">
          <a:xfrm>
            <a:off x="6841917" y="1440875"/>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Alex’s Jaguar</a:t>
            </a:r>
            <a:endParaRPr lang="en-US" sz="1400" dirty="0">
              <a:solidFill>
                <a:schemeClr val="bg1"/>
              </a:solidFill>
            </a:endParaRPr>
          </a:p>
        </p:txBody>
      </p:sp>
    </p:spTree>
    <p:extLst>
      <p:ext uri="{BB962C8B-B14F-4D97-AF65-F5344CB8AC3E}">
        <p14:creationId xmlns:p14="http://schemas.microsoft.com/office/powerpoint/2010/main" val="242062286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218092158"/>
              </p:ext>
            </p:extLst>
          </p:nvPr>
        </p:nvGraphicFramePr>
        <p:xfrm>
          <a:off x="190500" y="173184"/>
          <a:ext cx="8780322" cy="4502725"/>
        </p:xfrm>
        <a:graphic>
          <a:graphicData uri="http://schemas.openxmlformats.org/drawingml/2006/table">
            <a:tbl>
              <a:tblPr bandRow="1">
                <a:tableStyleId>{5C22544A-7EE6-4342-B048-85BDC9FD1C3A}</a:tableStyleId>
              </a:tblPr>
              <a:tblGrid>
                <a:gridCol w="1463387"/>
                <a:gridCol w="1463387"/>
                <a:gridCol w="1463387"/>
                <a:gridCol w="1463387"/>
                <a:gridCol w="1463387"/>
                <a:gridCol w="1463387"/>
              </a:tblGrid>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dirty="0"/>
                    </a:p>
                  </a:txBody>
                  <a:tcPr marT="34290" marB="34290"/>
                </a:tc>
                <a:tc>
                  <a:txBody>
                    <a:bodyPr/>
                    <a:lstStyle/>
                    <a:p>
                      <a:endParaRPr lang="en-US" sz="140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dirty="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dirty="0"/>
                    </a:p>
                  </a:txBody>
                  <a:tcPr marT="34290" marB="34290"/>
                </a:tc>
              </a:tr>
            </a:tbl>
          </a:graphicData>
        </a:graphic>
      </p:graphicFrame>
      <p:sp>
        <p:nvSpPr>
          <p:cNvPr id="2" name="Slide Number Placeholder 1"/>
          <p:cNvSpPr>
            <a:spLocks noGrp="1"/>
          </p:cNvSpPr>
          <p:nvPr>
            <p:ph type="sldNum" sz="quarter" idx="4"/>
          </p:nvPr>
        </p:nvSpPr>
        <p:spPr/>
        <p:txBody>
          <a:bodyPr/>
          <a:lstStyle/>
          <a:p>
            <a:fld id="{133CF2A4-CAF6-4D4D-9789-110A2B05844D}" type="slidenum">
              <a:rPr lang="en-US" smtClean="0"/>
              <a:pPr/>
              <a:t>42</a:t>
            </a:fld>
            <a:endParaRPr lang="en-US"/>
          </a:p>
        </p:txBody>
      </p:sp>
      <p:sp>
        <p:nvSpPr>
          <p:cNvPr id="3" name="Date Placeholder 2"/>
          <p:cNvSpPr>
            <a:spLocks noGrp="1"/>
          </p:cNvSpPr>
          <p:nvPr>
            <p:ph type="dt" sz="half" idx="2"/>
          </p:nvPr>
        </p:nvSpPr>
        <p:spPr/>
        <p:txBody>
          <a:bodyPr/>
          <a:lstStyle/>
          <a:p>
            <a:fld id="{118A4822-380A-C44A-81E1-83E9E6BA5521}" type="datetime1">
              <a:rPr lang="en-US" smtClean="0"/>
              <a:pPr/>
              <a:t>10/23/14</a:t>
            </a:fld>
            <a:endParaRPr lang="en-US"/>
          </a:p>
        </p:txBody>
      </p:sp>
      <p:sp>
        <p:nvSpPr>
          <p:cNvPr id="7" name="Rectangle 6"/>
          <p:cNvSpPr/>
          <p:nvPr/>
        </p:nvSpPr>
        <p:spPr bwMode="gray">
          <a:xfrm>
            <a:off x="3128818" y="173184"/>
            <a:ext cx="2921000" cy="883227"/>
          </a:xfrm>
          <a:prstGeom prst="rect">
            <a:avLst/>
          </a:prstGeom>
          <a:solidFill>
            <a:schemeClr val="accent1">
              <a:lumMod val="60000"/>
              <a:lumOff val="40000"/>
            </a:schemeClr>
          </a:solidFill>
          <a:ln w="28575">
            <a:noFill/>
            <a:round/>
            <a:headEnd type="triangle" w="lg" len="lg"/>
            <a:tailEnd type="triangle" w="lg" len="lg"/>
          </a:ln>
        </p:spPr>
        <p:txBody>
          <a:bodyPr lIns="91438" tIns="45719" rIns="91438" bIns="45719" rtlCol="0" anchor="t">
            <a:prstTxWarp prst="textNoShape">
              <a:avLst/>
            </a:prstTxWarp>
          </a:bodyPr>
          <a:lstStyle/>
          <a:p>
            <a:pPr algn="ctr"/>
            <a:r>
              <a:rPr lang="en-US" dirty="0" smtClean="0"/>
              <a:t>Compound Project</a:t>
            </a:r>
            <a:endParaRPr lang="en-US" dirty="0"/>
          </a:p>
        </p:txBody>
      </p:sp>
      <p:sp>
        <p:nvSpPr>
          <p:cNvPr id="8" name="Rectangle 7"/>
          <p:cNvSpPr/>
          <p:nvPr/>
        </p:nvSpPr>
        <p:spPr bwMode="gray">
          <a:xfrm>
            <a:off x="6049818" y="173184"/>
            <a:ext cx="2921002" cy="883227"/>
          </a:xfrm>
          <a:prstGeom prst="rect">
            <a:avLst/>
          </a:prstGeom>
          <a:solidFill>
            <a:schemeClr val="accent3">
              <a:lumMod val="60000"/>
              <a:lumOff val="40000"/>
            </a:schemeClr>
          </a:solidFill>
          <a:ln w="28575">
            <a:noFill/>
            <a:round/>
            <a:headEnd type="triangle" w="lg" len="lg"/>
            <a:tailEnd type="triangle" w="lg" len="lg"/>
          </a:ln>
        </p:spPr>
        <p:txBody>
          <a:bodyPr lIns="91438" tIns="45719" rIns="91438" bIns="45719" rtlCol="0" anchor="t">
            <a:prstTxWarp prst="textNoShape">
              <a:avLst/>
            </a:prstTxWarp>
          </a:bodyPr>
          <a:lstStyle/>
          <a:p>
            <a:pPr algn="ctr"/>
            <a:r>
              <a:rPr lang="en-US" dirty="0" smtClean="0"/>
              <a:t>Consumer</a:t>
            </a:r>
            <a:endParaRPr lang="en-US" dirty="0"/>
          </a:p>
        </p:txBody>
      </p:sp>
      <p:sp>
        <p:nvSpPr>
          <p:cNvPr id="9" name="Rectangle 8"/>
          <p:cNvSpPr/>
          <p:nvPr/>
        </p:nvSpPr>
        <p:spPr bwMode="gray">
          <a:xfrm>
            <a:off x="207818" y="173184"/>
            <a:ext cx="2921000" cy="883227"/>
          </a:xfrm>
          <a:prstGeom prst="rect">
            <a:avLst/>
          </a:prstGeom>
          <a:solidFill>
            <a:schemeClr val="accent3">
              <a:lumMod val="40000"/>
              <a:lumOff val="60000"/>
            </a:schemeClr>
          </a:solidFill>
          <a:ln w="28575">
            <a:noFill/>
            <a:round/>
            <a:headEnd type="triangle" w="lg" len="lg"/>
            <a:tailEnd type="triangle" w="lg" len="lg"/>
          </a:ln>
        </p:spPr>
        <p:txBody>
          <a:bodyPr lIns="91438" tIns="45719" rIns="91438" bIns="45719" rtlCol="0" anchor="t">
            <a:prstTxWarp prst="textNoShape">
              <a:avLst/>
            </a:prstTxWarp>
          </a:bodyPr>
          <a:lstStyle/>
          <a:p>
            <a:pPr algn="ctr"/>
            <a:r>
              <a:rPr lang="en-US" dirty="0" smtClean="0"/>
              <a:t>“Part”</a:t>
            </a:r>
            <a:endParaRPr lang="en-US" dirty="0"/>
          </a:p>
        </p:txBody>
      </p:sp>
      <p:sp>
        <p:nvSpPr>
          <p:cNvPr id="10" name="Rounded Rectangle 9"/>
          <p:cNvSpPr/>
          <p:nvPr/>
        </p:nvSpPr>
        <p:spPr bwMode="gray">
          <a:xfrm>
            <a:off x="776578" y="1394615"/>
            <a:ext cx="1766455" cy="277091"/>
          </a:xfrm>
          <a:prstGeom prst="roundRect">
            <a:avLst/>
          </a:prstGeom>
          <a:solidFill>
            <a:schemeClr val="accent1"/>
          </a:solidFill>
          <a:ln w="28575">
            <a:solidFill>
              <a:srgbClr val="000000"/>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Airbag</a:t>
            </a:r>
            <a:endParaRPr lang="en-US" sz="1400" dirty="0">
              <a:solidFill>
                <a:schemeClr val="bg1"/>
              </a:solidFill>
            </a:endParaRPr>
          </a:p>
        </p:txBody>
      </p:sp>
      <p:sp>
        <p:nvSpPr>
          <p:cNvPr id="11" name="Rounded Rectangle 10"/>
          <p:cNvSpPr/>
          <p:nvPr/>
        </p:nvSpPr>
        <p:spPr bwMode="gray">
          <a:xfrm>
            <a:off x="3684510" y="1249790"/>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12" name="Rounded Rectangle 11"/>
          <p:cNvSpPr/>
          <p:nvPr/>
        </p:nvSpPr>
        <p:spPr bwMode="gray">
          <a:xfrm>
            <a:off x="3775227" y="1350894"/>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13" name="Rounded Rectangle 12"/>
          <p:cNvSpPr/>
          <p:nvPr/>
        </p:nvSpPr>
        <p:spPr bwMode="gray">
          <a:xfrm>
            <a:off x="3899963" y="1455420"/>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Car X</a:t>
            </a:r>
            <a:endParaRPr lang="en-US" sz="1400" dirty="0">
              <a:solidFill>
                <a:schemeClr val="bg1"/>
              </a:solidFill>
            </a:endParaRPr>
          </a:p>
        </p:txBody>
      </p:sp>
      <p:sp>
        <p:nvSpPr>
          <p:cNvPr id="14" name="Rounded Rectangle 13"/>
          <p:cNvSpPr/>
          <p:nvPr/>
        </p:nvSpPr>
        <p:spPr bwMode="gray">
          <a:xfrm>
            <a:off x="6626464" y="1235245"/>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15" name="Rounded Rectangle 14"/>
          <p:cNvSpPr/>
          <p:nvPr/>
        </p:nvSpPr>
        <p:spPr bwMode="gray">
          <a:xfrm>
            <a:off x="6717181" y="1336350"/>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16" name="Rounded Rectangle 15"/>
          <p:cNvSpPr/>
          <p:nvPr/>
        </p:nvSpPr>
        <p:spPr bwMode="gray">
          <a:xfrm>
            <a:off x="6841917" y="1440875"/>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Alex’s Jaguar</a:t>
            </a:r>
            <a:endParaRPr lang="en-US" sz="1400" dirty="0">
              <a:solidFill>
                <a:schemeClr val="bg1"/>
              </a:solidFill>
            </a:endParaRPr>
          </a:p>
        </p:txBody>
      </p:sp>
      <p:sp>
        <p:nvSpPr>
          <p:cNvPr id="17" name="Rounded Rectangle 16"/>
          <p:cNvSpPr/>
          <p:nvPr/>
        </p:nvSpPr>
        <p:spPr bwMode="gray">
          <a:xfrm>
            <a:off x="770225" y="2316906"/>
            <a:ext cx="1766455" cy="277091"/>
          </a:xfrm>
          <a:prstGeom prst="roundRect">
            <a:avLst/>
          </a:prstGeom>
          <a:solidFill>
            <a:schemeClr val="accent1"/>
          </a:solidFill>
          <a:ln w="28575">
            <a:solidFill>
              <a:srgbClr val="000000"/>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Struts</a:t>
            </a:r>
            <a:endParaRPr lang="en-US" sz="1400" dirty="0">
              <a:solidFill>
                <a:schemeClr val="bg1"/>
              </a:solidFill>
            </a:endParaRPr>
          </a:p>
        </p:txBody>
      </p:sp>
      <p:sp>
        <p:nvSpPr>
          <p:cNvPr id="18" name="Rounded Rectangle 17"/>
          <p:cNvSpPr/>
          <p:nvPr/>
        </p:nvSpPr>
        <p:spPr bwMode="gray">
          <a:xfrm>
            <a:off x="3678157" y="2172081"/>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19" name="Rounded Rectangle 18"/>
          <p:cNvSpPr/>
          <p:nvPr/>
        </p:nvSpPr>
        <p:spPr bwMode="gray">
          <a:xfrm>
            <a:off x="3768874" y="2273186"/>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20" name="Rounded Rectangle 19"/>
          <p:cNvSpPr/>
          <p:nvPr/>
        </p:nvSpPr>
        <p:spPr bwMode="gray">
          <a:xfrm>
            <a:off x="3893610" y="2377711"/>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Bank of X…</a:t>
            </a:r>
            <a:endParaRPr lang="en-US" sz="1400" dirty="0">
              <a:solidFill>
                <a:schemeClr val="bg1"/>
              </a:solidFill>
            </a:endParaRPr>
          </a:p>
        </p:txBody>
      </p:sp>
      <p:sp>
        <p:nvSpPr>
          <p:cNvPr id="21" name="Rounded Rectangle 20"/>
          <p:cNvSpPr/>
          <p:nvPr/>
        </p:nvSpPr>
        <p:spPr bwMode="gray">
          <a:xfrm>
            <a:off x="6620108" y="2157537"/>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22" name="Rounded Rectangle 21"/>
          <p:cNvSpPr/>
          <p:nvPr/>
        </p:nvSpPr>
        <p:spPr bwMode="gray">
          <a:xfrm>
            <a:off x="6710828" y="2258641"/>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23" name="Rounded Rectangle 22"/>
          <p:cNvSpPr/>
          <p:nvPr/>
        </p:nvSpPr>
        <p:spPr bwMode="gray">
          <a:xfrm>
            <a:off x="6835564" y="2363166"/>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200" dirty="0">
                <a:solidFill>
                  <a:schemeClr val="bg1"/>
                </a:solidFill>
              </a:rPr>
              <a:t>Sally Bank Customer</a:t>
            </a:r>
            <a:endParaRPr lang="en-US" sz="1200" dirty="0">
              <a:solidFill>
                <a:schemeClr val="bg1"/>
              </a:solidFill>
            </a:endParaRPr>
          </a:p>
        </p:txBody>
      </p:sp>
      <p:sp>
        <p:nvSpPr>
          <p:cNvPr id="24" name="Rounded Rectangle 23"/>
          <p:cNvSpPr/>
          <p:nvPr/>
        </p:nvSpPr>
        <p:spPr bwMode="gray">
          <a:xfrm>
            <a:off x="765238" y="3252474"/>
            <a:ext cx="1766455" cy="277091"/>
          </a:xfrm>
          <a:prstGeom prst="roundRect">
            <a:avLst/>
          </a:prstGeom>
          <a:solidFill>
            <a:schemeClr val="accent1"/>
          </a:solidFill>
          <a:ln w="28575">
            <a:solidFill>
              <a:srgbClr val="000000"/>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Struts</a:t>
            </a:r>
            <a:endParaRPr lang="en-US" sz="1400" dirty="0">
              <a:solidFill>
                <a:schemeClr val="bg1"/>
              </a:solidFill>
            </a:endParaRPr>
          </a:p>
        </p:txBody>
      </p:sp>
      <p:sp>
        <p:nvSpPr>
          <p:cNvPr id="25" name="Rounded Rectangle 24"/>
          <p:cNvSpPr/>
          <p:nvPr/>
        </p:nvSpPr>
        <p:spPr bwMode="gray">
          <a:xfrm>
            <a:off x="3673170" y="3107649"/>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26" name="Rounded Rectangle 25"/>
          <p:cNvSpPr/>
          <p:nvPr/>
        </p:nvSpPr>
        <p:spPr bwMode="gray">
          <a:xfrm>
            <a:off x="3763886" y="3208754"/>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27" name="Rounded Rectangle 26"/>
          <p:cNvSpPr/>
          <p:nvPr/>
        </p:nvSpPr>
        <p:spPr bwMode="gray">
          <a:xfrm>
            <a:off x="3888623" y="3313279"/>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IBM </a:t>
            </a:r>
            <a:r>
              <a:rPr lang="en-US" sz="1400" dirty="0" err="1">
                <a:solidFill>
                  <a:schemeClr val="bg1"/>
                </a:solidFill>
              </a:rPr>
              <a:t>WebSphere</a:t>
            </a:r>
            <a:endParaRPr lang="en-US" sz="1400" dirty="0">
              <a:solidFill>
                <a:schemeClr val="bg1"/>
              </a:solidFill>
            </a:endParaRPr>
          </a:p>
        </p:txBody>
      </p:sp>
      <p:sp>
        <p:nvSpPr>
          <p:cNvPr id="28" name="Rounded Rectangle 27"/>
          <p:cNvSpPr/>
          <p:nvPr/>
        </p:nvSpPr>
        <p:spPr bwMode="gray">
          <a:xfrm>
            <a:off x="6615124" y="3093105"/>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29" name="Rounded Rectangle 28"/>
          <p:cNvSpPr/>
          <p:nvPr/>
        </p:nvSpPr>
        <p:spPr bwMode="gray">
          <a:xfrm>
            <a:off x="6705841" y="3194209"/>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30" name="Rounded Rectangle 29"/>
          <p:cNvSpPr/>
          <p:nvPr/>
        </p:nvSpPr>
        <p:spPr bwMode="gray">
          <a:xfrm>
            <a:off x="6830577" y="3298734"/>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Bank of </a:t>
            </a:r>
            <a:r>
              <a:rPr lang="en-US" sz="1400" dirty="0">
                <a:solidFill>
                  <a:schemeClr val="bg1"/>
                </a:solidFill>
              </a:rPr>
              <a:t>X…</a:t>
            </a:r>
            <a:endParaRPr lang="en-US" sz="1400" dirty="0">
              <a:solidFill>
                <a:schemeClr val="bg1"/>
              </a:solidFill>
            </a:endParaRPr>
          </a:p>
        </p:txBody>
      </p:sp>
      <p:sp>
        <p:nvSpPr>
          <p:cNvPr id="32" name="Rounded Rectangle 31"/>
          <p:cNvSpPr/>
          <p:nvPr/>
        </p:nvSpPr>
        <p:spPr bwMode="gray">
          <a:xfrm>
            <a:off x="781562" y="4098217"/>
            <a:ext cx="1766455" cy="277091"/>
          </a:xfrm>
          <a:prstGeom prst="roundRect">
            <a:avLst/>
          </a:prstGeom>
          <a:solidFill>
            <a:schemeClr val="accent1"/>
          </a:solidFill>
          <a:ln w="28575">
            <a:solidFill>
              <a:srgbClr val="000000"/>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Bouncy Castle</a:t>
            </a:r>
            <a:endParaRPr lang="en-US" sz="1400" dirty="0">
              <a:solidFill>
                <a:schemeClr val="bg1"/>
              </a:solidFill>
            </a:endParaRPr>
          </a:p>
        </p:txBody>
      </p:sp>
      <p:sp>
        <p:nvSpPr>
          <p:cNvPr id="33" name="Rounded Rectangle 32"/>
          <p:cNvSpPr/>
          <p:nvPr/>
        </p:nvSpPr>
        <p:spPr bwMode="gray">
          <a:xfrm>
            <a:off x="3689494" y="3953392"/>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34" name="Rounded Rectangle 33"/>
          <p:cNvSpPr/>
          <p:nvPr/>
        </p:nvSpPr>
        <p:spPr bwMode="gray">
          <a:xfrm>
            <a:off x="3780211" y="4054497"/>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35" name="Rounded Rectangle 34"/>
          <p:cNvSpPr/>
          <p:nvPr/>
        </p:nvSpPr>
        <p:spPr bwMode="gray">
          <a:xfrm>
            <a:off x="3904945" y="4159022"/>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20,000 Applications</a:t>
            </a:r>
            <a:endParaRPr lang="en-US" sz="1400" dirty="0">
              <a:solidFill>
                <a:schemeClr val="bg1"/>
              </a:solidFill>
            </a:endParaRPr>
          </a:p>
        </p:txBody>
      </p:sp>
      <p:sp>
        <p:nvSpPr>
          <p:cNvPr id="36" name="Rounded Rectangle 35"/>
          <p:cNvSpPr/>
          <p:nvPr/>
        </p:nvSpPr>
        <p:spPr bwMode="gray">
          <a:xfrm>
            <a:off x="6631448" y="3938847"/>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37" name="Rounded Rectangle 36"/>
          <p:cNvSpPr/>
          <p:nvPr/>
        </p:nvSpPr>
        <p:spPr bwMode="gray">
          <a:xfrm>
            <a:off x="6722165" y="4039952"/>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t>Airbag</a:t>
            </a:r>
            <a:endParaRPr lang="en-US" sz="1400" dirty="0"/>
          </a:p>
        </p:txBody>
      </p:sp>
      <p:sp>
        <p:nvSpPr>
          <p:cNvPr id="38" name="Rounded Rectangle 37"/>
          <p:cNvSpPr/>
          <p:nvPr/>
        </p:nvSpPr>
        <p:spPr bwMode="gray">
          <a:xfrm>
            <a:off x="6846900" y="4144477"/>
            <a:ext cx="1766455" cy="277091"/>
          </a:xfrm>
          <a:prstGeom prst="roundRect">
            <a:avLst/>
          </a:prstGeom>
          <a:solidFill>
            <a:schemeClr val="accent1"/>
          </a:solidFill>
          <a:ln w="28575">
            <a:solidFill>
              <a:schemeClr val="tx1"/>
            </a:solidFill>
            <a:round/>
            <a:headEnd type="triangle" w="lg" len="lg"/>
            <a:tailEnd type="triangle" w="lg" len="lg"/>
          </a:ln>
        </p:spPr>
        <p:txBody>
          <a:bodyPr lIns="91438" tIns="45719" rIns="91438" bIns="45719" rtlCol="0" anchor="ctr">
            <a:prstTxWarp prst="textNoShape">
              <a:avLst/>
            </a:prstTxWarp>
          </a:bodyPr>
          <a:lstStyle/>
          <a:p>
            <a:pPr algn="ctr"/>
            <a:r>
              <a:rPr lang="en-US" sz="1400" dirty="0">
                <a:solidFill>
                  <a:schemeClr val="bg1"/>
                </a:solidFill>
              </a:rPr>
              <a:t>x</a:t>
            </a:r>
            <a:r>
              <a:rPr lang="en-US" sz="1400" dirty="0">
                <a:solidFill>
                  <a:schemeClr val="bg1"/>
                </a:solidFill>
              </a:rPr>
              <a:t> ??? Users</a:t>
            </a:r>
            <a:endParaRPr lang="en-US" sz="1400" dirty="0">
              <a:solidFill>
                <a:schemeClr val="bg1"/>
              </a:solidFill>
            </a:endParaRPr>
          </a:p>
        </p:txBody>
      </p:sp>
      <p:graphicFrame>
        <p:nvGraphicFramePr>
          <p:cNvPr id="39" name="Diagram 38"/>
          <p:cNvGraphicFramePr/>
          <p:nvPr>
            <p:extLst>
              <p:ext uri="{D42A27DB-BD31-4B8C-83A1-F6EECF244321}">
                <p14:modId xmlns:p14="http://schemas.microsoft.com/office/powerpoint/2010/main" val="2612484000"/>
              </p:ext>
            </p:extLst>
          </p:nvPr>
        </p:nvGraphicFramePr>
        <p:xfrm>
          <a:off x="190500" y="578272"/>
          <a:ext cx="8780320" cy="420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230395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4429" y="373065"/>
            <a:ext cx="8620637" cy="769937"/>
          </a:xfrm>
        </p:spPr>
        <p:txBody>
          <a:bodyPr/>
          <a:lstStyle/>
          <a:p>
            <a:r>
              <a:rPr lang="en-US" dirty="0" smtClean="0"/>
              <a:t>True Costs &amp; Least Cost Avoiders: Downstream</a:t>
            </a:r>
            <a:endParaRPr lang="en-US" dirty="0"/>
          </a:p>
        </p:txBody>
      </p:sp>
      <p:sp>
        <p:nvSpPr>
          <p:cNvPr id="5" name="Rectangle 4"/>
          <p:cNvSpPr/>
          <p:nvPr/>
        </p:nvSpPr>
        <p:spPr>
          <a:xfrm>
            <a:off x="414427" y="2435827"/>
            <a:ext cx="1818100" cy="93579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ACME</a:t>
            </a:r>
            <a:endParaRPr lang="en-US" dirty="0"/>
          </a:p>
        </p:txBody>
      </p:sp>
      <p:sp>
        <p:nvSpPr>
          <p:cNvPr id="6" name="Rectangle 5"/>
          <p:cNvSpPr/>
          <p:nvPr/>
        </p:nvSpPr>
        <p:spPr>
          <a:xfrm>
            <a:off x="2607137" y="81589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Enterprise</a:t>
            </a:r>
            <a:endParaRPr lang="en-US" dirty="0"/>
          </a:p>
        </p:txBody>
      </p:sp>
      <p:sp>
        <p:nvSpPr>
          <p:cNvPr id="8" name="Rectangle 7"/>
          <p:cNvSpPr/>
          <p:nvPr/>
        </p:nvSpPr>
        <p:spPr>
          <a:xfrm>
            <a:off x="2607137" y="1361323"/>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Bank</a:t>
            </a:r>
            <a:endParaRPr lang="en-US" dirty="0"/>
          </a:p>
        </p:txBody>
      </p:sp>
      <p:sp>
        <p:nvSpPr>
          <p:cNvPr id="14" name="Rectangle 13"/>
          <p:cNvSpPr/>
          <p:nvPr/>
        </p:nvSpPr>
        <p:spPr>
          <a:xfrm>
            <a:off x="2607137" y="191487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Retail</a:t>
            </a:r>
            <a:endParaRPr lang="en-US" dirty="0"/>
          </a:p>
        </p:txBody>
      </p:sp>
      <p:sp>
        <p:nvSpPr>
          <p:cNvPr id="16" name="Rectangle 15"/>
          <p:cNvSpPr/>
          <p:nvPr/>
        </p:nvSpPr>
        <p:spPr>
          <a:xfrm>
            <a:off x="2607137" y="2460303"/>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r>
              <a:rPr lang="en-US" dirty="0" smtClean="0"/>
              <a:t>Manufacturing</a:t>
            </a:r>
            <a:endParaRPr lang="en-US" dirty="0"/>
          </a:p>
        </p:txBody>
      </p:sp>
      <p:sp>
        <p:nvSpPr>
          <p:cNvPr id="17" name="Rectangle 16"/>
          <p:cNvSpPr/>
          <p:nvPr/>
        </p:nvSpPr>
        <p:spPr>
          <a:xfrm>
            <a:off x="2607137" y="301385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err="1" smtClean="0"/>
              <a:t>BioPharma</a:t>
            </a:r>
            <a:endParaRPr lang="en-US" dirty="0"/>
          </a:p>
        </p:txBody>
      </p:sp>
      <p:sp>
        <p:nvSpPr>
          <p:cNvPr id="19" name="Rectangle 18"/>
          <p:cNvSpPr/>
          <p:nvPr/>
        </p:nvSpPr>
        <p:spPr>
          <a:xfrm>
            <a:off x="2607137" y="3559283"/>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Education</a:t>
            </a:r>
            <a:endParaRPr lang="en-US" dirty="0"/>
          </a:p>
        </p:txBody>
      </p:sp>
      <p:sp>
        <p:nvSpPr>
          <p:cNvPr id="20" name="Rectangle 19"/>
          <p:cNvSpPr/>
          <p:nvPr/>
        </p:nvSpPr>
        <p:spPr>
          <a:xfrm>
            <a:off x="2607137" y="411283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High Tech</a:t>
            </a:r>
            <a:endParaRPr lang="en-US" dirty="0"/>
          </a:p>
        </p:txBody>
      </p:sp>
      <p:sp>
        <p:nvSpPr>
          <p:cNvPr id="21" name="Rectangle 20"/>
          <p:cNvSpPr/>
          <p:nvPr/>
        </p:nvSpPr>
        <p:spPr>
          <a:xfrm>
            <a:off x="2759535" y="96829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Enterprise</a:t>
            </a:r>
            <a:endParaRPr lang="en-US" dirty="0"/>
          </a:p>
        </p:txBody>
      </p:sp>
      <p:sp>
        <p:nvSpPr>
          <p:cNvPr id="22" name="Rectangle 21"/>
          <p:cNvSpPr/>
          <p:nvPr/>
        </p:nvSpPr>
        <p:spPr>
          <a:xfrm>
            <a:off x="2759535" y="1513723"/>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Bank</a:t>
            </a:r>
            <a:endParaRPr lang="en-US" dirty="0"/>
          </a:p>
        </p:txBody>
      </p:sp>
      <p:sp>
        <p:nvSpPr>
          <p:cNvPr id="23" name="Rectangle 22"/>
          <p:cNvSpPr/>
          <p:nvPr/>
        </p:nvSpPr>
        <p:spPr>
          <a:xfrm>
            <a:off x="2759535" y="206727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Retail</a:t>
            </a:r>
            <a:endParaRPr lang="en-US" dirty="0"/>
          </a:p>
        </p:txBody>
      </p:sp>
      <p:sp>
        <p:nvSpPr>
          <p:cNvPr id="24" name="Rectangle 23"/>
          <p:cNvSpPr/>
          <p:nvPr/>
        </p:nvSpPr>
        <p:spPr>
          <a:xfrm>
            <a:off x="2759535" y="2612703"/>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r>
              <a:rPr lang="en-US" dirty="0" smtClean="0"/>
              <a:t>Manufacturing</a:t>
            </a:r>
            <a:endParaRPr lang="en-US" dirty="0"/>
          </a:p>
        </p:txBody>
      </p:sp>
      <p:sp>
        <p:nvSpPr>
          <p:cNvPr id="25" name="Rectangle 24"/>
          <p:cNvSpPr/>
          <p:nvPr/>
        </p:nvSpPr>
        <p:spPr>
          <a:xfrm>
            <a:off x="2759535" y="316625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err="1" smtClean="0"/>
              <a:t>BioPharma</a:t>
            </a:r>
            <a:endParaRPr lang="en-US" dirty="0"/>
          </a:p>
        </p:txBody>
      </p:sp>
      <p:sp>
        <p:nvSpPr>
          <p:cNvPr id="26" name="Rectangle 25"/>
          <p:cNvSpPr/>
          <p:nvPr/>
        </p:nvSpPr>
        <p:spPr>
          <a:xfrm>
            <a:off x="2759535" y="3711683"/>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Education</a:t>
            </a:r>
            <a:endParaRPr lang="en-US" dirty="0"/>
          </a:p>
        </p:txBody>
      </p:sp>
      <p:sp>
        <p:nvSpPr>
          <p:cNvPr id="27" name="Rectangle 26"/>
          <p:cNvSpPr/>
          <p:nvPr/>
        </p:nvSpPr>
        <p:spPr>
          <a:xfrm>
            <a:off x="2759535" y="426523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High Tech</a:t>
            </a:r>
            <a:endParaRPr lang="en-US" dirty="0"/>
          </a:p>
        </p:txBody>
      </p:sp>
      <p:sp>
        <p:nvSpPr>
          <p:cNvPr id="28" name="Rectangle 27"/>
          <p:cNvSpPr/>
          <p:nvPr/>
        </p:nvSpPr>
        <p:spPr>
          <a:xfrm>
            <a:off x="2911937" y="112069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Enterprise</a:t>
            </a:r>
            <a:endParaRPr lang="en-US" dirty="0"/>
          </a:p>
        </p:txBody>
      </p:sp>
      <p:sp>
        <p:nvSpPr>
          <p:cNvPr id="29" name="Rectangle 28"/>
          <p:cNvSpPr/>
          <p:nvPr/>
        </p:nvSpPr>
        <p:spPr>
          <a:xfrm>
            <a:off x="2911937" y="1666123"/>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Bank</a:t>
            </a:r>
            <a:endParaRPr lang="en-US" dirty="0"/>
          </a:p>
        </p:txBody>
      </p:sp>
      <p:sp>
        <p:nvSpPr>
          <p:cNvPr id="30" name="Rectangle 29"/>
          <p:cNvSpPr/>
          <p:nvPr/>
        </p:nvSpPr>
        <p:spPr>
          <a:xfrm>
            <a:off x="2911937" y="221967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Retail</a:t>
            </a:r>
            <a:endParaRPr lang="en-US" dirty="0"/>
          </a:p>
        </p:txBody>
      </p:sp>
      <p:sp>
        <p:nvSpPr>
          <p:cNvPr id="31" name="Rectangle 30"/>
          <p:cNvSpPr/>
          <p:nvPr/>
        </p:nvSpPr>
        <p:spPr>
          <a:xfrm>
            <a:off x="2911937" y="2765103"/>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r>
              <a:rPr lang="en-US" dirty="0" smtClean="0"/>
              <a:t>Manufacturing</a:t>
            </a:r>
            <a:endParaRPr lang="en-US" dirty="0"/>
          </a:p>
        </p:txBody>
      </p:sp>
      <p:sp>
        <p:nvSpPr>
          <p:cNvPr id="32" name="Rectangle 31"/>
          <p:cNvSpPr/>
          <p:nvPr/>
        </p:nvSpPr>
        <p:spPr>
          <a:xfrm>
            <a:off x="2911937" y="331865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err="1" smtClean="0"/>
              <a:t>BioPharma</a:t>
            </a:r>
            <a:endParaRPr lang="en-US" dirty="0"/>
          </a:p>
        </p:txBody>
      </p:sp>
      <p:sp>
        <p:nvSpPr>
          <p:cNvPr id="33" name="Rectangle 32"/>
          <p:cNvSpPr/>
          <p:nvPr/>
        </p:nvSpPr>
        <p:spPr>
          <a:xfrm>
            <a:off x="2911937" y="3864083"/>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Education</a:t>
            </a:r>
            <a:endParaRPr lang="en-US" dirty="0"/>
          </a:p>
        </p:txBody>
      </p:sp>
      <p:sp>
        <p:nvSpPr>
          <p:cNvPr id="34" name="Rectangle 33"/>
          <p:cNvSpPr/>
          <p:nvPr/>
        </p:nvSpPr>
        <p:spPr>
          <a:xfrm>
            <a:off x="2911937" y="4417632"/>
            <a:ext cx="1638961" cy="473340"/>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smtClean="0"/>
              <a:t>High Tech</a:t>
            </a:r>
            <a:endParaRPr lang="en-US" dirty="0"/>
          </a:p>
        </p:txBody>
      </p:sp>
      <p:sp>
        <p:nvSpPr>
          <p:cNvPr id="35" name="Rectangle 34"/>
          <p:cNvSpPr/>
          <p:nvPr/>
        </p:nvSpPr>
        <p:spPr>
          <a:xfrm>
            <a:off x="4914476" y="81589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6" name="Rectangle 35"/>
          <p:cNvSpPr/>
          <p:nvPr/>
        </p:nvSpPr>
        <p:spPr>
          <a:xfrm>
            <a:off x="4914476" y="136132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7" name="Rectangle 36"/>
          <p:cNvSpPr/>
          <p:nvPr/>
        </p:nvSpPr>
        <p:spPr>
          <a:xfrm>
            <a:off x="4914476" y="191487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8" name="Rectangle 37"/>
          <p:cNvSpPr/>
          <p:nvPr/>
        </p:nvSpPr>
        <p:spPr>
          <a:xfrm>
            <a:off x="4914476" y="246030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39" name="Rectangle 38"/>
          <p:cNvSpPr/>
          <p:nvPr/>
        </p:nvSpPr>
        <p:spPr>
          <a:xfrm>
            <a:off x="4914476" y="301385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40" name="Rectangle 39"/>
          <p:cNvSpPr/>
          <p:nvPr/>
        </p:nvSpPr>
        <p:spPr>
          <a:xfrm>
            <a:off x="4914476" y="355928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41" name="Rectangle 40"/>
          <p:cNvSpPr/>
          <p:nvPr/>
        </p:nvSpPr>
        <p:spPr>
          <a:xfrm>
            <a:off x="4914476" y="411283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42" name="Rectangle 41"/>
          <p:cNvSpPr/>
          <p:nvPr/>
        </p:nvSpPr>
        <p:spPr>
          <a:xfrm>
            <a:off x="4914476" y="94341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43" name="Rectangle 42"/>
          <p:cNvSpPr/>
          <p:nvPr/>
        </p:nvSpPr>
        <p:spPr>
          <a:xfrm>
            <a:off x="4914476" y="148884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44" name="Rectangle 43"/>
          <p:cNvSpPr/>
          <p:nvPr/>
        </p:nvSpPr>
        <p:spPr>
          <a:xfrm>
            <a:off x="4914476" y="204239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45" name="Rectangle 44"/>
          <p:cNvSpPr/>
          <p:nvPr/>
        </p:nvSpPr>
        <p:spPr>
          <a:xfrm>
            <a:off x="4914476" y="258782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46" name="Rectangle 45"/>
          <p:cNvSpPr/>
          <p:nvPr/>
        </p:nvSpPr>
        <p:spPr>
          <a:xfrm>
            <a:off x="4914476" y="314137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47" name="Rectangle 46"/>
          <p:cNvSpPr/>
          <p:nvPr/>
        </p:nvSpPr>
        <p:spPr>
          <a:xfrm>
            <a:off x="4914476" y="368680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48" name="Rectangle 47"/>
          <p:cNvSpPr/>
          <p:nvPr/>
        </p:nvSpPr>
        <p:spPr>
          <a:xfrm>
            <a:off x="4914476" y="424035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61" name="Rectangle 160"/>
          <p:cNvSpPr/>
          <p:nvPr/>
        </p:nvSpPr>
        <p:spPr>
          <a:xfrm>
            <a:off x="4914476" y="107391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62" name="Rectangle 161"/>
          <p:cNvSpPr/>
          <p:nvPr/>
        </p:nvSpPr>
        <p:spPr>
          <a:xfrm>
            <a:off x="4914476" y="161935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63" name="Rectangle 162"/>
          <p:cNvSpPr/>
          <p:nvPr/>
        </p:nvSpPr>
        <p:spPr>
          <a:xfrm>
            <a:off x="4914476" y="217289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64" name="Rectangle 163"/>
          <p:cNvSpPr/>
          <p:nvPr/>
        </p:nvSpPr>
        <p:spPr>
          <a:xfrm>
            <a:off x="4914476" y="271833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165" name="Rectangle 164"/>
          <p:cNvSpPr/>
          <p:nvPr/>
        </p:nvSpPr>
        <p:spPr>
          <a:xfrm>
            <a:off x="4914476" y="327187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66" name="Rectangle 165"/>
          <p:cNvSpPr/>
          <p:nvPr/>
        </p:nvSpPr>
        <p:spPr>
          <a:xfrm>
            <a:off x="4914476" y="381731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67" name="Rectangle 166"/>
          <p:cNvSpPr/>
          <p:nvPr/>
        </p:nvSpPr>
        <p:spPr>
          <a:xfrm>
            <a:off x="4914476" y="437085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68" name="Rectangle 167"/>
          <p:cNvSpPr/>
          <p:nvPr/>
        </p:nvSpPr>
        <p:spPr>
          <a:xfrm>
            <a:off x="4914476" y="120609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69" name="Rectangle 168"/>
          <p:cNvSpPr/>
          <p:nvPr/>
        </p:nvSpPr>
        <p:spPr>
          <a:xfrm>
            <a:off x="4914476" y="175152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70" name="Rectangle 169"/>
          <p:cNvSpPr/>
          <p:nvPr/>
        </p:nvSpPr>
        <p:spPr>
          <a:xfrm>
            <a:off x="4914476" y="230507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71" name="Rectangle 170"/>
          <p:cNvSpPr/>
          <p:nvPr/>
        </p:nvSpPr>
        <p:spPr>
          <a:xfrm>
            <a:off x="4914476" y="285050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172" name="Rectangle 171"/>
          <p:cNvSpPr/>
          <p:nvPr/>
        </p:nvSpPr>
        <p:spPr>
          <a:xfrm>
            <a:off x="4914476" y="340405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73" name="Rectangle 172"/>
          <p:cNvSpPr/>
          <p:nvPr/>
        </p:nvSpPr>
        <p:spPr>
          <a:xfrm>
            <a:off x="4914476" y="394948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74" name="Rectangle 173"/>
          <p:cNvSpPr/>
          <p:nvPr/>
        </p:nvSpPr>
        <p:spPr>
          <a:xfrm>
            <a:off x="4914476" y="450303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75" name="Rectangle 174"/>
          <p:cNvSpPr/>
          <p:nvPr/>
        </p:nvSpPr>
        <p:spPr>
          <a:xfrm>
            <a:off x="5066881" y="96829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76" name="Rectangle 175"/>
          <p:cNvSpPr/>
          <p:nvPr/>
        </p:nvSpPr>
        <p:spPr>
          <a:xfrm>
            <a:off x="5066881" y="151372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77" name="Rectangle 176"/>
          <p:cNvSpPr/>
          <p:nvPr/>
        </p:nvSpPr>
        <p:spPr>
          <a:xfrm>
            <a:off x="5066881" y="206727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78" name="Rectangle 177"/>
          <p:cNvSpPr/>
          <p:nvPr/>
        </p:nvSpPr>
        <p:spPr>
          <a:xfrm>
            <a:off x="5066881" y="261270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179" name="Rectangle 178"/>
          <p:cNvSpPr/>
          <p:nvPr/>
        </p:nvSpPr>
        <p:spPr>
          <a:xfrm>
            <a:off x="5066881" y="316625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80" name="Rectangle 179"/>
          <p:cNvSpPr/>
          <p:nvPr/>
        </p:nvSpPr>
        <p:spPr>
          <a:xfrm>
            <a:off x="5066881" y="371168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81" name="Rectangle 180"/>
          <p:cNvSpPr/>
          <p:nvPr/>
        </p:nvSpPr>
        <p:spPr>
          <a:xfrm>
            <a:off x="5066881" y="426523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82" name="Rectangle 181"/>
          <p:cNvSpPr/>
          <p:nvPr/>
        </p:nvSpPr>
        <p:spPr>
          <a:xfrm>
            <a:off x="5066881" y="109581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83" name="Rectangle 182"/>
          <p:cNvSpPr/>
          <p:nvPr/>
        </p:nvSpPr>
        <p:spPr>
          <a:xfrm>
            <a:off x="5066881" y="164124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84" name="Rectangle 183"/>
          <p:cNvSpPr/>
          <p:nvPr/>
        </p:nvSpPr>
        <p:spPr>
          <a:xfrm>
            <a:off x="5066881" y="219479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85" name="Rectangle 184"/>
          <p:cNvSpPr/>
          <p:nvPr/>
        </p:nvSpPr>
        <p:spPr>
          <a:xfrm>
            <a:off x="5066881" y="274022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186" name="Rectangle 185"/>
          <p:cNvSpPr/>
          <p:nvPr/>
        </p:nvSpPr>
        <p:spPr>
          <a:xfrm>
            <a:off x="5066881" y="329377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87" name="Rectangle 186"/>
          <p:cNvSpPr/>
          <p:nvPr/>
        </p:nvSpPr>
        <p:spPr>
          <a:xfrm>
            <a:off x="5066881" y="383920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88" name="Rectangle 187"/>
          <p:cNvSpPr/>
          <p:nvPr/>
        </p:nvSpPr>
        <p:spPr>
          <a:xfrm>
            <a:off x="5066881" y="439275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89" name="Rectangle 188"/>
          <p:cNvSpPr/>
          <p:nvPr/>
        </p:nvSpPr>
        <p:spPr>
          <a:xfrm>
            <a:off x="5066881" y="122631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90" name="Rectangle 189"/>
          <p:cNvSpPr/>
          <p:nvPr/>
        </p:nvSpPr>
        <p:spPr>
          <a:xfrm>
            <a:off x="5066881" y="177175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91" name="Rectangle 190"/>
          <p:cNvSpPr/>
          <p:nvPr/>
        </p:nvSpPr>
        <p:spPr>
          <a:xfrm>
            <a:off x="5066881" y="232529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92" name="Rectangle 191"/>
          <p:cNvSpPr/>
          <p:nvPr/>
        </p:nvSpPr>
        <p:spPr>
          <a:xfrm>
            <a:off x="5066881" y="287073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193" name="Rectangle 192"/>
          <p:cNvSpPr/>
          <p:nvPr/>
        </p:nvSpPr>
        <p:spPr>
          <a:xfrm>
            <a:off x="5066881" y="342427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94" name="Rectangle 193"/>
          <p:cNvSpPr/>
          <p:nvPr/>
        </p:nvSpPr>
        <p:spPr>
          <a:xfrm>
            <a:off x="5066881" y="396971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95" name="Rectangle 194"/>
          <p:cNvSpPr/>
          <p:nvPr/>
        </p:nvSpPr>
        <p:spPr>
          <a:xfrm>
            <a:off x="5066881" y="452325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96" name="Rectangle 195"/>
          <p:cNvSpPr/>
          <p:nvPr/>
        </p:nvSpPr>
        <p:spPr>
          <a:xfrm>
            <a:off x="5066881" y="135849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97" name="Rectangle 196"/>
          <p:cNvSpPr/>
          <p:nvPr/>
        </p:nvSpPr>
        <p:spPr>
          <a:xfrm>
            <a:off x="5066881" y="190392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98" name="Rectangle 197"/>
          <p:cNvSpPr/>
          <p:nvPr/>
        </p:nvSpPr>
        <p:spPr>
          <a:xfrm>
            <a:off x="5066881" y="245747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199" name="Rectangle 198"/>
          <p:cNvSpPr/>
          <p:nvPr/>
        </p:nvSpPr>
        <p:spPr>
          <a:xfrm>
            <a:off x="5066881" y="300290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200" name="Rectangle 199"/>
          <p:cNvSpPr/>
          <p:nvPr/>
        </p:nvSpPr>
        <p:spPr>
          <a:xfrm>
            <a:off x="5066881" y="355645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01" name="Rectangle 200"/>
          <p:cNvSpPr/>
          <p:nvPr/>
        </p:nvSpPr>
        <p:spPr>
          <a:xfrm>
            <a:off x="5066881" y="410188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02" name="Rectangle 201"/>
          <p:cNvSpPr/>
          <p:nvPr/>
        </p:nvSpPr>
        <p:spPr>
          <a:xfrm>
            <a:off x="5066881" y="465543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03" name="Rectangle 202"/>
          <p:cNvSpPr/>
          <p:nvPr/>
        </p:nvSpPr>
        <p:spPr>
          <a:xfrm>
            <a:off x="5219281" y="112069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04" name="Rectangle 203"/>
          <p:cNvSpPr/>
          <p:nvPr/>
        </p:nvSpPr>
        <p:spPr>
          <a:xfrm>
            <a:off x="5219281" y="166612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05" name="Rectangle 204"/>
          <p:cNvSpPr/>
          <p:nvPr/>
        </p:nvSpPr>
        <p:spPr>
          <a:xfrm>
            <a:off x="5219281" y="221967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06" name="Rectangle 205"/>
          <p:cNvSpPr/>
          <p:nvPr/>
        </p:nvSpPr>
        <p:spPr>
          <a:xfrm>
            <a:off x="5219281" y="2765103"/>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207" name="Rectangle 206"/>
          <p:cNvSpPr/>
          <p:nvPr/>
        </p:nvSpPr>
        <p:spPr>
          <a:xfrm>
            <a:off x="5219281" y="331865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08" name="Rectangle 207"/>
          <p:cNvSpPr/>
          <p:nvPr/>
        </p:nvSpPr>
        <p:spPr>
          <a:xfrm>
            <a:off x="5219281" y="386408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09" name="Rectangle 208"/>
          <p:cNvSpPr/>
          <p:nvPr/>
        </p:nvSpPr>
        <p:spPr>
          <a:xfrm>
            <a:off x="5219281" y="441763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10" name="Rectangle 209"/>
          <p:cNvSpPr/>
          <p:nvPr/>
        </p:nvSpPr>
        <p:spPr>
          <a:xfrm>
            <a:off x="5219281" y="124821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11" name="Rectangle 210"/>
          <p:cNvSpPr/>
          <p:nvPr/>
        </p:nvSpPr>
        <p:spPr>
          <a:xfrm>
            <a:off x="5219281" y="179364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12" name="Rectangle 211"/>
          <p:cNvSpPr/>
          <p:nvPr/>
        </p:nvSpPr>
        <p:spPr>
          <a:xfrm>
            <a:off x="5219281" y="234719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13" name="Rectangle 212"/>
          <p:cNvSpPr/>
          <p:nvPr/>
        </p:nvSpPr>
        <p:spPr>
          <a:xfrm>
            <a:off x="5219281" y="289262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214" name="Rectangle 213"/>
          <p:cNvSpPr/>
          <p:nvPr/>
        </p:nvSpPr>
        <p:spPr>
          <a:xfrm>
            <a:off x="5219281" y="344617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15" name="Rectangle 214"/>
          <p:cNvSpPr/>
          <p:nvPr/>
        </p:nvSpPr>
        <p:spPr>
          <a:xfrm>
            <a:off x="5219281" y="399160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16" name="Rectangle 215"/>
          <p:cNvSpPr/>
          <p:nvPr/>
        </p:nvSpPr>
        <p:spPr>
          <a:xfrm>
            <a:off x="5219281" y="454515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17" name="Rectangle 216"/>
          <p:cNvSpPr/>
          <p:nvPr/>
        </p:nvSpPr>
        <p:spPr>
          <a:xfrm>
            <a:off x="5219281" y="137871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18" name="Rectangle 217"/>
          <p:cNvSpPr/>
          <p:nvPr/>
        </p:nvSpPr>
        <p:spPr>
          <a:xfrm>
            <a:off x="5219281" y="192415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19" name="Rectangle 218"/>
          <p:cNvSpPr/>
          <p:nvPr/>
        </p:nvSpPr>
        <p:spPr>
          <a:xfrm>
            <a:off x="5219281" y="247769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0" name="Rectangle 219"/>
          <p:cNvSpPr/>
          <p:nvPr/>
        </p:nvSpPr>
        <p:spPr>
          <a:xfrm>
            <a:off x="5219281" y="302313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221" name="Rectangle 220"/>
          <p:cNvSpPr/>
          <p:nvPr/>
        </p:nvSpPr>
        <p:spPr>
          <a:xfrm>
            <a:off x="5219281" y="357667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2" name="Rectangle 221"/>
          <p:cNvSpPr/>
          <p:nvPr/>
        </p:nvSpPr>
        <p:spPr>
          <a:xfrm>
            <a:off x="5219281" y="412211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3" name="Rectangle 222"/>
          <p:cNvSpPr/>
          <p:nvPr/>
        </p:nvSpPr>
        <p:spPr>
          <a:xfrm>
            <a:off x="5219281" y="467565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4" name="Rectangle 223"/>
          <p:cNvSpPr/>
          <p:nvPr/>
        </p:nvSpPr>
        <p:spPr>
          <a:xfrm>
            <a:off x="5219281" y="151089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5" name="Rectangle 224"/>
          <p:cNvSpPr/>
          <p:nvPr/>
        </p:nvSpPr>
        <p:spPr>
          <a:xfrm>
            <a:off x="5219281" y="205632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6" name="Rectangle 225"/>
          <p:cNvSpPr/>
          <p:nvPr/>
        </p:nvSpPr>
        <p:spPr>
          <a:xfrm>
            <a:off x="5219281" y="2609874"/>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7" name="Rectangle 226"/>
          <p:cNvSpPr/>
          <p:nvPr/>
        </p:nvSpPr>
        <p:spPr>
          <a:xfrm>
            <a:off x="5219281" y="315530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228" name="Rectangle 227"/>
          <p:cNvSpPr/>
          <p:nvPr/>
        </p:nvSpPr>
        <p:spPr>
          <a:xfrm>
            <a:off x="5219281" y="370885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29" name="Rectangle 228"/>
          <p:cNvSpPr/>
          <p:nvPr/>
        </p:nvSpPr>
        <p:spPr>
          <a:xfrm>
            <a:off x="5219281" y="425428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30" name="Rectangle 229"/>
          <p:cNvSpPr/>
          <p:nvPr/>
        </p:nvSpPr>
        <p:spPr>
          <a:xfrm>
            <a:off x="5219281" y="480783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59" name="Rectangle 258"/>
          <p:cNvSpPr/>
          <p:nvPr/>
        </p:nvSpPr>
        <p:spPr>
          <a:xfrm>
            <a:off x="5371681" y="127309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60" name="Rectangle 259"/>
          <p:cNvSpPr/>
          <p:nvPr/>
        </p:nvSpPr>
        <p:spPr>
          <a:xfrm>
            <a:off x="5371681" y="181852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61" name="Rectangle 260"/>
          <p:cNvSpPr/>
          <p:nvPr/>
        </p:nvSpPr>
        <p:spPr>
          <a:xfrm>
            <a:off x="5371681" y="237207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62" name="Rectangle 261"/>
          <p:cNvSpPr/>
          <p:nvPr/>
        </p:nvSpPr>
        <p:spPr>
          <a:xfrm>
            <a:off x="5371681" y="291750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263" name="Rectangle 262"/>
          <p:cNvSpPr/>
          <p:nvPr/>
        </p:nvSpPr>
        <p:spPr>
          <a:xfrm>
            <a:off x="5371681" y="347105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64" name="Rectangle 263"/>
          <p:cNvSpPr/>
          <p:nvPr/>
        </p:nvSpPr>
        <p:spPr>
          <a:xfrm>
            <a:off x="5371681" y="401648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65" name="Rectangle 264"/>
          <p:cNvSpPr/>
          <p:nvPr/>
        </p:nvSpPr>
        <p:spPr>
          <a:xfrm>
            <a:off x="5371681" y="457003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66" name="Rectangle 265"/>
          <p:cNvSpPr/>
          <p:nvPr/>
        </p:nvSpPr>
        <p:spPr>
          <a:xfrm>
            <a:off x="5371681" y="140061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67" name="Rectangle 266"/>
          <p:cNvSpPr/>
          <p:nvPr/>
        </p:nvSpPr>
        <p:spPr>
          <a:xfrm>
            <a:off x="5371681" y="194604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68" name="Rectangle 267"/>
          <p:cNvSpPr/>
          <p:nvPr/>
        </p:nvSpPr>
        <p:spPr>
          <a:xfrm>
            <a:off x="5371681" y="249959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69" name="Rectangle 268"/>
          <p:cNvSpPr/>
          <p:nvPr/>
        </p:nvSpPr>
        <p:spPr>
          <a:xfrm>
            <a:off x="5371681" y="304502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270" name="Rectangle 269"/>
          <p:cNvSpPr/>
          <p:nvPr/>
        </p:nvSpPr>
        <p:spPr>
          <a:xfrm>
            <a:off x="5371681" y="359857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71" name="Rectangle 270"/>
          <p:cNvSpPr/>
          <p:nvPr/>
        </p:nvSpPr>
        <p:spPr>
          <a:xfrm>
            <a:off x="5371681" y="4144008"/>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72" name="Rectangle 271"/>
          <p:cNvSpPr/>
          <p:nvPr/>
        </p:nvSpPr>
        <p:spPr>
          <a:xfrm>
            <a:off x="5371681" y="4697557"/>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73" name="Rectangle 272"/>
          <p:cNvSpPr/>
          <p:nvPr/>
        </p:nvSpPr>
        <p:spPr>
          <a:xfrm>
            <a:off x="5371681" y="153111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74" name="Rectangle 273"/>
          <p:cNvSpPr/>
          <p:nvPr/>
        </p:nvSpPr>
        <p:spPr>
          <a:xfrm>
            <a:off x="5371681" y="207655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75" name="Rectangle 274"/>
          <p:cNvSpPr/>
          <p:nvPr/>
        </p:nvSpPr>
        <p:spPr>
          <a:xfrm>
            <a:off x="5371681" y="263009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76" name="Rectangle 275"/>
          <p:cNvSpPr/>
          <p:nvPr/>
        </p:nvSpPr>
        <p:spPr>
          <a:xfrm>
            <a:off x="5371681" y="317553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277" name="Rectangle 276"/>
          <p:cNvSpPr/>
          <p:nvPr/>
        </p:nvSpPr>
        <p:spPr>
          <a:xfrm>
            <a:off x="5371681" y="372907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78" name="Rectangle 277"/>
          <p:cNvSpPr/>
          <p:nvPr/>
        </p:nvSpPr>
        <p:spPr>
          <a:xfrm>
            <a:off x="5371681" y="4274510"/>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79" name="Rectangle 278"/>
          <p:cNvSpPr/>
          <p:nvPr/>
        </p:nvSpPr>
        <p:spPr>
          <a:xfrm>
            <a:off x="5371681" y="4828059"/>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80" name="Rectangle 279"/>
          <p:cNvSpPr/>
          <p:nvPr/>
        </p:nvSpPr>
        <p:spPr>
          <a:xfrm>
            <a:off x="5371681" y="166329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81" name="Rectangle 280"/>
          <p:cNvSpPr/>
          <p:nvPr/>
        </p:nvSpPr>
        <p:spPr>
          <a:xfrm>
            <a:off x="5371681" y="220872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82" name="Rectangle 281"/>
          <p:cNvSpPr/>
          <p:nvPr/>
        </p:nvSpPr>
        <p:spPr>
          <a:xfrm>
            <a:off x="5371681" y="276227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83" name="Rectangle 282"/>
          <p:cNvSpPr/>
          <p:nvPr/>
        </p:nvSpPr>
        <p:spPr>
          <a:xfrm>
            <a:off x="5371681" y="330770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dirty="0"/>
              <a:t> </a:t>
            </a:r>
          </a:p>
        </p:txBody>
      </p:sp>
      <p:sp>
        <p:nvSpPr>
          <p:cNvPr id="284" name="Rectangle 283"/>
          <p:cNvSpPr/>
          <p:nvPr/>
        </p:nvSpPr>
        <p:spPr>
          <a:xfrm>
            <a:off x="5371681" y="386125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85" name="Rectangle 284"/>
          <p:cNvSpPr/>
          <p:nvPr/>
        </p:nvSpPr>
        <p:spPr>
          <a:xfrm>
            <a:off x="5371681" y="4406686"/>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86" name="Rectangle 285"/>
          <p:cNvSpPr/>
          <p:nvPr/>
        </p:nvSpPr>
        <p:spPr>
          <a:xfrm>
            <a:off x="5371681" y="4960235"/>
            <a:ext cx="1638961" cy="72191"/>
          </a:xfrm>
          <a:prstGeom prst="rect">
            <a:avLst/>
          </a:prstGeom>
          <a:solidFill>
            <a:srgbClr val="57924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315" name="Lightning Bolt 314"/>
          <p:cNvSpPr/>
          <p:nvPr/>
        </p:nvSpPr>
        <p:spPr>
          <a:xfrm flipH="1">
            <a:off x="4246096" y="1120692"/>
            <a:ext cx="304799" cy="450294"/>
          </a:xfrm>
          <a:prstGeom prst="lightningBolt">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316" name="Lightning Bolt 315"/>
          <p:cNvSpPr/>
          <p:nvPr/>
        </p:nvSpPr>
        <p:spPr>
          <a:xfrm flipH="1">
            <a:off x="4242779" y="1677072"/>
            <a:ext cx="304799" cy="450294"/>
          </a:xfrm>
          <a:prstGeom prst="lightningBolt">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317" name="Lightning Bolt 316"/>
          <p:cNvSpPr/>
          <p:nvPr/>
        </p:nvSpPr>
        <p:spPr>
          <a:xfrm flipH="1">
            <a:off x="4228514" y="2228612"/>
            <a:ext cx="304799" cy="450294"/>
          </a:xfrm>
          <a:prstGeom prst="lightningBolt">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318" name="Lightning Bolt 317"/>
          <p:cNvSpPr/>
          <p:nvPr/>
        </p:nvSpPr>
        <p:spPr>
          <a:xfrm flipH="1">
            <a:off x="4225197" y="2784992"/>
            <a:ext cx="304799" cy="450294"/>
          </a:xfrm>
          <a:prstGeom prst="lightningBolt">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319" name="Lightning Bolt 318"/>
          <p:cNvSpPr/>
          <p:nvPr/>
        </p:nvSpPr>
        <p:spPr>
          <a:xfrm flipH="1">
            <a:off x="4233695" y="3324758"/>
            <a:ext cx="304799" cy="450294"/>
          </a:xfrm>
          <a:prstGeom prst="lightningBolt">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320" name="Lightning Bolt 319"/>
          <p:cNvSpPr/>
          <p:nvPr/>
        </p:nvSpPr>
        <p:spPr>
          <a:xfrm flipH="1">
            <a:off x="4230378" y="3870189"/>
            <a:ext cx="304799" cy="450294"/>
          </a:xfrm>
          <a:prstGeom prst="lightningBolt">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321" name="Lightning Bolt 320"/>
          <p:cNvSpPr/>
          <p:nvPr/>
        </p:nvSpPr>
        <p:spPr>
          <a:xfrm flipH="1">
            <a:off x="4246099" y="4422009"/>
            <a:ext cx="304799" cy="450294"/>
          </a:xfrm>
          <a:prstGeom prst="lightningBolt">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329" name="Lightning Bolt 328"/>
          <p:cNvSpPr/>
          <p:nvPr/>
        </p:nvSpPr>
        <p:spPr>
          <a:xfrm flipH="1">
            <a:off x="1836753" y="2677741"/>
            <a:ext cx="304799" cy="450294"/>
          </a:xfrm>
          <a:prstGeom prst="lightningBolt">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330" name="Rectangle 329"/>
          <p:cNvSpPr/>
          <p:nvPr/>
        </p:nvSpPr>
        <p:spPr>
          <a:xfrm>
            <a:off x="4444133" y="115463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31" name="Rectangle 330"/>
          <p:cNvSpPr/>
          <p:nvPr/>
        </p:nvSpPr>
        <p:spPr>
          <a:xfrm>
            <a:off x="4452361" y="1704627"/>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32" name="Rectangle 331"/>
          <p:cNvSpPr/>
          <p:nvPr/>
        </p:nvSpPr>
        <p:spPr>
          <a:xfrm>
            <a:off x="4445981" y="2257081"/>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33" name="Rectangle 332"/>
          <p:cNvSpPr/>
          <p:nvPr/>
        </p:nvSpPr>
        <p:spPr>
          <a:xfrm>
            <a:off x="4454209" y="2807073"/>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34" name="Rectangle 333"/>
          <p:cNvSpPr/>
          <p:nvPr/>
        </p:nvSpPr>
        <p:spPr>
          <a:xfrm>
            <a:off x="4451489" y="446124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35" name="Rectangle 334"/>
          <p:cNvSpPr/>
          <p:nvPr/>
        </p:nvSpPr>
        <p:spPr>
          <a:xfrm>
            <a:off x="4443261" y="3348605"/>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36" name="Rectangle 335"/>
          <p:cNvSpPr/>
          <p:nvPr/>
        </p:nvSpPr>
        <p:spPr>
          <a:xfrm>
            <a:off x="4451489" y="3898597"/>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37" name="Rectangle 336"/>
          <p:cNvSpPr/>
          <p:nvPr/>
        </p:nvSpPr>
        <p:spPr>
          <a:xfrm>
            <a:off x="967679" y="3450309"/>
            <a:ext cx="725000"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45" name="Rectangle 344"/>
          <p:cNvSpPr/>
          <p:nvPr/>
        </p:nvSpPr>
        <p:spPr>
          <a:xfrm>
            <a:off x="7054294" y="916531"/>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46" name="Rectangle 345"/>
          <p:cNvSpPr/>
          <p:nvPr/>
        </p:nvSpPr>
        <p:spPr>
          <a:xfrm>
            <a:off x="7062522" y="1466523"/>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47" name="Rectangle 346"/>
          <p:cNvSpPr/>
          <p:nvPr/>
        </p:nvSpPr>
        <p:spPr>
          <a:xfrm>
            <a:off x="7056142" y="2018977"/>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48" name="Rectangle 347"/>
          <p:cNvSpPr/>
          <p:nvPr/>
        </p:nvSpPr>
        <p:spPr>
          <a:xfrm>
            <a:off x="7064370" y="2568969"/>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49" name="Rectangle 348"/>
          <p:cNvSpPr/>
          <p:nvPr/>
        </p:nvSpPr>
        <p:spPr>
          <a:xfrm>
            <a:off x="7061650" y="4223140"/>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50" name="Rectangle 349"/>
          <p:cNvSpPr/>
          <p:nvPr/>
        </p:nvSpPr>
        <p:spPr>
          <a:xfrm>
            <a:off x="7053422" y="3110501"/>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51" name="Rectangle 350"/>
          <p:cNvSpPr/>
          <p:nvPr/>
        </p:nvSpPr>
        <p:spPr>
          <a:xfrm>
            <a:off x="7061650" y="3660493"/>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52" name="Rectangle 351"/>
          <p:cNvSpPr/>
          <p:nvPr/>
        </p:nvSpPr>
        <p:spPr>
          <a:xfrm>
            <a:off x="7206694" y="1068931"/>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53" name="Rectangle 352"/>
          <p:cNvSpPr/>
          <p:nvPr/>
        </p:nvSpPr>
        <p:spPr>
          <a:xfrm>
            <a:off x="7214922" y="1618923"/>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54" name="Rectangle 353"/>
          <p:cNvSpPr/>
          <p:nvPr/>
        </p:nvSpPr>
        <p:spPr>
          <a:xfrm>
            <a:off x="7208542" y="2171377"/>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55" name="Rectangle 354"/>
          <p:cNvSpPr/>
          <p:nvPr/>
        </p:nvSpPr>
        <p:spPr>
          <a:xfrm>
            <a:off x="7216770" y="2721369"/>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56" name="Rectangle 355"/>
          <p:cNvSpPr/>
          <p:nvPr/>
        </p:nvSpPr>
        <p:spPr>
          <a:xfrm>
            <a:off x="7214050" y="4375540"/>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57" name="Rectangle 356"/>
          <p:cNvSpPr/>
          <p:nvPr/>
        </p:nvSpPr>
        <p:spPr>
          <a:xfrm>
            <a:off x="7205822" y="3262901"/>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58" name="Rectangle 357"/>
          <p:cNvSpPr/>
          <p:nvPr/>
        </p:nvSpPr>
        <p:spPr>
          <a:xfrm>
            <a:off x="7214050" y="3812893"/>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59" name="Rectangle 358"/>
          <p:cNvSpPr/>
          <p:nvPr/>
        </p:nvSpPr>
        <p:spPr>
          <a:xfrm>
            <a:off x="7359094" y="1221331"/>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60" name="Rectangle 359"/>
          <p:cNvSpPr/>
          <p:nvPr/>
        </p:nvSpPr>
        <p:spPr>
          <a:xfrm>
            <a:off x="7367322" y="1771323"/>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61" name="Rectangle 360"/>
          <p:cNvSpPr/>
          <p:nvPr/>
        </p:nvSpPr>
        <p:spPr>
          <a:xfrm>
            <a:off x="7360942" y="2323777"/>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62" name="Rectangle 361"/>
          <p:cNvSpPr/>
          <p:nvPr/>
        </p:nvSpPr>
        <p:spPr>
          <a:xfrm>
            <a:off x="7369170" y="2873769"/>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63" name="Rectangle 362"/>
          <p:cNvSpPr/>
          <p:nvPr/>
        </p:nvSpPr>
        <p:spPr>
          <a:xfrm>
            <a:off x="7366450" y="4527940"/>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64" name="Rectangle 363"/>
          <p:cNvSpPr/>
          <p:nvPr/>
        </p:nvSpPr>
        <p:spPr>
          <a:xfrm>
            <a:off x="7358222" y="3415301"/>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365" name="Rectangle 364"/>
          <p:cNvSpPr/>
          <p:nvPr/>
        </p:nvSpPr>
        <p:spPr>
          <a:xfrm>
            <a:off x="7366450" y="3965293"/>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15" name="Rectangle 414"/>
          <p:cNvSpPr/>
          <p:nvPr/>
        </p:nvSpPr>
        <p:spPr>
          <a:xfrm>
            <a:off x="7669869" y="925592"/>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16" name="Rectangle 415"/>
          <p:cNvSpPr/>
          <p:nvPr/>
        </p:nvSpPr>
        <p:spPr>
          <a:xfrm>
            <a:off x="7678097" y="147558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17" name="Rectangle 416"/>
          <p:cNvSpPr/>
          <p:nvPr/>
        </p:nvSpPr>
        <p:spPr>
          <a:xfrm>
            <a:off x="7671717" y="2028038"/>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18" name="Rectangle 417"/>
          <p:cNvSpPr/>
          <p:nvPr/>
        </p:nvSpPr>
        <p:spPr>
          <a:xfrm>
            <a:off x="7679945" y="2578030"/>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19" name="Rectangle 418"/>
          <p:cNvSpPr/>
          <p:nvPr/>
        </p:nvSpPr>
        <p:spPr>
          <a:xfrm>
            <a:off x="7677225" y="4232201"/>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20" name="Rectangle 419"/>
          <p:cNvSpPr/>
          <p:nvPr/>
        </p:nvSpPr>
        <p:spPr>
          <a:xfrm>
            <a:off x="7668997" y="3119562"/>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21" name="Rectangle 420"/>
          <p:cNvSpPr/>
          <p:nvPr/>
        </p:nvSpPr>
        <p:spPr>
          <a:xfrm>
            <a:off x="7677225" y="366955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22" name="Rectangle 421"/>
          <p:cNvSpPr/>
          <p:nvPr/>
        </p:nvSpPr>
        <p:spPr>
          <a:xfrm>
            <a:off x="7822269" y="1077992"/>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23" name="Rectangle 422"/>
          <p:cNvSpPr/>
          <p:nvPr/>
        </p:nvSpPr>
        <p:spPr>
          <a:xfrm>
            <a:off x="7830497" y="162798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24" name="Rectangle 423"/>
          <p:cNvSpPr/>
          <p:nvPr/>
        </p:nvSpPr>
        <p:spPr>
          <a:xfrm>
            <a:off x="7824117" y="2180438"/>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25" name="Rectangle 424"/>
          <p:cNvSpPr/>
          <p:nvPr/>
        </p:nvSpPr>
        <p:spPr>
          <a:xfrm>
            <a:off x="7832345" y="2730430"/>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26" name="Rectangle 425"/>
          <p:cNvSpPr/>
          <p:nvPr/>
        </p:nvSpPr>
        <p:spPr>
          <a:xfrm>
            <a:off x="7829625" y="4384601"/>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27" name="Rectangle 426"/>
          <p:cNvSpPr/>
          <p:nvPr/>
        </p:nvSpPr>
        <p:spPr>
          <a:xfrm>
            <a:off x="7821397" y="3271962"/>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28" name="Rectangle 427"/>
          <p:cNvSpPr/>
          <p:nvPr/>
        </p:nvSpPr>
        <p:spPr>
          <a:xfrm>
            <a:off x="7829625" y="382195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29" name="Rectangle 428"/>
          <p:cNvSpPr/>
          <p:nvPr/>
        </p:nvSpPr>
        <p:spPr>
          <a:xfrm>
            <a:off x="7974669" y="1230392"/>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30" name="Rectangle 429"/>
          <p:cNvSpPr/>
          <p:nvPr/>
        </p:nvSpPr>
        <p:spPr>
          <a:xfrm>
            <a:off x="7982897" y="178038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31" name="Rectangle 430"/>
          <p:cNvSpPr/>
          <p:nvPr/>
        </p:nvSpPr>
        <p:spPr>
          <a:xfrm>
            <a:off x="7976517" y="2332838"/>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32" name="Rectangle 431"/>
          <p:cNvSpPr/>
          <p:nvPr/>
        </p:nvSpPr>
        <p:spPr>
          <a:xfrm>
            <a:off x="7984745" y="2882830"/>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33" name="Rectangle 432"/>
          <p:cNvSpPr/>
          <p:nvPr/>
        </p:nvSpPr>
        <p:spPr>
          <a:xfrm>
            <a:off x="7982025" y="4537001"/>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34" name="Rectangle 433"/>
          <p:cNvSpPr/>
          <p:nvPr/>
        </p:nvSpPr>
        <p:spPr>
          <a:xfrm>
            <a:off x="7973797" y="3424362"/>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35" name="Rectangle 434"/>
          <p:cNvSpPr/>
          <p:nvPr/>
        </p:nvSpPr>
        <p:spPr>
          <a:xfrm>
            <a:off x="7982025" y="397435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36" name="Rectangle 435"/>
          <p:cNvSpPr/>
          <p:nvPr/>
        </p:nvSpPr>
        <p:spPr>
          <a:xfrm>
            <a:off x="8346993" y="92659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37" name="Rectangle 436"/>
          <p:cNvSpPr/>
          <p:nvPr/>
        </p:nvSpPr>
        <p:spPr>
          <a:xfrm>
            <a:off x="8355221" y="1476586"/>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38" name="Rectangle 437"/>
          <p:cNvSpPr/>
          <p:nvPr/>
        </p:nvSpPr>
        <p:spPr>
          <a:xfrm>
            <a:off x="8348841" y="2029040"/>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39" name="Rectangle 438"/>
          <p:cNvSpPr/>
          <p:nvPr/>
        </p:nvSpPr>
        <p:spPr>
          <a:xfrm>
            <a:off x="8357069" y="2579032"/>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40" name="Rectangle 439"/>
          <p:cNvSpPr/>
          <p:nvPr/>
        </p:nvSpPr>
        <p:spPr>
          <a:xfrm>
            <a:off x="8354349" y="4233203"/>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41" name="Rectangle 440"/>
          <p:cNvSpPr/>
          <p:nvPr/>
        </p:nvSpPr>
        <p:spPr>
          <a:xfrm>
            <a:off x="8346121" y="312056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42" name="Rectangle 441"/>
          <p:cNvSpPr/>
          <p:nvPr/>
        </p:nvSpPr>
        <p:spPr>
          <a:xfrm>
            <a:off x="8354349" y="3670556"/>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43" name="Rectangle 442"/>
          <p:cNvSpPr/>
          <p:nvPr/>
        </p:nvSpPr>
        <p:spPr>
          <a:xfrm>
            <a:off x="8499393" y="107899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44" name="Rectangle 443"/>
          <p:cNvSpPr/>
          <p:nvPr/>
        </p:nvSpPr>
        <p:spPr>
          <a:xfrm>
            <a:off x="8507621" y="1628986"/>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45" name="Rectangle 444"/>
          <p:cNvSpPr/>
          <p:nvPr/>
        </p:nvSpPr>
        <p:spPr>
          <a:xfrm>
            <a:off x="8501241" y="2181440"/>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46" name="Rectangle 445"/>
          <p:cNvSpPr/>
          <p:nvPr/>
        </p:nvSpPr>
        <p:spPr>
          <a:xfrm>
            <a:off x="8509469" y="2731432"/>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47" name="Rectangle 446"/>
          <p:cNvSpPr/>
          <p:nvPr/>
        </p:nvSpPr>
        <p:spPr>
          <a:xfrm>
            <a:off x="8506749" y="4385603"/>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48" name="Rectangle 447"/>
          <p:cNvSpPr/>
          <p:nvPr/>
        </p:nvSpPr>
        <p:spPr>
          <a:xfrm>
            <a:off x="8498521" y="327296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49" name="Rectangle 448"/>
          <p:cNvSpPr/>
          <p:nvPr/>
        </p:nvSpPr>
        <p:spPr>
          <a:xfrm>
            <a:off x="8506749" y="3822956"/>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50" name="Rectangle 449"/>
          <p:cNvSpPr/>
          <p:nvPr/>
        </p:nvSpPr>
        <p:spPr>
          <a:xfrm>
            <a:off x="8651793" y="123139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51" name="Rectangle 450"/>
          <p:cNvSpPr/>
          <p:nvPr/>
        </p:nvSpPr>
        <p:spPr>
          <a:xfrm>
            <a:off x="8660021" y="1781386"/>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52" name="Rectangle 451"/>
          <p:cNvSpPr/>
          <p:nvPr/>
        </p:nvSpPr>
        <p:spPr>
          <a:xfrm>
            <a:off x="8653641" y="2333840"/>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53" name="Rectangle 452"/>
          <p:cNvSpPr/>
          <p:nvPr/>
        </p:nvSpPr>
        <p:spPr>
          <a:xfrm>
            <a:off x="8661869" y="2883832"/>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54" name="Rectangle 453"/>
          <p:cNvSpPr/>
          <p:nvPr/>
        </p:nvSpPr>
        <p:spPr>
          <a:xfrm>
            <a:off x="8659149" y="4538003"/>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55" name="Rectangle 454"/>
          <p:cNvSpPr/>
          <p:nvPr/>
        </p:nvSpPr>
        <p:spPr>
          <a:xfrm>
            <a:off x="8650921" y="3425364"/>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
        <p:nvSpPr>
          <p:cNvPr id="456" name="Rectangle 455"/>
          <p:cNvSpPr/>
          <p:nvPr/>
        </p:nvSpPr>
        <p:spPr>
          <a:xfrm>
            <a:off x="8659149" y="3975356"/>
            <a:ext cx="373196" cy="400110"/>
          </a:xfrm>
          <a:prstGeom prst="rect">
            <a:avLst/>
          </a:prstGeom>
          <a:noFill/>
        </p:spPr>
        <p:txBody>
          <a:bodyPr wrap="square" lIns="91438" tIns="45719" rIns="91438" bIns="45719">
            <a:spAutoFit/>
          </a:bodyPr>
          <a:lstStyle/>
          <a:p>
            <a:pPr algn="ctr"/>
            <a:r>
              <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rPr>
              <a:t>$</a:t>
            </a:r>
            <a:endParaRPr lang="en-US" sz="2000" b="1" dirty="0">
              <a:ln w="12700">
                <a:solidFill>
                  <a:srgbClr val="42DE1C"/>
                </a:solidFill>
                <a:prstDash val="solid"/>
              </a:ln>
              <a:solidFill>
                <a:srgbClr val="008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83384094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30904472"/>
              </p:ext>
            </p:extLst>
          </p:nvPr>
        </p:nvGraphicFramePr>
        <p:xfrm>
          <a:off x="190500" y="173184"/>
          <a:ext cx="8780328" cy="4502725"/>
        </p:xfrm>
        <a:graphic>
          <a:graphicData uri="http://schemas.openxmlformats.org/drawingml/2006/table">
            <a:tbl>
              <a:tblPr bandRow="1">
                <a:tableStyleId>{5C22544A-7EE6-4342-B048-85BDC9FD1C3A}</a:tableStyleId>
              </a:tblPr>
              <a:tblGrid>
                <a:gridCol w="1097541"/>
                <a:gridCol w="1097541"/>
                <a:gridCol w="1097541"/>
                <a:gridCol w="1097541"/>
                <a:gridCol w="1097541"/>
                <a:gridCol w="1097541"/>
                <a:gridCol w="1097541"/>
                <a:gridCol w="1097541"/>
              </a:tblGrid>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dirty="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a:p>
                  </a:txBody>
                  <a:tcPr marT="34290" marB="34290"/>
                </a:tc>
              </a:tr>
              <a:tr h="900545">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a:p>
                  </a:txBody>
                  <a:tcPr marT="34290" marB="34290"/>
                </a:tc>
                <a:tc>
                  <a:txBody>
                    <a:bodyPr/>
                    <a:lstStyle/>
                    <a:p>
                      <a:endParaRPr lang="en-US" sz="1400"/>
                    </a:p>
                  </a:txBody>
                  <a:tcPr marT="34290" marB="34290"/>
                </a:tc>
                <a:tc>
                  <a:txBody>
                    <a:bodyPr/>
                    <a:lstStyle/>
                    <a:p>
                      <a:endParaRPr lang="en-US" sz="1400" dirty="0"/>
                    </a:p>
                  </a:txBody>
                  <a:tcPr marT="34290" marB="34290"/>
                </a:tc>
              </a:tr>
            </a:tbl>
          </a:graphicData>
        </a:graphic>
      </p:graphicFrame>
      <p:sp>
        <p:nvSpPr>
          <p:cNvPr id="2" name="Slide Number Placeholder 1"/>
          <p:cNvSpPr>
            <a:spLocks noGrp="1"/>
          </p:cNvSpPr>
          <p:nvPr>
            <p:ph type="sldNum" sz="quarter" idx="4"/>
          </p:nvPr>
        </p:nvSpPr>
        <p:spPr/>
        <p:txBody>
          <a:bodyPr/>
          <a:lstStyle/>
          <a:p>
            <a:fld id="{133CF2A4-CAF6-4D4D-9789-110A2B05844D}" type="slidenum">
              <a:rPr lang="en-US" smtClean="0"/>
              <a:pPr/>
              <a:t>44</a:t>
            </a:fld>
            <a:endParaRPr lang="en-US"/>
          </a:p>
        </p:txBody>
      </p:sp>
      <p:sp>
        <p:nvSpPr>
          <p:cNvPr id="3" name="Date Placeholder 2"/>
          <p:cNvSpPr>
            <a:spLocks noGrp="1"/>
          </p:cNvSpPr>
          <p:nvPr>
            <p:ph type="dt" sz="half" idx="2"/>
          </p:nvPr>
        </p:nvSpPr>
        <p:spPr/>
        <p:txBody>
          <a:bodyPr/>
          <a:lstStyle/>
          <a:p>
            <a:fld id="{118A4822-380A-C44A-81E1-83E9E6BA5521}" type="datetime1">
              <a:rPr lang="en-US" smtClean="0"/>
              <a:pPr/>
              <a:t>10/12/14</a:t>
            </a:fld>
            <a:endParaRPr lang="en-US"/>
          </a:p>
        </p:txBody>
      </p:sp>
      <p:sp>
        <p:nvSpPr>
          <p:cNvPr id="7" name="Rectangle 6"/>
          <p:cNvSpPr/>
          <p:nvPr/>
        </p:nvSpPr>
        <p:spPr bwMode="gray">
          <a:xfrm>
            <a:off x="2389909" y="173184"/>
            <a:ext cx="2170546" cy="883227"/>
          </a:xfrm>
          <a:prstGeom prst="rect">
            <a:avLst/>
          </a:prstGeom>
          <a:solidFill>
            <a:schemeClr val="accent1">
              <a:lumMod val="60000"/>
              <a:lumOff val="40000"/>
            </a:schemeClr>
          </a:solidFill>
          <a:ln w="28575">
            <a:noFill/>
            <a:round/>
            <a:headEnd type="triangle" w="lg" len="lg"/>
            <a:tailEnd type="triangle" w="lg" len="lg"/>
          </a:ln>
        </p:spPr>
        <p:txBody>
          <a:bodyPr lIns="91438" tIns="45719" rIns="91438" bIns="45719" rtlCol="0" anchor="t">
            <a:prstTxWarp prst="textNoShape">
              <a:avLst/>
            </a:prstTxWarp>
          </a:bodyPr>
          <a:lstStyle/>
          <a:p>
            <a:pPr algn="ctr"/>
            <a:r>
              <a:rPr lang="en-US" dirty="0" smtClean="0"/>
              <a:t>Compound Parts</a:t>
            </a:r>
            <a:endParaRPr lang="en-US" dirty="0"/>
          </a:p>
        </p:txBody>
      </p:sp>
      <p:sp>
        <p:nvSpPr>
          <p:cNvPr id="8" name="Rectangle 7"/>
          <p:cNvSpPr/>
          <p:nvPr/>
        </p:nvSpPr>
        <p:spPr bwMode="gray">
          <a:xfrm>
            <a:off x="4589321" y="173184"/>
            <a:ext cx="2176319" cy="883227"/>
          </a:xfrm>
          <a:prstGeom prst="rect">
            <a:avLst/>
          </a:prstGeom>
          <a:solidFill>
            <a:schemeClr val="accent3">
              <a:lumMod val="60000"/>
              <a:lumOff val="40000"/>
            </a:schemeClr>
          </a:solidFill>
          <a:ln w="28575">
            <a:noFill/>
            <a:round/>
            <a:headEnd type="triangle" w="lg" len="lg"/>
            <a:tailEnd type="triangle" w="lg" len="lg"/>
          </a:ln>
        </p:spPr>
        <p:txBody>
          <a:bodyPr lIns="91438" tIns="45719" rIns="91438" bIns="45719" rtlCol="0" anchor="t">
            <a:prstTxWarp prst="textNoShape">
              <a:avLst/>
            </a:prstTxWarp>
          </a:bodyPr>
          <a:lstStyle/>
          <a:p>
            <a:pPr algn="ctr"/>
            <a:r>
              <a:rPr lang="en-US" dirty="0" smtClean="0"/>
              <a:t>Product</a:t>
            </a:r>
            <a:endParaRPr lang="en-US" dirty="0"/>
          </a:p>
        </p:txBody>
      </p:sp>
      <p:sp>
        <p:nvSpPr>
          <p:cNvPr id="9" name="Rectangle 8"/>
          <p:cNvSpPr/>
          <p:nvPr/>
        </p:nvSpPr>
        <p:spPr bwMode="gray">
          <a:xfrm>
            <a:off x="207822" y="173184"/>
            <a:ext cx="2182091" cy="883227"/>
          </a:xfrm>
          <a:prstGeom prst="rect">
            <a:avLst/>
          </a:prstGeom>
          <a:solidFill>
            <a:schemeClr val="accent3">
              <a:lumMod val="40000"/>
              <a:lumOff val="60000"/>
            </a:schemeClr>
          </a:solidFill>
          <a:ln w="28575">
            <a:noFill/>
            <a:round/>
            <a:headEnd type="triangle" w="lg" len="lg"/>
            <a:tailEnd type="triangle" w="lg" len="lg"/>
          </a:ln>
        </p:spPr>
        <p:txBody>
          <a:bodyPr lIns="91438" tIns="45719" rIns="91438" bIns="45719" rtlCol="0" anchor="t">
            <a:prstTxWarp prst="textNoShape">
              <a:avLst/>
            </a:prstTxWarp>
          </a:bodyPr>
          <a:lstStyle/>
          <a:p>
            <a:pPr algn="ctr"/>
            <a:r>
              <a:rPr lang="en-US" dirty="0" smtClean="0"/>
              <a:t>Part (Bolt</a:t>
            </a:r>
            <a:r>
              <a:rPr lang="en-US" dirty="0"/>
              <a:t>)</a:t>
            </a:r>
          </a:p>
        </p:txBody>
      </p:sp>
      <p:sp>
        <p:nvSpPr>
          <p:cNvPr id="10" name="Rectangle 9"/>
          <p:cNvSpPr/>
          <p:nvPr/>
        </p:nvSpPr>
        <p:spPr bwMode="gray">
          <a:xfrm>
            <a:off x="6777181" y="173184"/>
            <a:ext cx="2170546" cy="883227"/>
          </a:xfrm>
          <a:prstGeom prst="rect">
            <a:avLst/>
          </a:prstGeom>
          <a:solidFill>
            <a:schemeClr val="accent1">
              <a:lumMod val="60000"/>
              <a:lumOff val="40000"/>
            </a:schemeClr>
          </a:solidFill>
          <a:ln w="28575">
            <a:noFill/>
            <a:round/>
            <a:headEnd type="triangle" w="lg" len="lg"/>
            <a:tailEnd type="triangle" w="lg" len="lg"/>
          </a:ln>
        </p:spPr>
        <p:txBody>
          <a:bodyPr lIns="91438" tIns="45719" rIns="91438" bIns="45719" rtlCol="0" anchor="t">
            <a:prstTxWarp prst="textNoShape">
              <a:avLst/>
            </a:prstTxWarp>
          </a:bodyPr>
          <a:lstStyle/>
          <a:p>
            <a:pPr algn="ctr"/>
            <a:r>
              <a:rPr lang="en-US" dirty="0" smtClean="0"/>
              <a:t>End Consumer</a:t>
            </a:r>
            <a:endParaRPr lang="en-US" dirty="0"/>
          </a:p>
        </p:txBody>
      </p:sp>
      <p:graphicFrame>
        <p:nvGraphicFramePr>
          <p:cNvPr id="5" name="Diagram 4"/>
          <p:cNvGraphicFramePr/>
          <p:nvPr>
            <p:extLst>
              <p:ext uri="{D42A27DB-BD31-4B8C-83A1-F6EECF244321}">
                <p14:modId xmlns:p14="http://schemas.microsoft.com/office/powerpoint/2010/main" val="90156010"/>
              </p:ext>
            </p:extLst>
          </p:nvPr>
        </p:nvGraphicFramePr>
        <p:xfrm>
          <a:off x="190500" y="498899"/>
          <a:ext cx="8780320" cy="602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p:cNvSpPr/>
          <p:nvPr/>
        </p:nvSpPr>
        <p:spPr bwMode="gray">
          <a:xfrm>
            <a:off x="282611" y="1103481"/>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Foo_0</a:t>
            </a:r>
            <a:endParaRPr lang="en-US" sz="1400" dirty="0"/>
          </a:p>
        </p:txBody>
      </p:sp>
      <p:sp>
        <p:nvSpPr>
          <p:cNvPr id="13" name="Rounded Rectangle 12"/>
          <p:cNvSpPr/>
          <p:nvPr/>
        </p:nvSpPr>
        <p:spPr bwMode="gray">
          <a:xfrm>
            <a:off x="4795975" y="2271318"/>
            <a:ext cx="1766455" cy="277091"/>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IBM </a:t>
            </a:r>
            <a:r>
              <a:rPr lang="en-US" sz="1400" dirty="0" err="1"/>
              <a:t>WebS</a:t>
            </a:r>
            <a:r>
              <a:rPr lang="en-US" sz="1400" dirty="0" err="1"/>
              <a:t>p</a:t>
            </a:r>
            <a:r>
              <a:rPr lang="en-US" sz="1400" dirty="0" err="1"/>
              <a:t>here</a:t>
            </a:r>
            <a:endParaRPr lang="en-US" sz="1400" dirty="0"/>
          </a:p>
        </p:txBody>
      </p:sp>
      <p:sp>
        <p:nvSpPr>
          <p:cNvPr id="14" name="Rounded Rectangle 13"/>
          <p:cNvSpPr/>
          <p:nvPr/>
        </p:nvSpPr>
        <p:spPr bwMode="gray">
          <a:xfrm>
            <a:off x="6991920" y="2743427"/>
            <a:ext cx="1766455" cy="277091"/>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Bank of </a:t>
            </a:r>
            <a:r>
              <a:rPr lang="en-US" sz="1400" dirty="0" err="1"/>
              <a:t>X.com</a:t>
            </a:r>
            <a:endParaRPr lang="en-US" sz="1400" dirty="0"/>
          </a:p>
        </p:txBody>
      </p:sp>
      <p:sp>
        <p:nvSpPr>
          <p:cNvPr id="15" name="Rounded Rectangle 14"/>
          <p:cNvSpPr/>
          <p:nvPr/>
        </p:nvSpPr>
        <p:spPr bwMode="gray">
          <a:xfrm>
            <a:off x="282611" y="1411067"/>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Foo_1</a:t>
            </a:r>
            <a:endParaRPr lang="en-US" sz="1400" dirty="0"/>
          </a:p>
        </p:txBody>
      </p:sp>
      <p:sp>
        <p:nvSpPr>
          <p:cNvPr id="16" name="Rounded Rectangle 15"/>
          <p:cNvSpPr/>
          <p:nvPr/>
        </p:nvSpPr>
        <p:spPr bwMode="gray">
          <a:xfrm>
            <a:off x="282611" y="1719635"/>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Foo_2</a:t>
            </a:r>
            <a:endParaRPr lang="en-US" sz="1400" dirty="0"/>
          </a:p>
        </p:txBody>
      </p:sp>
      <p:sp>
        <p:nvSpPr>
          <p:cNvPr id="17" name="Rounded Rectangle 16"/>
          <p:cNvSpPr/>
          <p:nvPr/>
        </p:nvSpPr>
        <p:spPr bwMode="gray">
          <a:xfrm>
            <a:off x="282611" y="2020215"/>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Foo_3</a:t>
            </a:r>
            <a:endParaRPr lang="en-US" sz="1400" dirty="0"/>
          </a:p>
        </p:txBody>
      </p:sp>
      <p:sp>
        <p:nvSpPr>
          <p:cNvPr id="18" name="Rounded Rectangle 17"/>
          <p:cNvSpPr/>
          <p:nvPr/>
        </p:nvSpPr>
        <p:spPr bwMode="gray">
          <a:xfrm>
            <a:off x="282611" y="2327799"/>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Foo_4</a:t>
            </a:r>
            <a:endParaRPr lang="en-US" sz="1400" dirty="0"/>
          </a:p>
        </p:txBody>
      </p:sp>
      <p:sp>
        <p:nvSpPr>
          <p:cNvPr id="19" name="Rounded Rectangle 18"/>
          <p:cNvSpPr/>
          <p:nvPr/>
        </p:nvSpPr>
        <p:spPr bwMode="gray">
          <a:xfrm>
            <a:off x="282611" y="2636367"/>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Foo_5</a:t>
            </a:r>
            <a:endParaRPr lang="en-US" sz="1400" dirty="0"/>
          </a:p>
        </p:txBody>
      </p:sp>
      <p:sp>
        <p:nvSpPr>
          <p:cNvPr id="26" name="Rounded Rectangle 25"/>
          <p:cNvSpPr/>
          <p:nvPr/>
        </p:nvSpPr>
        <p:spPr bwMode="gray">
          <a:xfrm>
            <a:off x="282611" y="2926509"/>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Foo_6</a:t>
            </a:r>
            <a:endParaRPr lang="en-US" sz="1400" dirty="0"/>
          </a:p>
        </p:txBody>
      </p:sp>
      <p:sp>
        <p:nvSpPr>
          <p:cNvPr id="27" name="Rounded Rectangle 26"/>
          <p:cNvSpPr/>
          <p:nvPr/>
        </p:nvSpPr>
        <p:spPr bwMode="gray">
          <a:xfrm>
            <a:off x="282611" y="3234093"/>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Foo_7</a:t>
            </a:r>
            <a:endParaRPr lang="en-US" sz="1400" dirty="0"/>
          </a:p>
        </p:txBody>
      </p:sp>
      <p:sp>
        <p:nvSpPr>
          <p:cNvPr id="28" name="Rounded Rectangle 27"/>
          <p:cNvSpPr/>
          <p:nvPr/>
        </p:nvSpPr>
        <p:spPr bwMode="gray">
          <a:xfrm>
            <a:off x="282611" y="3542661"/>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Foo_8</a:t>
            </a:r>
            <a:endParaRPr lang="en-US" sz="1400" dirty="0"/>
          </a:p>
        </p:txBody>
      </p:sp>
      <p:sp>
        <p:nvSpPr>
          <p:cNvPr id="29" name="Rounded Rectangle 28"/>
          <p:cNvSpPr/>
          <p:nvPr/>
        </p:nvSpPr>
        <p:spPr bwMode="gray">
          <a:xfrm>
            <a:off x="282611" y="3843242"/>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Foo_9</a:t>
            </a:r>
            <a:endParaRPr lang="en-US" sz="1400" dirty="0"/>
          </a:p>
        </p:txBody>
      </p:sp>
      <p:sp>
        <p:nvSpPr>
          <p:cNvPr id="30" name="Rounded Rectangle 29"/>
          <p:cNvSpPr/>
          <p:nvPr/>
        </p:nvSpPr>
        <p:spPr bwMode="gray">
          <a:xfrm>
            <a:off x="282611" y="4150827"/>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 10</a:t>
            </a:r>
            <a:endParaRPr lang="en-US" sz="1400" dirty="0"/>
          </a:p>
        </p:txBody>
      </p:sp>
      <p:sp>
        <p:nvSpPr>
          <p:cNvPr id="31" name="Rounded Rectangle 30"/>
          <p:cNvSpPr/>
          <p:nvPr/>
        </p:nvSpPr>
        <p:spPr bwMode="gray">
          <a:xfrm>
            <a:off x="282611" y="4459395"/>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Foo_11</a:t>
            </a:r>
            <a:endParaRPr lang="en-US" sz="1400" dirty="0"/>
          </a:p>
        </p:txBody>
      </p:sp>
      <p:sp>
        <p:nvSpPr>
          <p:cNvPr id="32" name="Rounded Rectangle 31"/>
          <p:cNvSpPr/>
          <p:nvPr/>
        </p:nvSpPr>
        <p:spPr bwMode="gray">
          <a:xfrm>
            <a:off x="1362623" y="1110111"/>
            <a:ext cx="921128" cy="204580"/>
          </a:xfrm>
          <a:prstGeom prst="roundRect">
            <a:avLst/>
          </a:prstGeom>
          <a:solidFill>
            <a:schemeClr val="accent1">
              <a:lumMod val="75000"/>
            </a:schemeClr>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Foo_0</a:t>
            </a:r>
            <a:endParaRPr lang="en-US" sz="1400" dirty="0"/>
          </a:p>
        </p:txBody>
      </p:sp>
      <p:sp>
        <p:nvSpPr>
          <p:cNvPr id="33" name="Rounded Rectangle 32"/>
          <p:cNvSpPr/>
          <p:nvPr/>
        </p:nvSpPr>
        <p:spPr bwMode="gray">
          <a:xfrm>
            <a:off x="1362623" y="1417698"/>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Foo_1</a:t>
            </a:r>
            <a:endParaRPr lang="en-US" sz="1400" dirty="0"/>
          </a:p>
        </p:txBody>
      </p:sp>
      <p:sp>
        <p:nvSpPr>
          <p:cNvPr id="34" name="Rounded Rectangle 33"/>
          <p:cNvSpPr/>
          <p:nvPr/>
        </p:nvSpPr>
        <p:spPr bwMode="gray">
          <a:xfrm>
            <a:off x="1362623" y="1726265"/>
            <a:ext cx="921128" cy="204580"/>
          </a:xfrm>
          <a:prstGeom prst="roundRect">
            <a:avLst/>
          </a:prstGeom>
          <a:solidFill>
            <a:schemeClr val="accent1">
              <a:lumMod val="75000"/>
            </a:schemeClr>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Foo_2</a:t>
            </a:r>
            <a:endParaRPr lang="en-US" sz="1400" dirty="0"/>
          </a:p>
        </p:txBody>
      </p:sp>
      <p:sp>
        <p:nvSpPr>
          <p:cNvPr id="35" name="Rounded Rectangle 34"/>
          <p:cNvSpPr/>
          <p:nvPr/>
        </p:nvSpPr>
        <p:spPr bwMode="gray">
          <a:xfrm>
            <a:off x="1362623" y="2026845"/>
            <a:ext cx="921128" cy="204580"/>
          </a:xfrm>
          <a:prstGeom prst="roundRect">
            <a:avLst/>
          </a:prstGeom>
          <a:solidFill>
            <a:schemeClr val="accent1">
              <a:lumMod val="75000"/>
            </a:schemeClr>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Foo_3</a:t>
            </a:r>
            <a:endParaRPr lang="en-US" sz="1400" dirty="0"/>
          </a:p>
        </p:txBody>
      </p:sp>
      <p:sp>
        <p:nvSpPr>
          <p:cNvPr id="36" name="Rounded Rectangle 35"/>
          <p:cNvSpPr/>
          <p:nvPr/>
        </p:nvSpPr>
        <p:spPr bwMode="gray">
          <a:xfrm>
            <a:off x="1362623" y="2334431"/>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Foo_4</a:t>
            </a:r>
            <a:endParaRPr lang="en-US" sz="1400" dirty="0"/>
          </a:p>
        </p:txBody>
      </p:sp>
      <p:sp>
        <p:nvSpPr>
          <p:cNvPr id="37" name="Rounded Rectangle 36"/>
          <p:cNvSpPr/>
          <p:nvPr/>
        </p:nvSpPr>
        <p:spPr bwMode="gray">
          <a:xfrm>
            <a:off x="1362623" y="2642999"/>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Foo_5</a:t>
            </a:r>
            <a:endParaRPr lang="en-US" sz="1400" dirty="0"/>
          </a:p>
        </p:txBody>
      </p:sp>
      <p:sp>
        <p:nvSpPr>
          <p:cNvPr id="38" name="Rounded Rectangle 37"/>
          <p:cNvSpPr/>
          <p:nvPr/>
        </p:nvSpPr>
        <p:spPr bwMode="gray">
          <a:xfrm>
            <a:off x="1362623" y="2933139"/>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Foo_6</a:t>
            </a:r>
            <a:endParaRPr lang="en-US" sz="1400" dirty="0"/>
          </a:p>
        </p:txBody>
      </p:sp>
      <p:sp>
        <p:nvSpPr>
          <p:cNvPr id="39" name="Rounded Rectangle 38"/>
          <p:cNvSpPr/>
          <p:nvPr/>
        </p:nvSpPr>
        <p:spPr bwMode="gray">
          <a:xfrm>
            <a:off x="1362623" y="3240725"/>
            <a:ext cx="921128" cy="204580"/>
          </a:xfrm>
          <a:prstGeom prst="roundRect">
            <a:avLst/>
          </a:prstGeom>
          <a:solidFill>
            <a:schemeClr val="accent1">
              <a:lumMod val="75000"/>
            </a:schemeClr>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Foo_7</a:t>
            </a:r>
            <a:endParaRPr lang="en-US" sz="1400" dirty="0"/>
          </a:p>
        </p:txBody>
      </p:sp>
      <p:sp>
        <p:nvSpPr>
          <p:cNvPr id="40" name="Rounded Rectangle 39"/>
          <p:cNvSpPr/>
          <p:nvPr/>
        </p:nvSpPr>
        <p:spPr bwMode="gray">
          <a:xfrm>
            <a:off x="1362623" y="3549293"/>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Foo_8</a:t>
            </a:r>
            <a:endParaRPr lang="en-US" sz="1400" dirty="0"/>
          </a:p>
        </p:txBody>
      </p:sp>
      <p:sp>
        <p:nvSpPr>
          <p:cNvPr id="41" name="Rounded Rectangle 40"/>
          <p:cNvSpPr/>
          <p:nvPr/>
        </p:nvSpPr>
        <p:spPr bwMode="gray">
          <a:xfrm>
            <a:off x="1362623" y="3849873"/>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Foo_9</a:t>
            </a:r>
            <a:endParaRPr lang="en-US" sz="1400" dirty="0"/>
          </a:p>
        </p:txBody>
      </p:sp>
      <p:sp>
        <p:nvSpPr>
          <p:cNvPr id="42" name="Rounded Rectangle 41"/>
          <p:cNvSpPr/>
          <p:nvPr/>
        </p:nvSpPr>
        <p:spPr bwMode="gray">
          <a:xfrm>
            <a:off x="1362623" y="4157457"/>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 10</a:t>
            </a:r>
            <a:endParaRPr lang="en-US" sz="1400" dirty="0"/>
          </a:p>
        </p:txBody>
      </p:sp>
      <p:sp>
        <p:nvSpPr>
          <p:cNvPr id="43" name="Rounded Rectangle 42"/>
          <p:cNvSpPr/>
          <p:nvPr/>
        </p:nvSpPr>
        <p:spPr bwMode="gray">
          <a:xfrm>
            <a:off x="1362623" y="4466025"/>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Foo_11</a:t>
            </a:r>
            <a:endParaRPr lang="en-US" sz="1400" dirty="0"/>
          </a:p>
        </p:txBody>
      </p:sp>
      <p:sp>
        <p:nvSpPr>
          <p:cNvPr id="44" name="Rounded Rectangle 43"/>
          <p:cNvSpPr/>
          <p:nvPr/>
        </p:nvSpPr>
        <p:spPr bwMode="gray">
          <a:xfrm>
            <a:off x="3558066" y="1103481"/>
            <a:ext cx="921128" cy="204580"/>
          </a:xfrm>
          <a:prstGeom prst="roundRect">
            <a:avLst/>
          </a:prstGeom>
          <a:solidFill>
            <a:schemeClr val="accent1">
              <a:lumMod val="75000"/>
            </a:schemeClr>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Foo_0</a:t>
            </a:r>
            <a:endParaRPr lang="en-US" sz="1400" dirty="0"/>
          </a:p>
        </p:txBody>
      </p:sp>
      <p:sp>
        <p:nvSpPr>
          <p:cNvPr id="45" name="Rounded Rectangle 44"/>
          <p:cNvSpPr/>
          <p:nvPr/>
        </p:nvSpPr>
        <p:spPr bwMode="gray">
          <a:xfrm>
            <a:off x="3558066" y="1411067"/>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Foo_1</a:t>
            </a:r>
            <a:endParaRPr lang="en-US" sz="1400" dirty="0"/>
          </a:p>
        </p:txBody>
      </p:sp>
      <p:sp>
        <p:nvSpPr>
          <p:cNvPr id="46" name="Rounded Rectangle 45"/>
          <p:cNvSpPr/>
          <p:nvPr/>
        </p:nvSpPr>
        <p:spPr bwMode="gray">
          <a:xfrm>
            <a:off x="3558066" y="1719635"/>
            <a:ext cx="921128" cy="204580"/>
          </a:xfrm>
          <a:prstGeom prst="roundRect">
            <a:avLst/>
          </a:prstGeom>
          <a:solidFill>
            <a:schemeClr val="accent1">
              <a:lumMod val="75000"/>
            </a:schemeClr>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Foo_2</a:t>
            </a:r>
            <a:endParaRPr lang="en-US" sz="1400" dirty="0"/>
          </a:p>
        </p:txBody>
      </p:sp>
      <p:sp>
        <p:nvSpPr>
          <p:cNvPr id="47" name="Rounded Rectangle 46"/>
          <p:cNvSpPr/>
          <p:nvPr/>
        </p:nvSpPr>
        <p:spPr bwMode="gray">
          <a:xfrm>
            <a:off x="3558066" y="2020215"/>
            <a:ext cx="921128" cy="204580"/>
          </a:xfrm>
          <a:prstGeom prst="roundRect">
            <a:avLst/>
          </a:prstGeom>
          <a:solidFill>
            <a:schemeClr val="accent1">
              <a:lumMod val="75000"/>
            </a:schemeClr>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Foo_3</a:t>
            </a:r>
            <a:endParaRPr lang="en-US" sz="1400" dirty="0"/>
          </a:p>
        </p:txBody>
      </p:sp>
      <p:sp>
        <p:nvSpPr>
          <p:cNvPr id="48" name="Rounded Rectangle 47"/>
          <p:cNvSpPr/>
          <p:nvPr/>
        </p:nvSpPr>
        <p:spPr bwMode="gray">
          <a:xfrm>
            <a:off x="3558066" y="2327799"/>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Foo_4</a:t>
            </a:r>
            <a:endParaRPr lang="en-US" sz="1400" dirty="0"/>
          </a:p>
        </p:txBody>
      </p:sp>
      <p:sp>
        <p:nvSpPr>
          <p:cNvPr id="49" name="Rounded Rectangle 48"/>
          <p:cNvSpPr/>
          <p:nvPr/>
        </p:nvSpPr>
        <p:spPr bwMode="gray">
          <a:xfrm>
            <a:off x="3558066" y="2636367"/>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Foo_5</a:t>
            </a:r>
            <a:endParaRPr lang="en-US" sz="1400" dirty="0"/>
          </a:p>
        </p:txBody>
      </p:sp>
      <p:sp>
        <p:nvSpPr>
          <p:cNvPr id="50" name="Rounded Rectangle 49"/>
          <p:cNvSpPr/>
          <p:nvPr/>
        </p:nvSpPr>
        <p:spPr bwMode="gray">
          <a:xfrm>
            <a:off x="3558066" y="2926509"/>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Foo_6</a:t>
            </a:r>
            <a:endParaRPr lang="en-US" sz="1400" dirty="0"/>
          </a:p>
        </p:txBody>
      </p:sp>
      <p:sp>
        <p:nvSpPr>
          <p:cNvPr id="51" name="Rounded Rectangle 50"/>
          <p:cNvSpPr/>
          <p:nvPr/>
        </p:nvSpPr>
        <p:spPr bwMode="gray">
          <a:xfrm>
            <a:off x="3558066" y="3234093"/>
            <a:ext cx="921128" cy="204580"/>
          </a:xfrm>
          <a:prstGeom prst="roundRect">
            <a:avLst/>
          </a:prstGeom>
          <a:solidFill>
            <a:schemeClr val="accent1">
              <a:lumMod val="75000"/>
            </a:schemeClr>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Foo_7</a:t>
            </a:r>
            <a:endParaRPr lang="en-US" sz="1400" dirty="0"/>
          </a:p>
        </p:txBody>
      </p:sp>
      <p:sp>
        <p:nvSpPr>
          <p:cNvPr id="52" name="Rounded Rectangle 51"/>
          <p:cNvSpPr/>
          <p:nvPr/>
        </p:nvSpPr>
        <p:spPr bwMode="gray">
          <a:xfrm>
            <a:off x="3558066" y="3542661"/>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Foo_8</a:t>
            </a:r>
            <a:endParaRPr lang="en-US" sz="1400" dirty="0"/>
          </a:p>
        </p:txBody>
      </p:sp>
      <p:sp>
        <p:nvSpPr>
          <p:cNvPr id="53" name="Rounded Rectangle 52"/>
          <p:cNvSpPr/>
          <p:nvPr/>
        </p:nvSpPr>
        <p:spPr bwMode="gray">
          <a:xfrm>
            <a:off x="3558066" y="3843242"/>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Foo_9</a:t>
            </a:r>
            <a:endParaRPr lang="en-US" sz="1400" dirty="0"/>
          </a:p>
        </p:txBody>
      </p:sp>
      <p:sp>
        <p:nvSpPr>
          <p:cNvPr id="54" name="Rounded Rectangle 53"/>
          <p:cNvSpPr/>
          <p:nvPr/>
        </p:nvSpPr>
        <p:spPr bwMode="gray">
          <a:xfrm>
            <a:off x="3558066" y="4150827"/>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 10</a:t>
            </a:r>
            <a:endParaRPr lang="en-US" sz="1400" dirty="0"/>
          </a:p>
        </p:txBody>
      </p:sp>
      <p:sp>
        <p:nvSpPr>
          <p:cNvPr id="55" name="Rounded Rectangle 54"/>
          <p:cNvSpPr/>
          <p:nvPr/>
        </p:nvSpPr>
        <p:spPr bwMode="gray">
          <a:xfrm>
            <a:off x="3558066" y="4459395"/>
            <a:ext cx="921128" cy="204580"/>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Foo_11</a:t>
            </a:r>
            <a:endParaRPr lang="en-US" sz="1400" dirty="0"/>
          </a:p>
        </p:txBody>
      </p:sp>
      <p:sp>
        <p:nvSpPr>
          <p:cNvPr id="12" name="Rounded Rectangle 11"/>
          <p:cNvSpPr/>
          <p:nvPr/>
        </p:nvSpPr>
        <p:spPr bwMode="gray">
          <a:xfrm>
            <a:off x="2611073" y="2296164"/>
            <a:ext cx="1766455" cy="277091"/>
          </a:xfrm>
          <a:prstGeom prst="roundRect">
            <a:avLst/>
          </a:prstGeom>
          <a:solidFill>
            <a:srgbClr val="FF0000"/>
          </a:solidFill>
          <a:ln w="28575">
            <a:noFill/>
            <a:round/>
            <a:headEnd type="triangle" w="lg" len="lg"/>
            <a:tailEnd type="triangle" w="lg" len="lg"/>
          </a:ln>
        </p:spPr>
        <p:txBody>
          <a:bodyPr lIns="91438" tIns="45719" rIns="91438" bIns="45719" rtlCol="0" anchor="ctr">
            <a:prstTxWarp prst="textNoShape">
              <a:avLst/>
            </a:prstTxWarp>
          </a:bodyPr>
          <a:lstStyle/>
          <a:p>
            <a:pPr algn="ctr"/>
            <a:r>
              <a:rPr lang="en-US" sz="1400" dirty="0"/>
              <a:t>Struts 2</a:t>
            </a:r>
            <a:endParaRPr lang="en-US" sz="1400" dirty="0"/>
          </a:p>
        </p:txBody>
      </p:sp>
    </p:spTree>
    <p:extLst>
      <p:ext uri="{BB962C8B-B14F-4D97-AF65-F5344CB8AC3E}">
        <p14:creationId xmlns:p14="http://schemas.microsoft.com/office/powerpoint/2010/main" val="2307355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33CF2A4-CAF6-4D4D-9789-110A2B05844D}" type="slidenum">
              <a:rPr lang="en-US" smtClean="0">
                <a:solidFill>
                  <a:prstClr val="black">
                    <a:tint val="75000"/>
                  </a:prstClr>
                </a:solidFill>
              </a:rPr>
              <a:pPr/>
              <a:t>45</a:t>
            </a:fld>
            <a:endParaRPr lang="en-US">
              <a:solidFill>
                <a:prstClr val="black">
                  <a:tint val="75000"/>
                </a:prstClr>
              </a:solidFill>
            </a:endParaRPr>
          </a:p>
        </p:txBody>
      </p:sp>
      <p:sp>
        <p:nvSpPr>
          <p:cNvPr id="3" name="Date Placeholder 2"/>
          <p:cNvSpPr>
            <a:spLocks noGrp="1"/>
          </p:cNvSpPr>
          <p:nvPr>
            <p:ph type="dt" sz="half" idx="2"/>
          </p:nvPr>
        </p:nvSpPr>
        <p:spPr/>
        <p:txBody>
          <a:bodyPr/>
          <a:lstStyle/>
          <a:p>
            <a:fld id="{118A4822-380A-C44A-81E1-83E9E6BA5521}" type="datetime1">
              <a:rPr lang="en-US" smtClean="0">
                <a:solidFill>
                  <a:prstClr val="black">
                    <a:tint val="75000"/>
                  </a:prstClr>
                </a:solidFill>
              </a:rPr>
              <a:pPr/>
              <a:t>10/12/14</a:t>
            </a:fld>
            <a:endParaRPr lang="en-US">
              <a:solidFill>
                <a:prstClr val="black">
                  <a:tint val="75000"/>
                </a:prstClr>
              </a:solidFill>
            </a:endParaRPr>
          </a:p>
        </p:txBody>
      </p:sp>
      <p:pic>
        <p:nvPicPr>
          <p:cNvPr id="4" name="Picture 3" descr="Macintosh HD:Users:wjackson:Desktop:OpenSSL_FINAL.pdf"/>
          <p:cNvPicPr/>
          <p:nvPr/>
        </p:nvPicPr>
        <p:blipFill>
          <a:blip r:embed="rId3" cstate="email">
            <a:extLst>
              <a:ext uri="{28A0092B-C50C-407E-A947-70E740481C1C}">
                <a14:useLocalDpi xmlns:a14="http://schemas.microsoft.com/office/drawing/2010/main"/>
              </a:ext>
            </a:extLst>
          </a:blip>
          <a:srcRect/>
          <a:stretch>
            <a:fillRect/>
          </a:stretch>
        </p:blipFill>
        <p:spPr bwMode="auto">
          <a:xfrm>
            <a:off x="91352" y="567948"/>
            <a:ext cx="9052648" cy="4143911"/>
          </a:xfrm>
          <a:prstGeom prst="rect">
            <a:avLst/>
          </a:prstGeom>
          <a:noFill/>
          <a:ln>
            <a:noFill/>
          </a:ln>
        </p:spPr>
      </p:pic>
      <p:sp>
        <p:nvSpPr>
          <p:cNvPr id="5" name="TextBox 4"/>
          <p:cNvSpPr txBox="1"/>
          <p:nvPr/>
        </p:nvSpPr>
        <p:spPr>
          <a:xfrm>
            <a:off x="708538" y="978096"/>
            <a:ext cx="6747084" cy="1015663"/>
          </a:xfrm>
          <a:prstGeom prst="rect">
            <a:avLst/>
          </a:prstGeom>
          <a:noFill/>
        </p:spPr>
        <p:txBody>
          <a:bodyPr wrap="square" lIns="91438" tIns="45719" rIns="91438" bIns="45719" rtlCol="0">
            <a:spAutoFit/>
          </a:bodyPr>
          <a:lstStyle/>
          <a:p>
            <a:r>
              <a:rPr lang="en-US" sz="1200" b="1" dirty="0"/>
              <a:t> </a:t>
            </a:r>
            <a:endParaRPr lang="en-US" sz="1200" dirty="0"/>
          </a:p>
          <a:p>
            <a:r>
              <a:rPr lang="en-US" sz="1200" dirty="0"/>
              <a:t>X Axis:  Time (Days) following initial </a:t>
            </a:r>
            <a:r>
              <a:rPr lang="en-US" sz="1200" dirty="0" err="1"/>
              <a:t>HeartBleed</a:t>
            </a:r>
            <a:r>
              <a:rPr lang="en-US" sz="1200" dirty="0"/>
              <a:t> disclosure and patch availability</a:t>
            </a:r>
          </a:p>
          <a:p>
            <a:r>
              <a:rPr lang="en-US" sz="1200" dirty="0"/>
              <a:t>Y Axis:  Number of products included in the vendor vulnerability disclosure</a:t>
            </a:r>
          </a:p>
          <a:p>
            <a:r>
              <a:rPr lang="en-US" sz="1200" dirty="0"/>
              <a:t>Z Axis (circle size):  Exposure as measured by the CVE CVSS score</a:t>
            </a:r>
          </a:p>
          <a:p>
            <a:endParaRPr lang="en-US" sz="1200" dirty="0"/>
          </a:p>
        </p:txBody>
      </p:sp>
      <p:sp>
        <p:nvSpPr>
          <p:cNvPr id="6" name="Title 2"/>
          <p:cNvSpPr txBox="1">
            <a:spLocks/>
          </p:cNvSpPr>
          <p:nvPr/>
        </p:nvSpPr>
        <p:spPr>
          <a:xfrm>
            <a:off x="414429" y="182980"/>
            <a:ext cx="8620637" cy="769937"/>
          </a:xfrm>
          <a:prstGeom prst="rect">
            <a:avLst/>
          </a:prstGeom>
        </p:spPr>
        <p:txBody>
          <a:bodyPr lIns="91438" tIns="45719" rIns="91438" bIns="45719"/>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Commercial Responses to </a:t>
            </a:r>
            <a:r>
              <a:rPr lang="en-US" dirty="0" err="1" smtClean="0"/>
              <a:t>OpenSSL</a:t>
            </a:r>
            <a:endParaRPr lang="en-US" dirty="0"/>
          </a:p>
        </p:txBody>
      </p:sp>
    </p:spTree>
    <p:extLst>
      <p:ext uri="{BB962C8B-B14F-4D97-AF65-F5344CB8AC3E}">
        <p14:creationId xmlns:p14="http://schemas.microsoft.com/office/powerpoint/2010/main" val="34543237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19" descr="Sonatype-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5905" y="4814905"/>
            <a:ext cx="1371117" cy="214760"/>
          </a:xfrm>
          <a:prstGeom prst="rect">
            <a:avLst/>
          </a:prstGeom>
        </p:spPr>
      </p:pic>
      <p:sp>
        <p:nvSpPr>
          <p:cNvPr id="5" name="Content Placeholder 2"/>
          <p:cNvSpPr txBox="1">
            <a:spLocks/>
          </p:cNvSpPr>
          <p:nvPr/>
        </p:nvSpPr>
        <p:spPr bwMode="auto">
          <a:xfrm>
            <a:off x="-1585370" y="167500"/>
            <a:ext cx="10138560" cy="8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1800" b="0" i="0" kern="1200">
                <a:solidFill>
                  <a:schemeClr val="accent6"/>
                </a:solidFill>
                <a:latin typeface="Calibri"/>
                <a:ea typeface="ＭＳ Ｐゴシック" charset="0"/>
                <a:cs typeface="Calibri"/>
              </a:defRPr>
            </a:lvl1pPr>
            <a:lvl2pPr marL="742950" indent="-28575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2pPr>
            <a:lvl3pPr marL="1143000" indent="-22860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3pPr>
            <a:lvl4pPr marL="1600200" indent="-22860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400" dirty="0">
                <a:solidFill>
                  <a:schemeClr val="accent5"/>
                </a:solidFill>
              </a:rPr>
              <a:t>How can we choose the best components </a:t>
            </a:r>
            <a:br>
              <a:rPr lang="en-US" sz="2400" dirty="0">
                <a:solidFill>
                  <a:schemeClr val="accent5"/>
                </a:solidFill>
              </a:rPr>
            </a:br>
            <a:r>
              <a:rPr lang="en-US" sz="4800" b="1" cap="all" dirty="0">
                <a:solidFill>
                  <a:srgbClr val="F9A84B"/>
                </a:solidFill>
              </a:rPr>
              <a:t>from the start?</a:t>
            </a:r>
            <a:endParaRPr lang="en-US" sz="4800" b="1" cap="all" dirty="0">
              <a:solidFill>
                <a:srgbClr val="F9A84B"/>
              </a:solidFill>
            </a:endParaRPr>
          </a:p>
          <a:p>
            <a:pPr marL="0" indent="0" algn="r">
              <a:buNone/>
            </a:pPr>
            <a:endParaRPr lang="en-US" sz="2400" b="1" cap="all" dirty="0">
              <a:solidFill>
                <a:srgbClr val="F9A84B"/>
              </a:solidFill>
            </a:endParaRPr>
          </a:p>
        </p:txBody>
      </p:sp>
      <p:sp>
        <p:nvSpPr>
          <p:cNvPr id="8" name="Title 1"/>
          <p:cNvSpPr txBox="1">
            <a:spLocks/>
          </p:cNvSpPr>
          <p:nvPr/>
        </p:nvSpPr>
        <p:spPr bwMode="auto">
          <a:xfrm>
            <a:off x="457200" y="2087545"/>
            <a:ext cx="8229600" cy="44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lvl1pPr algn="l" defTabSz="457200" rtl="0" eaLnBrk="1" fontAlgn="base" hangingPunct="1">
              <a:spcBef>
                <a:spcPct val="0"/>
              </a:spcBef>
              <a:spcAft>
                <a:spcPct val="0"/>
              </a:spcAft>
              <a:defRPr sz="3200" b="0" kern="1200">
                <a:solidFill>
                  <a:srgbClr val="FFFFFF"/>
                </a:solidFill>
                <a:latin typeface="Arial"/>
                <a:ea typeface="ＭＳ Ｐゴシック" charset="0"/>
                <a:cs typeface="Arial"/>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pPr algn="ctr"/>
            <a:r>
              <a:rPr lang="en-US" sz="2000" dirty="0">
                <a:solidFill>
                  <a:schemeClr val="accent5"/>
                </a:solidFill>
                <a:latin typeface="Calibri"/>
                <a:cs typeface="Calibri"/>
              </a:rPr>
              <a:t>Shift Upstream = ZTTR (Zero Time to Remediation)</a:t>
            </a:r>
            <a:endParaRPr lang="en-US" sz="2000" dirty="0">
              <a:solidFill>
                <a:schemeClr val="accent5"/>
              </a:solidFill>
            </a:endParaRPr>
          </a:p>
        </p:txBody>
      </p:sp>
      <p:sp>
        <p:nvSpPr>
          <p:cNvPr id="11" name="Rectangular Callout 10"/>
          <p:cNvSpPr/>
          <p:nvPr/>
        </p:nvSpPr>
        <p:spPr>
          <a:xfrm flipH="1">
            <a:off x="304800" y="1393509"/>
            <a:ext cx="2226734" cy="672494"/>
          </a:xfrm>
          <a:prstGeom prst="wedgeRectCallout">
            <a:avLst>
              <a:gd name="adj1" fmla="val 13275"/>
              <a:gd name="adj2" fmla="val 129722"/>
            </a:avLst>
          </a:prstGeom>
          <a:solidFill>
            <a:srgbClr val="FCD3A5"/>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r>
              <a:rPr lang="en-US" sz="1600" dirty="0">
                <a:solidFill>
                  <a:srgbClr val="4D4D4D"/>
                </a:solidFill>
                <a:latin typeface="Calibri"/>
                <a:cs typeface="Calibri"/>
              </a:rPr>
              <a:t>Analyze all components from within your IDE</a:t>
            </a:r>
          </a:p>
        </p:txBody>
      </p:sp>
      <p:sp>
        <p:nvSpPr>
          <p:cNvPr id="10" name="Rectangular Callout 9"/>
          <p:cNvSpPr/>
          <p:nvPr/>
        </p:nvSpPr>
        <p:spPr>
          <a:xfrm>
            <a:off x="4750892" y="1318228"/>
            <a:ext cx="4269742" cy="672494"/>
          </a:xfrm>
          <a:prstGeom prst="wedgeRectCallout">
            <a:avLst>
              <a:gd name="adj1" fmla="val 10639"/>
              <a:gd name="adj2" fmla="val 165632"/>
            </a:avLst>
          </a:prstGeom>
          <a:solidFill>
            <a:srgbClr val="FCD3A5"/>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r>
              <a:rPr lang="en-US" sz="1600" dirty="0">
                <a:solidFill>
                  <a:schemeClr val="accent5"/>
                </a:solidFill>
                <a:latin typeface="Calibri"/>
                <a:cs typeface="Calibri"/>
              </a:rPr>
              <a:t>License, Security and Architecture data for each component, evaluated against your policy</a:t>
            </a:r>
            <a:endParaRPr lang="en-US" sz="1600" dirty="0">
              <a:solidFill>
                <a:schemeClr val="accent5"/>
              </a:solidFill>
              <a:latin typeface="Calibri"/>
              <a:cs typeface="Calibri"/>
            </a:endParaRPr>
          </a:p>
        </p:txBody>
      </p:sp>
      <p:pic>
        <p:nvPicPr>
          <p:cNvPr id="27650" name="Picture 2" descr="Displaying Struts2IDE.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4804" y="2799105"/>
            <a:ext cx="8579657" cy="16984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79204" y="3104148"/>
            <a:ext cx="3905257" cy="924929"/>
          </a:xfrm>
          <a:prstGeom prst="rect">
            <a:avLst/>
          </a:prstGeom>
        </p:spPr>
      </p:pic>
      <p:sp>
        <p:nvSpPr>
          <p:cNvPr id="12" name="Rectangle 11"/>
          <p:cNvSpPr/>
          <p:nvPr/>
        </p:nvSpPr>
        <p:spPr>
          <a:xfrm>
            <a:off x="5808443" y="4794665"/>
            <a:ext cx="1612149" cy="369330"/>
          </a:xfrm>
          <a:prstGeom prst="rect">
            <a:avLst/>
          </a:prstGeom>
        </p:spPr>
        <p:txBody>
          <a:bodyPr wrap="none" lIns="91438" tIns="45719" rIns="91438" bIns="45719">
            <a:spAutoFit/>
          </a:bodyPr>
          <a:lstStyle/>
          <a:p>
            <a:pPr algn="ctr"/>
            <a:r>
              <a:rPr lang="en-US" dirty="0">
                <a:solidFill>
                  <a:srgbClr val="F9A84B"/>
                </a:solidFill>
                <a:latin typeface="Arial" panose="020B0604020202020204" pitchFamily="34" charset="0"/>
              </a:rPr>
              <a:t>@joshcorman</a:t>
            </a:r>
            <a:endParaRPr lang="en-US" b="0" i="0" dirty="0">
              <a:solidFill>
                <a:srgbClr val="F9A84B"/>
              </a:solidFill>
              <a:effectLst/>
              <a:latin typeface="Arial" panose="020B0604020202020204" pitchFamily="34" charset="0"/>
            </a:endParaRPr>
          </a:p>
        </p:txBody>
      </p:sp>
      <p:sp>
        <p:nvSpPr>
          <p:cNvPr id="13" name="Rectangle 12"/>
          <p:cNvSpPr/>
          <p:nvPr/>
        </p:nvSpPr>
        <p:spPr>
          <a:xfrm>
            <a:off x="4338021" y="4803451"/>
            <a:ext cx="1471372" cy="369330"/>
          </a:xfrm>
          <a:prstGeom prst="rect">
            <a:avLst/>
          </a:prstGeom>
        </p:spPr>
        <p:txBody>
          <a:bodyPr wrap="none" lIns="91438" tIns="45719" rIns="91438" bIns="45719">
            <a:spAutoFit/>
          </a:bodyPr>
          <a:lstStyle/>
          <a:p>
            <a:pPr algn="ctr"/>
            <a:r>
              <a:rPr lang="en-US" dirty="0" smtClean="0">
                <a:solidFill>
                  <a:srgbClr val="F9A84B"/>
                </a:solidFill>
                <a:latin typeface="Arial" panose="020B0604020202020204" pitchFamily="34" charset="0"/>
              </a:rPr>
              <a:t>@451wendy</a:t>
            </a:r>
            <a:endParaRPr lang="en-US" b="0" i="0" dirty="0">
              <a:solidFill>
                <a:srgbClr val="F9A84B"/>
              </a:solidFill>
              <a:effectLst/>
              <a:latin typeface="Arial" panose="020B0604020202020204" pitchFamily="34" charset="0"/>
            </a:endParaRPr>
          </a:p>
        </p:txBody>
      </p:sp>
    </p:spTree>
    <p:extLst>
      <p:ext uri="{BB962C8B-B14F-4D97-AF65-F5344CB8AC3E}">
        <p14:creationId xmlns:p14="http://schemas.microsoft.com/office/powerpoint/2010/main" val="34687001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35" presetClass="path" presetSubtype="0" accel="50000" decel="50000" fill="hold" nodeType="withEffect">
                                  <p:stCondLst>
                                    <p:cond delay="0"/>
                                  </p:stCondLst>
                                  <p:childTnLst>
                                    <p:animMotion origin="layout" path="M 2.77778E-7 2.96296E-6 L -0.08455 -0.0007 " pathEditMode="relative" rAng="0" ptsTypes="AA">
                                      <p:cBhvr>
                                        <p:cTn id="8" dur="2000" fill="hold"/>
                                        <p:tgtEl>
                                          <p:spTgt spid="3"/>
                                        </p:tgtEl>
                                        <p:attrNameLst>
                                          <p:attrName>ppt_x</p:attrName>
                                          <p:attrName>ppt_y</p:attrName>
                                        </p:attrNameLst>
                                      </p:cBhvr>
                                      <p:rCtr x="-4236" y="-46"/>
                                    </p:animMotion>
                                  </p:childTnLst>
                                </p:cTn>
                              </p:par>
                              <p:par>
                                <p:cTn id="9" presetID="6" presetClass="emph" presetSubtype="0" fill="hold" nodeType="withEffect">
                                  <p:stCondLst>
                                    <p:cond delay="0"/>
                                  </p:stCondLst>
                                  <p:childTnLst>
                                    <p:animScale>
                                      <p:cBhvr>
                                        <p:cTn id="10"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Manual </a:t>
            </a:r>
            <a:r>
              <a:rPr lang="en-US" dirty="0"/>
              <a:t>Policies </a:t>
            </a:r>
            <a:r>
              <a:rPr lang="en-US" dirty="0" smtClean="0"/>
              <a:t>Can’t Work at </a:t>
            </a:r>
            <a:r>
              <a:rPr lang="en-US" dirty="0" err="1" smtClean="0"/>
              <a:t>DevOps</a:t>
            </a:r>
            <a:r>
              <a:rPr lang="en-US" dirty="0" smtClean="0"/>
              <a:t> Speed or Enterprise Scale</a:t>
            </a:r>
            <a:endParaRPr lang="en-US" dirty="0"/>
          </a:p>
        </p:txBody>
      </p:sp>
      <p:sp>
        <p:nvSpPr>
          <p:cNvPr id="4" name="Title 3"/>
          <p:cNvSpPr>
            <a:spLocks noGrp="1"/>
          </p:cNvSpPr>
          <p:nvPr>
            <p:ph type="title"/>
          </p:nvPr>
        </p:nvSpPr>
        <p:spPr/>
        <p:txBody>
          <a:bodyPr/>
          <a:lstStyle/>
          <a:p>
            <a:endParaRPr lang="en-US" dirty="0"/>
          </a:p>
        </p:txBody>
      </p:sp>
      <p:sp>
        <p:nvSpPr>
          <p:cNvPr id="2" name="Slide Number Placeholder 1"/>
          <p:cNvSpPr>
            <a:spLocks noGrp="1"/>
          </p:cNvSpPr>
          <p:nvPr>
            <p:ph type="sldNum" sz="quarter" idx="4294967295"/>
          </p:nvPr>
        </p:nvSpPr>
        <p:spPr>
          <a:xfrm>
            <a:off x="4" y="4774407"/>
            <a:ext cx="517525" cy="273844"/>
          </a:xfrm>
        </p:spPr>
        <p:txBody>
          <a:bodyPr/>
          <a:lstStyle/>
          <a:p>
            <a:fld id="{133CF2A4-CAF6-4D4D-9789-110A2B05844D}" type="slidenum">
              <a:rPr lang="en-US" smtClean="0">
                <a:solidFill>
                  <a:prstClr val="black">
                    <a:tint val="75000"/>
                  </a:prstClr>
                </a:solidFill>
              </a:rPr>
              <a:pPr/>
              <a:t>47</a:t>
            </a:fld>
            <a:endParaRPr lang="en-US">
              <a:solidFill>
                <a:prstClr val="black">
                  <a:tint val="75000"/>
                </a:prstClr>
              </a:solidFill>
            </a:endParaRPr>
          </a:p>
        </p:txBody>
      </p:sp>
      <p:sp>
        <p:nvSpPr>
          <p:cNvPr id="3" name="Date Placeholder 2"/>
          <p:cNvSpPr>
            <a:spLocks noGrp="1"/>
          </p:cNvSpPr>
          <p:nvPr>
            <p:ph type="dt" sz="half" idx="4294967295"/>
          </p:nvPr>
        </p:nvSpPr>
        <p:spPr>
          <a:xfrm>
            <a:off x="0" y="4774407"/>
            <a:ext cx="2133600" cy="273844"/>
          </a:xfrm>
        </p:spPr>
        <p:txBody>
          <a:bodyPr/>
          <a:lstStyle/>
          <a:p>
            <a:fld id="{118A4822-380A-C44A-81E1-83E9E6BA5521}" type="datetime1">
              <a:rPr lang="en-US" smtClean="0">
                <a:solidFill>
                  <a:prstClr val="black">
                    <a:tint val="75000"/>
                  </a:prstClr>
                </a:solidFill>
              </a:rPr>
              <a:pPr/>
              <a:t>10/12/14</a:t>
            </a:fld>
            <a:endParaRPr lang="en-US">
              <a:solidFill>
                <a:prstClr val="black">
                  <a:tint val="75000"/>
                </a:prstClr>
              </a:solidFill>
            </a:endParaRPr>
          </a:p>
        </p:txBody>
      </p:sp>
    </p:spTree>
    <p:extLst>
      <p:ext uri="{BB962C8B-B14F-4D97-AF65-F5344CB8AC3E}">
        <p14:creationId xmlns:p14="http://schemas.microsoft.com/office/powerpoint/2010/main" val="194178958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531" y="206535"/>
            <a:ext cx="2743090" cy="1431893"/>
          </a:xfrm>
          <a:prstGeom prst="rect">
            <a:avLst/>
          </a:prstGeom>
        </p:spPr>
      </p:pic>
      <p:sp>
        <p:nvSpPr>
          <p:cNvPr id="5" name="AutoShape 49"/>
          <p:cNvSpPr>
            <a:spLocks noChangeArrowheads="1"/>
          </p:cNvSpPr>
          <p:nvPr/>
        </p:nvSpPr>
        <p:spPr bwMode="gray">
          <a:xfrm>
            <a:off x="6659567" y="3820450"/>
            <a:ext cx="2352675" cy="716756"/>
          </a:xfrm>
          <a:prstGeom prst="chevron">
            <a:avLst>
              <a:gd name="adj" fmla="val 38910"/>
            </a:avLst>
          </a:prstGeom>
          <a:gradFill flip="none" rotWithShape="1">
            <a:gsLst>
              <a:gs pos="49000">
                <a:srgbClr val="9F9F9F"/>
              </a:gs>
              <a:gs pos="100000">
                <a:schemeClr val="accent5">
                  <a:lumMod val="20000"/>
                  <a:lumOff val="80000"/>
                </a:schemeClr>
              </a:gs>
              <a:gs pos="0">
                <a:srgbClr val="9F9F9F"/>
              </a:gs>
            </a:gsLst>
            <a:lin ang="0" scaled="0"/>
            <a:tileRect/>
          </a:gradFill>
          <a:ln w="19050">
            <a:solidFill>
              <a:srgbClr val="FFFFFF"/>
            </a:solidFill>
            <a:miter lim="800000"/>
            <a:headEnd/>
            <a:tailEnd/>
          </a:ln>
        </p:spPr>
        <p:txBody>
          <a:bodyPr lIns="91438" tIns="45719" rIns="91438" bIns="45719"/>
          <a:lstStyle/>
          <a:p>
            <a:endParaRPr lang="en-US" sz="2400">
              <a:cs typeface="Arial" charset="0"/>
            </a:endParaRPr>
          </a:p>
        </p:txBody>
      </p:sp>
      <p:sp>
        <p:nvSpPr>
          <p:cNvPr id="6" name="AutoShape 49"/>
          <p:cNvSpPr>
            <a:spLocks noChangeArrowheads="1"/>
          </p:cNvSpPr>
          <p:nvPr/>
        </p:nvSpPr>
        <p:spPr bwMode="gray">
          <a:xfrm>
            <a:off x="4610103" y="3820798"/>
            <a:ext cx="2352675" cy="716756"/>
          </a:xfrm>
          <a:prstGeom prst="chevron">
            <a:avLst>
              <a:gd name="adj" fmla="val 38910"/>
            </a:avLst>
          </a:prstGeom>
          <a:gradFill flip="none" rotWithShape="1">
            <a:gsLst>
              <a:gs pos="49000">
                <a:srgbClr val="9F9F9F"/>
              </a:gs>
              <a:gs pos="100000">
                <a:schemeClr val="accent5">
                  <a:lumMod val="20000"/>
                  <a:lumOff val="80000"/>
                </a:schemeClr>
              </a:gs>
              <a:gs pos="0">
                <a:srgbClr val="9F9F9F"/>
              </a:gs>
            </a:gsLst>
            <a:lin ang="0" scaled="0"/>
            <a:tileRect/>
          </a:gradFill>
          <a:ln w="19050">
            <a:solidFill>
              <a:srgbClr val="FFFFFF"/>
            </a:solidFill>
            <a:miter lim="800000"/>
            <a:headEnd/>
            <a:tailEnd/>
          </a:ln>
        </p:spPr>
        <p:txBody>
          <a:bodyPr lIns="91438" tIns="45719" rIns="91438" bIns="45719"/>
          <a:lstStyle/>
          <a:p>
            <a:endParaRPr lang="en-US" sz="2400">
              <a:cs typeface="Arial" charset="0"/>
            </a:endParaRPr>
          </a:p>
        </p:txBody>
      </p:sp>
      <p:sp>
        <p:nvSpPr>
          <p:cNvPr id="7" name="AutoShape 49"/>
          <p:cNvSpPr>
            <a:spLocks noChangeArrowheads="1"/>
          </p:cNvSpPr>
          <p:nvPr/>
        </p:nvSpPr>
        <p:spPr bwMode="gray">
          <a:xfrm>
            <a:off x="2559054" y="3820798"/>
            <a:ext cx="2352675" cy="716756"/>
          </a:xfrm>
          <a:prstGeom prst="chevron">
            <a:avLst>
              <a:gd name="adj" fmla="val 38910"/>
            </a:avLst>
          </a:prstGeom>
          <a:gradFill flip="none" rotWithShape="1">
            <a:gsLst>
              <a:gs pos="49000">
                <a:srgbClr val="9F9F9F"/>
              </a:gs>
              <a:gs pos="100000">
                <a:schemeClr val="accent5">
                  <a:lumMod val="20000"/>
                  <a:lumOff val="80000"/>
                </a:schemeClr>
              </a:gs>
              <a:gs pos="0">
                <a:srgbClr val="9F9F9F"/>
              </a:gs>
            </a:gsLst>
            <a:lin ang="0" scaled="0"/>
            <a:tileRect/>
          </a:gradFill>
          <a:ln w="19050">
            <a:solidFill>
              <a:srgbClr val="FFFFFF"/>
            </a:solidFill>
            <a:miter lim="800000"/>
            <a:headEnd/>
            <a:tailEnd/>
          </a:ln>
        </p:spPr>
        <p:txBody>
          <a:bodyPr lIns="91438" tIns="45719" rIns="91438" bIns="45719"/>
          <a:lstStyle/>
          <a:p>
            <a:endParaRPr lang="en-US" sz="2400">
              <a:cs typeface="Arial" charset="0"/>
            </a:endParaRPr>
          </a:p>
        </p:txBody>
      </p:sp>
      <p:sp>
        <p:nvSpPr>
          <p:cNvPr id="8" name="Content Placeholder 2"/>
          <p:cNvSpPr txBox="1">
            <a:spLocks/>
          </p:cNvSpPr>
          <p:nvPr/>
        </p:nvSpPr>
        <p:spPr bwMode="auto">
          <a:xfrm>
            <a:off x="3411625" y="700516"/>
            <a:ext cx="5104063" cy="8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1800" b="0" i="0" kern="1200">
                <a:solidFill>
                  <a:schemeClr val="accent6"/>
                </a:solidFill>
                <a:latin typeface="Calibri"/>
                <a:ea typeface="ＭＳ Ｐゴシック" charset="0"/>
                <a:cs typeface="Calibri"/>
              </a:defRPr>
            </a:lvl1pPr>
            <a:lvl2pPr marL="742950" indent="-28575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2pPr>
            <a:lvl3pPr marL="1143000" indent="-22860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3pPr>
            <a:lvl4pPr marL="1600200" indent="-22860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400" dirty="0">
                <a:solidFill>
                  <a:schemeClr val="accent5"/>
                </a:solidFill>
              </a:rPr>
              <a:t>If you’re not using secure</a:t>
            </a:r>
            <a:br>
              <a:rPr lang="en-US" sz="2400" dirty="0">
                <a:solidFill>
                  <a:schemeClr val="accent5"/>
                </a:solidFill>
              </a:rPr>
            </a:br>
            <a:r>
              <a:rPr lang="en-US" sz="4800" b="1" cap="all" dirty="0">
                <a:solidFill>
                  <a:schemeClr val="accent1"/>
                </a:solidFill>
              </a:rPr>
              <a:t>components</a:t>
            </a:r>
          </a:p>
          <a:p>
            <a:pPr marL="0" indent="0" algn="r">
              <a:buNone/>
            </a:pPr>
            <a:r>
              <a:rPr lang="en-US" sz="2400" dirty="0">
                <a:solidFill>
                  <a:schemeClr val="accent5"/>
                </a:solidFill>
              </a:rPr>
              <a:t>you’re not building secure</a:t>
            </a:r>
            <a:r>
              <a:rPr lang="en-US" sz="2400" b="1" cap="all" dirty="0">
                <a:solidFill>
                  <a:schemeClr val="accent1"/>
                </a:solidFill>
              </a:rPr>
              <a:t/>
            </a:r>
            <a:br>
              <a:rPr lang="en-US" sz="2400" b="1" cap="all" dirty="0">
                <a:solidFill>
                  <a:schemeClr val="accent1"/>
                </a:solidFill>
              </a:rPr>
            </a:br>
            <a:r>
              <a:rPr lang="en-US" sz="4800" b="1" cap="all" dirty="0">
                <a:solidFill>
                  <a:srgbClr val="336699"/>
                </a:solidFill>
              </a:rPr>
              <a:t>applications</a:t>
            </a:r>
          </a:p>
          <a:p>
            <a:pPr marL="0" indent="0" algn="r">
              <a:buNone/>
            </a:pPr>
            <a:endParaRPr lang="en-US" sz="2400" b="1" cap="all" dirty="0">
              <a:solidFill>
                <a:srgbClr val="5C85AD"/>
              </a:solidFill>
            </a:endParaRPr>
          </a:p>
        </p:txBody>
      </p:sp>
      <p:sp>
        <p:nvSpPr>
          <p:cNvPr id="10" name="Text Box 41"/>
          <p:cNvSpPr txBox="1">
            <a:spLocks noChangeArrowheads="1"/>
          </p:cNvSpPr>
          <p:nvPr/>
        </p:nvSpPr>
        <p:spPr bwMode="gray">
          <a:xfrm>
            <a:off x="276225" y="3873437"/>
            <a:ext cx="2381250"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nchor="ct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lnSpc>
                <a:spcPct val="85000"/>
              </a:lnSpc>
            </a:pPr>
            <a:r>
              <a:rPr lang="en-US" sz="2000" dirty="0">
                <a:solidFill>
                  <a:srgbClr val="FFFFFF"/>
                </a:solidFill>
                <a:latin typeface="Oswald Regular"/>
                <a:cs typeface="Oswald Regular"/>
              </a:rPr>
              <a:t>Component Selection</a:t>
            </a:r>
            <a:endParaRPr lang="en-US" sz="2000" dirty="0">
              <a:solidFill>
                <a:srgbClr val="FFFFFF"/>
              </a:solidFill>
              <a:latin typeface="Oswald Regular"/>
              <a:cs typeface="Oswald Regular"/>
            </a:endParaRPr>
          </a:p>
        </p:txBody>
      </p:sp>
      <p:sp>
        <p:nvSpPr>
          <p:cNvPr id="11" name="Text Box 19"/>
          <p:cNvSpPr txBox="1">
            <a:spLocks noChangeArrowheads="1"/>
          </p:cNvSpPr>
          <p:nvPr/>
        </p:nvSpPr>
        <p:spPr bwMode="gray">
          <a:xfrm flipH="1">
            <a:off x="3079522" y="4038752"/>
            <a:ext cx="1441450" cy="28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lnSpc>
                <a:spcPct val="85000"/>
              </a:lnSpc>
            </a:pPr>
            <a:r>
              <a:rPr lang="en-US" sz="1400" b="1" cap="all" dirty="0">
                <a:solidFill>
                  <a:srgbClr val="FFFFFF"/>
                </a:solidFill>
                <a:latin typeface="Calibri"/>
                <a:cs typeface="Calibri"/>
              </a:rPr>
              <a:t>Development</a:t>
            </a:r>
            <a:endParaRPr lang="en-US" sz="1400" b="1" cap="all" dirty="0">
              <a:solidFill>
                <a:srgbClr val="FFFFFF"/>
              </a:solidFill>
              <a:latin typeface="Calibri"/>
              <a:cs typeface="Calibri"/>
            </a:endParaRPr>
          </a:p>
        </p:txBody>
      </p:sp>
      <p:sp>
        <p:nvSpPr>
          <p:cNvPr id="12" name="Text Box 19"/>
          <p:cNvSpPr txBox="1">
            <a:spLocks noChangeArrowheads="1"/>
          </p:cNvSpPr>
          <p:nvPr/>
        </p:nvSpPr>
        <p:spPr bwMode="gray">
          <a:xfrm flipH="1">
            <a:off x="5046886" y="4038752"/>
            <a:ext cx="1657240" cy="28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lnSpc>
                <a:spcPct val="85000"/>
              </a:lnSpc>
            </a:pPr>
            <a:r>
              <a:rPr lang="en-US" sz="1400" b="1" cap="all" dirty="0">
                <a:solidFill>
                  <a:srgbClr val="FFFFFF"/>
                </a:solidFill>
                <a:latin typeface="Calibri"/>
                <a:cs typeface="Calibri"/>
              </a:rPr>
              <a:t>Build and Deploy</a:t>
            </a:r>
            <a:endParaRPr lang="en-US" sz="1400" b="1" cap="all" dirty="0">
              <a:solidFill>
                <a:srgbClr val="FFFFFF"/>
              </a:solidFill>
              <a:latin typeface="Calibri"/>
              <a:cs typeface="Calibri"/>
            </a:endParaRPr>
          </a:p>
        </p:txBody>
      </p:sp>
      <p:sp>
        <p:nvSpPr>
          <p:cNvPr id="13" name="Text Box 19"/>
          <p:cNvSpPr txBox="1">
            <a:spLocks noChangeArrowheads="1"/>
          </p:cNvSpPr>
          <p:nvPr/>
        </p:nvSpPr>
        <p:spPr bwMode="gray">
          <a:xfrm flipH="1">
            <a:off x="6888692" y="4038752"/>
            <a:ext cx="1984244" cy="28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lnSpc>
                <a:spcPct val="85000"/>
              </a:lnSpc>
            </a:pPr>
            <a:r>
              <a:rPr lang="en-US" sz="1400" b="1" cap="all" dirty="0">
                <a:solidFill>
                  <a:srgbClr val="FFFFFF"/>
                </a:solidFill>
                <a:latin typeface="Calibri"/>
                <a:cs typeface="Calibri"/>
              </a:rPr>
              <a:t>Production</a:t>
            </a:r>
            <a:endParaRPr lang="en-US" sz="1400" b="1" cap="all" dirty="0">
              <a:solidFill>
                <a:srgbClr val="FFFFFF"/>
              </a:solidFill>
              <a:latin typeface="Calibri"/>
              <a:cs typeface="Calibri"/>
            </a:endParaRPr>
          </a:p>
        </p:txBody>
      </p:sp>
      <p:grpSp>
        <p:nvGrpSpPr>
          <p:cNvPr id="2" name="Group 44"/>
          <p:cNvGrpSpPr/>
          <p:nvPr/>
        </p:nvGrpSpPr>
        <p:grpSpPr>
          <a:xfrm>
            <a:off x="7425898" y="3356139"/>
            <a:ext cx="503350" cy="377513"/>
            <a:chOff x="7425898" y="4347854"/>
            <a:chExt cx="503350" cy="503350"/>
          </a:xfrm>
        </p:grpSpPr>
        <p:sp>
          <p:nvSpPr>
            <p:cNvPr id="30" name="Rectangle 29"/>
            <p:cNvSpPr/>
            <p:nvPr/>
          </p:nvSpPr>
          <p:spPr>
            <a:xfrm>
              <a:off x="7425898" y="4347854"/>
              <a:ext cx="503350" cy="503350"/>
            </a:xfrm>
            <a:prstGeom prst="rect">
              <a:avLst/>
            </a:prstGeom>
            <a:solidFill>
              <a:srgbClr val="79A869"/>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descr="cart-ico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92540" y="4437498"/>
              <a:ext cx="341561" cy="327083"/>
            </a:xfrm>
            <a:prstGeom prst="rect">
              <a:avLst/>
            </a:prstGeom>
          </p:spPr>
        </p:pic>
      </p:grpSp>
      <p:grpSp>
        <p:nvGrpSpPr>
          <p:cNvPr id="9" name="Group 43"/>
          <p:cNvGrpSpPr/>
          <p:nvPr/>
        </p:nvGrpSpPr>
        <p:grpSpPr>
          <a:xfrm>
            <a:off x="6802879" y="3356139"/>
            <a:ext cx="503350" cy="377513"/>
            <a:chOff x="6802879" y="4347854"/>
            <a:chExt cx="503350" cy="503350"/>
          </a:xfrm>
        </p:grpSpPr>
        <p:sp>
          <p:nvSpPr>
            <p:cNvPr id="33" name="Rectangle 32"/>
            <p:cNvSpPr/>
            <p:nvPr/>
          </p:nvSpPr>
          <p:spPr>
            <a:xfrm>
              <a:off x="6802879" y="4347854"/>
              <a:ext cx="503350" cy="503350"/>
            </a:xfrm>
            <a:prstGeom prst="rect">
              <a:avLst/>
            </a:prstGeom>
            <a:solidFill>
              <a:srgbClr val="F9A84B"/>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clock-icon.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72677" y="4420685"/>
              <a:ext cx="353667" cy="353667"/>
            </a:xfrm>
            <a:prstGeom prst="rect">
              <a:avLst/>
            </a:prstGeom>
          </p:spPr>
        </p:pic>
      </p:grpSp>
      <p:grpSp>
        <p:nvGrpSpPr>
          <p:cNvPr id="14" name="Group 45"/>
          <p:cNvGrpSpPr/>
          <p:nvPr/>
        </p:nvGrpSpPr>
        <p:grpSpPr>
          <a:xfrm>
            <a:off x="8034539" y="3356139"/>
            <a:ext cx="503350" cy="377513"/>
            <a:chOff x="8034539" y="4347854"/>
            <a:chExt cx="503350" cy="503350"/>
          </a:xfrm>
        </p:grpSpPr>
        <p:sp>
          <p:nvSpPr>
            <p:cNvPr id="36" name="Rectangle 35"/>
            <p:cNvSpPr/>
            <p:nvPr/>
          </p:nvSpPr>
          <p:spPr>
            <a:xfrm>
              <a:off x="8034539" y="4347854"/>
              <a:ext cx="503350" cy="503350"/>
            </a:xfrm>
            <a:prstGeom prst="rect">
              <a:avLst/>
            </a:prstGeom>
            <a:solidFill>
              <a:srgbClr val="5C85AD"/>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descr="pencil-ico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44225" y="4443301"/>
              <a:ext cx="303005" cy="299389"/>
            </a:xfrm>
            <a:prstGeom prst="rect">
              <a:avLst/>
            </a:prstGeom>
          </p:spPr>
        </p:pic>
      </p:grpSp>
      <p:sp>
        <p:nvSpPr>
          <p:cNvPr id="38" name="AutoShape 49"/>
          <p:cNvSpPr>
            <a:spLocks noChangeArrowheads="1"/>
          </p:cNvSpPr>
          <p:nvPr/>
        </p:nvSpPr>
        <p:spPr bwMode="gray">
          <a:xfrm>
            <a:off x="507564" y="3820798"/>
            <a:ext cx="2352675" cy="716756"/>
          </a:xfrm>
          <a:prstGeom prst="chevron">
            <a:avLst>
              <a:gd name="adj" fmla="val 38910"/>
            </a:avLst>
          </a:prstGeom>
          <a:gradFill flip="none" rotWithShape="1">
            <a:gsLst>
              <a:gs pos="49000">
                <a:srgbClr val="9F9F9F"/>
              </a:gs>
              <a:gs pos="100000">
                <a:srgbClr val="DFDFDF"/>
              </a:gs>
              <a:gs pos="0">
                <a:srgbClr val="9F9F9F"/>
              </a:gs>
            </a:gsLst>
            <a:lin ang="0" scaled="0"/>
            <a:tileRect/>
          </a:gradFill>
          <a:ln w="19050">
            <a:solidFill>
              <a:srgbClr val="FFFFFF"/>
            </a:solidFill>
            <a:miter lim="800000"/>
            <a:headEnd/>
            <a:tailEnd/>
          </a:ln>
        </p:spPr>
        <p:txBody>
          <a:bodyPr lIns="91438" tIns="45719" rIns="91438" bIns="45719"/>
          <a:lstStyle/>
          <a:p>
            <a:endParaRPr lang="en-US" sz="2400">
              <a:cs typeface="Arial" charset="0"/>
            </a:endParaRPr>
          </a:p>
        </p:txBody>
      </p:sp>
      <p:sp>
        <p:nvSpPr>
          <p:cNvPr id="39" name="Text Box 19"/>
          <p:cNvSpPr txBox="1">
            <a:spLocks noChangeArrowheads="1"/>
          </p:cNvSpPr>
          <p:nvPr/>
        </p:nvSpPr>
        <p:spPr bwMode="gray">
          <a:xfrm flipH="1">
            <a:off x="854367" y="3917565"/>
            <a:ext cx="18031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400" b="1" cap="all" dirty="0">
                <a:solidFill>
                  <a:srgbClr val="FFFFFF"/>
                </a:solidFill>
                <a:latin typeface="Calibri"/>
                <a:cs typeface="Calibri"/>
              </a:rPr>
              <a:t>Component Selection</a:t>
            </a:r>
            <a:endParaRPr lang="en-US" sz="1400" b="1" cap="all" dirty="0">
              <a:solidFill>
                <a:srgbClr val="FFFFFF"/>
              </a:solidFill>
              <a:latin typeface="Calibri"/>
              <a:cs typeface="Calibri"/>
            </a:endParaRPr>
          </a:p>
        </p:txBody>
      </p:sp>
      <p:pic>
        <p:nvPicPr>
          <p:cNvPr id="40" name="Picture 39" descr="components-square.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4665134" y="3352002"/>
            <a:ext cx="517525" cy="387508"/>
          </a:xfrm>
          <a:prstGeom prst="rect">
            <a:avLst/>
          </a:prstGeom>
          <a:ln w="38100">
            <a:solidFill>
              <a:schemeClr val="accent2"/>
            </a:solidFill>
          </a:ln>
        </p:spPr>
      </p:pic>
      <p:pic>
        <p:nvPicPr>
          <p:cNvPr id="41" name="Picture 40" descr="components-square.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5344588" y="3352002"/>
            <a:ext cx="517525" cy="387508"/>
          </a:xfrm>
          <a:prstGeom prst="rect">
            <a:avLst/>
          </a:prstGeom>
          <a:ln w="38100">
            <a:solidFill>
              <a:schemeClr val="accent3"/>
            </a:solidFill>
          </a:ln>
        </p:spPr>
      </p:pic>
      <p:pic>
        <p:nvPicPr>
          <p:cNvPr id="42" name="Picture 41" descr="components-square.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6011338" y="3352002"/>
            <a:ext cx="517525" cy="387508"/>
          </a:xfrm>
          <a:prstGeom prst="rect">
            <a:avLst/>
          </a:prstGeom>
          <a:ln w="38100">
            <a:solidFill>
              <a:schemeClr val="accent6"/>
            </a:solidFill>
          </a:ln>
        </p:spPr>
      </p:pic>
      <p:grpSp>
        <p:nvGrpSpPr>
          <p:cNvPr id="15" name="Group 94"/>
          <p:cNvGrpSpPr/>
          <p:nvPr/>
        </p:nvGrpSpPr>
        <p:grpSpPr>
          <a:xfrm>
            <a:off x="4776694" y="3522452"/>
            <a:ext cx="201168" cy="150876"/>
            <a:chOff x="1760127" y="2879442"/>
            <a:chExt cx="296884" cy="296884"/>
          </a:xfrm>
        </p:grpSpPr>
        <p:sp>
          <p:nvSpPr>
            <p:cNvPr id="96" name="Oval 95"/>
            <p:cNvSpPr/>
            <p:nvPr/>
          </p:nvSpPr>
          <p:spPr>
            <a:xfrm>
              <a:off x="1760127" y="2879442"/>
              <a:ext cx="296884" cy="296884"/>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807985" y="2927300"/>
              <a:ext cx="201168" cy="20116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53705" y="2973020"/>
              <a:ext cx="109728" cy="10972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98"/>
          <p:cNvGrpSpPr/>
          <p:nvPr/>
        </p:nvGrpSpPr>
        <p:grpSpPr>
          <a:xfrm>
            <a:off x="5660941" y="3582774"/>
            <a:ext cx="201168" cy="150876"/>
            <a:chOff x="1760127" y="2879442"/>
            <a:chExt cx="296884" cy="296884"/>
          </a:xfrm>
        </p:grpSpPr>
        <p:sp>
          <p:nvSpPr>
            <p:cNvPr id="100" name="Oval 99"/>
            <p:cNvSpPr/>
            <p:nvPr/>
          </p:nvSpPr>
          <p:spPr>
            <a:xfrm>
              <a:off x="1760127" y="2879442"/>
              <a:ext cx="296884" cy="296884"/>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807985" y="2927300"/>
              <a:ext cx="201168" cy="20116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853705" y="2973020"/>
              <a:ext cx="109728" cy="10972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02"/>
          <p:cNvGrpSpPr/>
          <p:nvPr/>
        </p:nvGrpSpPr>
        <p:grpSpPr>
          <a:xfrm>
            <a:off x="6244256" y="3431898"/>
            <a:ext cx="201168" cy="150876"/>
            <a:chOff x="1760127" y="2879442"/>
            <a:chExt cx="296884" cy="296884"/>
          </a:xfrm>
        </p:grpSpPr>
        <p:sp>
          <p:nvSpPr>
            <p:cNvPr id="104" name="Oval 103"/>
            <p:cNvSpPr/>
            <p:nvPr/>
          </p:nvSpPr>
          <p:spPr>
            <a:xfrm>
              <a:off x="1760127" y="2879442"/>
              <a:ext cx="296884" cy="296884"/>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1807985" y="2927300"/>
              <a:ext cx="201168" cy="20116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1853705" y="2973020"/>
              <a:ext cx="109728" cy="10972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3" name="Picture 1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11494">
            <a:off x="2815542" y="2531849"/>
            <a:ext cx="1653720" cy="1287759"/>
          </a:xfrm>
          <a:prstGeom prst="rect">
            <a:avLst/>
          </a:prstGeom>
        </p:spPr>
      </p:pic>
      <p:grpSp>
        <p:nvGrpSpPr>
          <p:cNvPr id="18" name="Group 45"/>
          <p:cNvGrpSpPr/>
          <p:nvPr/>
        </p:nvGrpSpPr>
        <p:grpSpPr>
          <a:xfrm>
            <a:off x="1147134" y="1704678"/>
            <a:ext cx="296884" cy="222663"/>
            <a:chOff x="1760127" y="2879442"/>
            <a:chExt cx="296884" cy="296884"/>
          </a:xfrm>
        </p:grpSpPr>
        <p:sp>
          <p:nvSpPr>
            <p:cNvPr id="115" name="Oval 11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46"/>
          <p:cNvGrpSpPr/>
          <p:nvPr/>
        </p:nvGrpSpPr>
        <p:grpSpPr>
          <a:xfrm>
            <a:off x="1147134" y="1952739"/>
            <a:ext cx="296884" cy="222663"/>
            <a:chOff x="1760127" y="2879442"/>
            <a:chExt cx="296884" cy="296884"/>
          </a:xfrm>
        </p:grpSpPr>
        <p:sp>
          <p:nvSpPr>
            <p:cNvPr id="119" name="Oval 11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50"/>
          <p:cNvGrpSpPr/>
          <p:nvPr/>
        </p:nvGrpSpPr>
        <p:grpSpPr>
          <a:xfrm>
            <a:off x="1147134" y="2200278"/>
            <a:ext cx="296884" cy="222663"/>
            <a:chOff x="1760127" y="2879442"/>
            <a:chExt cx="296884" cy="296884"/>
          </a:xfrm>
        </p:grpSpPr>
        <p:sp>
          <p:nvSpPr>
            <p:cNvPr id="123" name="Oval 12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54"/>
          <p:cNvGrpSpPr/>
          <p:nvPr/>
        </p:nvGrpSpPr>
        <p:grpSpPr>
          <a:xfrm>
            <a:off x="1147134" y="2448339"/>
            <a:ext cx="296884" cy="222663"/>
            <a:chOff x="1760127" y="2879442"/>
            <a:chExt cx="296884" cy="296884"/>
          </a:xfrm>
        </p:grpSpPr>
        <p:sp>
          <p:nvSpPr>
            <p:cNvPr id="127" name="Oval 12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58"/>
          <p:cNvGrpSpPr/>
          <p:nvPr/>
        </p:nvGrpSpPr>
        <p:grpSpPr>
          <a:xfrm>
            <a:off x="1147134" y="2701596"/>
            <a:ext cx="296884" cy="222663"/>
            <a:chOff x="1760127" y="2879442"/>
            <a:chExt cx="296884" cy="296884"/>
          </a:xfrm>
        </p:grpSpPr>
        <p:sp>
          <p:nvSpPr>
            <p:cNvPr id="131" name="Oval 13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62"/>
          <p:cNvGrpSpPr/>
          <p:nvPr/>
        </p:nvGrpSpPr>
        <p:grpSpPr>
          <a:xfrm>
            <a:off x="1147134" y="2952420"/>
            <a:ext cx="296884" cy="222663"/>
            <a:chOff x="1760127" y="2879442"/>
            <a:chExt cx="296884" cy="296884"/>
          </a:xfrm>
        </p:grpSpPr>
        <p:sp>
          <p:nvSpPr>
            <p:cNvPr id="135" name="Oval 13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66"/>
          <p:cNvGrpSpPr/>
          <p:nvPr/>
        </p:nvGrpSpPr>
        <p:grpSpPr>
          <a:xfrm>
            <a:off x="1147134" y="3205062"/>
            <a:ext cx="296884" cy="222663"/>
            <a:chOff x="1760127" y="2879442"/>
            <a:chExt cx="296884" cy="296884"/>
          </a:xfrm>
        </p:grpSpPr>
        <p:sp>
          <p:nvSpPr>
            <p:cNvPr id="139" name="Oval 13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70"/>
          <p:cNvGrpSpPr/>
          <p:nvPr/>
        </p:nvGrpSpPr>
        <p:grpSpPr>
          <a:xfrm>
            <a:off x="1147134" y="3453350"/>
            <a:ext cx="296884" cy="222663"/>
            <a:chOff x="1760127" y="2879442"/>
            <a:chExt cx="296884" cy="296884"/>
          </a:xfrm>
        </p:grpSpPr>
        <p:sp>
          <p:nvSpPr>
            <p:cNvPr id="143" name="Oval 14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74"/>
          <p:cNvGrpSpPr/>
          <p:nvPr/>
        </p:nvGrpSpPr>
        <p:grpSpPr>
          <a:xfrm>
            <a:off x="1482115" y="3453350"/>
            <a:ext cx="296884" cy="222663"/>
            <a:chOff x="1760127" y="2879442"/>
            <a:chExt cx="296884" cy="296884"/>
          </a:xfrm>
        </p:grpSpPr>
        <p:sp>
          <p:nvSpPr>
            <p:cNvPr id="147" name="Oval 14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78"/>
          <p:cNvGrpSpPr/>
          <p:nvPr/>
        </p:nvGrpSpPr>
        <p:grpSpPr>
          <a:xfrm>
            <a:off x="1816004" y="3453350"/>
            <a:ext cx="296884" cy="222663"/>
            <a:chOff x="1760127" y="2879442"/>
            <a:chExt cx="296884" cy="296884"/>
          </a:xfrm>
        </p:grpSpPr>
        <p:sp>
          <p:nvSpPr>
            <p:cNvPr id="151" name="Oval 15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86"/>
          <p:cNvGrpSpPr/>
          <p:nvPr/>
        </p:nvGrpSpPr>
        <p:grpSpPr>
          <a:xfrm>
            <a:off x="2474458" y="3453350"/>
            <a:ext cx="296884" cy="222663"/>
            <a:chOff x="1760127" y="2879442"/>
            <a:chExt cx="296884" cy="296884"/>
          </a:xfrm>
        </p:grpSpPr>
        <p:sp>
          <p:nvSpPr>
            <p:cNvPr id="155" name="Oval 15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90"/>
          <p:cNvGrpSpPr/>
          <p:nvPr/>
        </p:nvGrpSpPr>
        <p:grpSpPr>
          <a:xfrm>
            <a:off x="2809439" y="3453350"/>
            <a:ext cx="296884" cy="222663"/>
            <a:chOff x="1760127" y="2879442"/>
            <a:chExt cx="296884" cy="296884"/>
          </a:xfrm>
        </p:grpSpPr>
        <p:sp>
          <p:nvSpPr>
            <p:cNvPr id="159" name="Oval 15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78"/>
          <p:cNvGrpSpPr/>
          <p:nvPr/>
        </p:nvGrpSpPr>
        <p:grpSpPr>
          <a:xfrm>
            <a:off x="2145825" y="3453350"/>
            <a:ext cx="296884" cy="222663"/>
            <a:chOff x="1760127" y="2879442"/>
            <a:chExt cx="296884" cy="296884"/>
          </a:xfrm>
        </p:grpSpPr>
        <p:sp>
          <p:nvSpPr>
            <p:cNvPr id="163" name="Oval 16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82"/>
          <p:cNvGrpSpPr/>
          <p:nvPr/>
        </p:nvGrpSpPr>
        <p:grpSpPr>
          <a:xfrm>
            <a:off x="1147134" y="1701926"/>
            <a:ext cx="296884" cy="222663"/>
            <a:chOff x="1760127" y="2879442"/>
            <a:chExt cx="296884" cy="296884"/>
          </a:xfrm>
        </p:grpSpPr>
        <p:sp>
          <p:nvSpPr>
            <p:cNvPr id="110" name="Oval 109"/>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82"/>
          <p:cNvGrpSpPr/>
          <p:nvPr/>
        </p:nvGrpSpPr>
        <p:grpSpPr>
          <a:xfrm>
            <a:off x="1147134" y="1953801"/>
            <a:ext cx="296884" cy="222663"/>
            <a:chOff x="1760127" y="2879442"/>
            <a:chExt cx="296884" cy="296884"/>
          </a:xfrm>
        </p:grpSpPr>
        <p:sp>
          <p:nvSpPr>
            <p:cNvPr id="167" name="Oval 166"/>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82"/>
          <p:cNvGrpSpPr/>
          <p:nvPr/>
        </p:nvGrpSpPr>
        <p:grpSpPr>
          <a:xfrm>
            <a:off x="1147134" y="2200277"/>
            <a:ext cx="296884" cy="222663"/>
            <a:chOff x="1760127" y="2879442"/>
            <a:chExt cx="296884" cy="296884"/>
          </a:xfrm>
        </p:grpSpPr>
        <p:sp>
          <p:nvSpPr>
            <p:cNvPr id="171" name="Oval 170"/>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82"/>
          <p:cNvGrpSpPr/>
          <p:nvPr/>
        </p:nvGrpSpPr>
        <p:grpSpPr>
          <a:xfrm>
            <a:off x="1147131" y="2450358"/>
            <a:ext cx="296884" cy="222663"/>
            <a:chOff x="1760127" y="2879442"/>
            <a:chExt cx="296884" cy="296884"/>
          </a:xfrm>
        </p:grpSpPr>
        <p:sp>
          <p:nvSpPr>
            <p:cNvPr id="175" name="Oval 174"/>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82"/>
          <p:cNvGrpSpPr/>
          <p:nvPr/>
        </p:nvGrpSpPr>
        <p:grpSpPr>
          <a:xfrm>
            <a:off x="1147131" y="2701180"/>
            <a:ext cx="296884" cy="222663"/>
            <a:chOff x="1760127" y="2879442"/>
            <a:chExt cx="296884" cy="296884"/>
          </a:xfrm>
        </p:grpSpPr>
        <p:sp>
          <p:nvSpPr>
            <p:cNvPr id="179" name="Oval 178"/>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82"/>
          <p:cNvGrpSpPr/>
          <p:nvPr/>
        </p:nvGrpSpPr>
        <p:grpSpPr>
          <a:xfrm>
            <a:off x="1147131" y="2952420"/>
            <a:ext cx="296884" cy="222663"/>
            <a:chOff x="1760127" y="2879442"/>
            <a:chExt cx="296884" cy="296884"/>
          </a:xfrm>
        </p:grpSpPr>
        <p:sp>
          <p:nvSpPr>
            <p:cNvPr id="183" name="Oval 182"/>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 name="Group 82"/>
          <p:cNvGrpSpPr/>
          <p:nvPr/>
        </p:nvGrpSpPr>
        <p:grpSpPr>
          <a:xfrm>
            <a:off x="1147131" y="3205062"/>
            <a:ext cx="296884" cy="222663"/>
            <a:chOff x="1760127" y="2879442"/>
            <a:chExt cx="296884" cy="296884"/>
          </a:xfrm>
        </p:grpSpPr>
        <p:sp>
          <p:nvSpPr>
            <p:cNvPr id="187" name="Oval 186"/>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82"/>
          <p:cNvGrpSpPr/>
          <p:nvPr/>
        </p:nvGrpSpPr>
        <p:grpSpPr>
          <a:xfrm>
            <a:off x="1147131" y="3450666"/>
            <a:ext cx="296884" cy="222663"/>
            <a:chOff x="1760127" y="2879442"/>
            <a:chExt cx="296884" cy="296884"/>
          </a:xfrm>
        </p:grpSpPr>
        <p:sp>
          <p:nvSpPr>
            <p:cNvPr id="191" name="Oval 190"/>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82"/>
          <p:cNvGrpSpPr/>
          <p:nvPr/>
        </p:nvGrpSpPr>
        <p:grpSpPr>
          <a:xfrm>
            <a:off x="1482115" y="3450666"/>
            <a:ext cx="296884" cy="222663"/>
            <a:chOff x="1760127" y="2879442"/>
            <a:chExt cx="296884" cy="296884"/>
          </a:xfrm>
        </p:grpSpPr>
        <p:sp>
          <p:nvSpPr>
            <p:cNvPr id="195" name="Oval 194"/>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82"/>
          <p:cNvGrpSpPr/>
          <p:nvPr/>
        </p:nvGrpSpPr>
        <p:grpSpPr>
          <a:xfrm>
            <a:off x="1816004" y="3450666"/>
            <a:ext cx="296884" cy="222663"/>
            <a:chOff x="1760127" y="2879442"/>
            <a:chExt cx="296884" cy="296884"/>
          </a:xfrm>
        </p:grpSpPr>
        <p:sp>
          <p:nvSpPr>
            <p:cNvPr id="199" name="Oval 198"/>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82"/>
          <p:cNvGrpSpPr/>
          <p:nvPr/>
        </p:nvGrpSpPr>
        <p:grpSpPr>
          <a:xfrm>
            <a:off x="2145825" y="3450666"/>
            <a:ext cx="296884" cy="222663"/>
            <a:chOff x="1760127" y="2879442"/>
            <a:chExt cx="296884" cy="296884"/>
          </a:xfrm>
        </p:grpSpPr>
        <p:sp>
          <p:nvSpPr>
            <p:cNvPr id="203" name="Oval 202"/>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82"/>
          <p:cNvGrpSpPr/>
          <p:nvPr/>
        </p:nvGrpSpPr>
        <p:grpSpPr>
          <a:xfrm>
            <a:off x="2474458" y="3450666"/>
            <a:ext cx="296884" cy="222663"/>
            <a:chOff x="1760127" y="2879442"/>
            <a:chExt cx="296884" cy="296884"/>
          </a:xfrm>
        </p:grpSpPr>
        <p:sp>
          <p:nvSpPr>
            <p:cNvPr id="207" name="Oval 206"/>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82"/>
          <p:cNvGrpSpPr/>
          <p:nvPr/>
        </p:nvGrpSpPr>
        <p:grpSpPr>
          <a:xfrm>
            <a:off x="2809439" y="3450666"/>
            <a:ext cx="296884" cy="222663"/>
            <a:chOff x="1760127" y="2879442"/>
            <a:chExt cx="296884" cy="296884"/>
          </a:xfrm>
        </p:grpSpPr>
        <p:sp>
          <p:nvSpPr>
            <p:cNvPr id="215" name="Oval 214"/>
            <p:cNvSpPr/>
            <p:nvPr/>
          </p:nvSpPr>
          <p:spPr>
            <a:xfrm>
              <a:off x="1760127" y="2879442"/>
              <a:ext cx="296884" cy="296884"/>
            </a:xfrm>
            <a:prstGeom prst="ellipse">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p:cNvSpPr/>
            <p:nvPr/>
          </p:nvSpPr>
          <p:spPr>
            <a:xfrm>
              <a:off x="1807985" y="2927300"/>
              <a:ext cx="201168" cy="201168"/>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1853705" y="2973020"/>
              <a:ext cx="109728" cy="109728"/>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8" name="Rectangle 217"/>
          <p:cNvSpPr/>
          <p:nvPr/>
        </p:nvSpPr>
        <p:spPr bwMode="gray">
          <a:xfrm>
            <a:off x="4646611" y="3336382"/>
            <a:ext cx="548640" cy="411480"/>
          </a:xfrm>
          <a:prstGeom prst="rect">
            <a:avLst/>
          </a:prstGeom>
          <a:noFill/>
          <a:ln w="38100">
            <a:solidFill>
              <a:srgbClr val="FF0000"/>
            </a:solidFill>
            <a:round/>
            <a:headEnd type="triangle" w="lg" len="lg"/>
            <a:tailEnd type="triangle" w="lg" len="lg"/>
          </a:ln>
        </p:spPr>
        <p:txBody>
          <a:bodyPr lIns="91438" tIns="45719" rIns="91438" bIns="45719" rtlCol="0" anchor="ctr">
            <a:prstTxWarp prst="textNoShape">
              <a:avLst/>
            </a:prstTxWarp>
          </a:bodyPr>
          <a:lstStyle/>
          <a:p>
            <a:pPr algn="ctr"/>
            <a:endParaRPr lang="en-US"/>
          </a:p>
        </p:txBody>
      </p:sp>
      <p:sp>
        <p:nvSpPr>
          <p:cNvPr id="219" name="Rectangle 218"/>
          <p:cNvSpPr/>
          <p:nvPr/>
        </p:nvSpPr>
        <p:spPr bwMode="gray">
          <a:xfrm>
            <a:off x="5325534" y="3336382"/>
            <a:ext cx="548640" cy="411480"/>
          </a:xfrm>
          <a:prstGeom prst="rect">
            <a:avLst/>
          </a:prstGeom>
          <a:noFill/>
          <a:ln w="38100">
            <a:solidFill>
              <a:srgbClr val="FF0000"/>
            </a:solidFill>
            <a:round/>
            <a:headEnd type="triangle" w="lg" len="lg"/>
            <a:tailEnd type="triangle" w="lg" len="lg"/>
          </a:ln>
        </p:spPr>
        <p:txBody>
          <a:bodyPr lIns="91438" tIns="45719" rIns="91438" bIns="45719" rtlCol="0" anchor="ctr">
            <a:prstTxWarp prst="textNoShape">
              <a:avLst/>
            </a:prstTxWarp>
          </a:bodyPr>
          <a:lstStyle/>
          <a:p>
            <a:pPr algn="ctr"/>
            <a:endParaRPr lang="en-US"/>
          </a:p>
        </p:txBody>
      </p:sp>
      <p:sp>
        <p:nvSpPr>
          <p:cNvPr id="220" name="Rectangle 219"/>
          <p:cNvSpPr/>
          <p:nvPr/>
        </p:nvSpPr>
        <p:spPr bwMode="gray">
          <a:xfrm>
            <a:off x="5996014" y="3336382"/>
            <a:ext cx="548640" cy="411480"/>
          </a:xfrm>
          <a:prstGeom prst="rect">
            <a:avLst/>
          </a:prstGeom>
          <a:noFill/>
          <a:ln w="38100">
            <a:solidFill>
              <a:srgbClr val="FF0000"/>
            </a:solidFill>
            <a:round/>
            <a:headEnd type="triangle" w="lg" len="lg"/>
            <a:tailEnd type="triangle" w="lg" len="lg"/>
          </a:ln>
        </p:spPr>
        <p:txBody>
          <a:bodyPr lIns="91438" tIns="45719" rIns="91438" bIns="45719" rtlCol="0" anchor="ctr">
            <a:prstTxWarp prst="textNoShape">
              <a:avLst/>
            </a:prstTxWarp>
          </a:bodyPr>
          <a:lstStyle/>
          <a:p>
            <a:pPr algn="ctr"/>
            <a:endParaRPr lang="en-US"/>
          </a:p>
        </p:txBody>
      </p:sp>
      <p:sp>
        <p:nvSpPr>
          <p:cNvPr id="221" name="Rectangle 220"/>
          <p:cNvSpPr/>
          <p:nvPr/>
        </p:nvSpPr>
        <p:spPr bwMode="gray">
          <a:xfrm>
            <a:off x="6783833" y="3357541"/>
            <a:ext cx="520431" cy="390323"/>
          </a:xfrm>
          <a:prstGeom prst="rect">
            <a:avLst/>
          </a:prstGeom>
          <a:noFill/>
          <a:ln w="38100">
            <a:solidFill>
              <a:srgbClr val="FF0000"/>
            </a:solidFill>
            <a:round/>
            <a:headEnd type="triangle" w="lg" len="lg"/>
            <a:tailEnd type="triangle" w="lg" len="lg"/>
          </a:ln>
        </p:spPr>
        <p:txBody>
          <a:bodyPr lIns="91438" tIns="45719" rIns="91438" bIns="45719" rtlCol="0" anchor="ctr">
            <a:prstTxWarp prst="textNoShape">
              <a:avLst/>
            </a:prstTxWarp>
          </a:bodyPr>
          <a:lstStyle/>
          <a:p>
            <a:pPr algn="ctr"/>
            <a:endParaRPr lang="en-US"/>
          </a:p>
        </p:txBody>
      </p:sp>
      <p:sp>
        <p:nvSpPr>
          <p:cNvPr id="222" name="Rectangle 221"/>
          <p:cNvSpPr/>
          <p:nvPr/>
        </p:nvSpPr>
        <p:spPr bwMode="gray">
          <a:xfrm>
            <a:off x="7411956" y="3357541"/>
            <a:ext cx="520431" cy="390323"/>
          </a:xfrm>
          <a:prstGeom prst="rect">
            <a:avLst/>
          </a:prstGeom>
          <a:noFill/>
          <a:ln w="38100">
            <a:solidFill>
              <a:srgbClr val="FF0000"/>
            </a:solidFill>
            <a:round/>
            <a:headEnd type="triangle" w="lg" len="lg"/>
            <a:tailEnd type="triangle" w="lg" len="lg"/>
          </a:ln>
        </p:spPr>
        <p:txBody>
          <a:bodyPr lIns="91438" tIns="45719" rIns="91438" bIns="45719" rtlCol="0" anchor="ctr">
            <a:prstTxWarp prst="textNoShape">
              <a:avLst/>
            </a:prstTxWarp>
          </a:bodyPr>
          <a:lstStyle/>
          <a:p>
            <a:pPr algn="ctr"/>
            <a:endParaRPr lang="en-US"/>
          </a:p>
        </p:txBody>
      </p:sp>
      <p:sp>
        <p:nvSpPr>
          <p:cNvPr id="223" name="Rectangle 222"/>
          <p:cNvSpPr/>
          <p:nvPr/>
        </p:nvSpPr>
        <p:spPr bwMode="gray">
          <a:xfrm>
            <a:off x="8031636" y="3357541"/>
            <a:ext cx="520431" cy="390323"/>
          </a:xfrm>
          <a:prstGeom prst="rect">
            <a:avLst/>
          </a:prstGeom>
          <a:noFill/>
          <a:ln w="38100">
            <a:solidFill>
              <a:srgbClr val="FF0000"/>
            </a:solidFill>
            <a:round/>
            <a:headEnd type="triangle" w="lg" len="lg"/>
            <a:tailEnd type="triangle" w="lg" len="lg"/>
          </a:ln>
        </p:spPr>
        <p:txBody>
          <a:bodyPr lIns="91438" tIns="45719" rIns="91438" bIns="45719" rtlCol="0" anchor="ctr">
            <a:prstTxWarp prst="textNoShape">
              <a:avLst/>
            </a:prstTxWarp>
          </a:bodyPr>
          <a:lstStyle/>
          <a:p>
            <a:pPr algn="ctr"/>
            <a:endParaRPr lang="en-US"/>
          </a:p>
        </p:txBody>
      </p:sp>
      <p:grpSp>
        <p:nvGrpSpPr>
          <p:cNvPr id="55" name="Group 82"/>
          <p:cNvGrpSpPr/>
          <p:nvPr/>
        </p:nvGrpSpPr>
        <p:grpSpPr>
          <a:xfrm>
            <a:off x="2147875" y="3453350"/>
            <a:ext cx="296884" cy="222663"/>
            <a:chOff x="1760127" y="2879442"/>
            <a:chExt cx="296884" cy="296884"/>
          </a:xfrm>
        </p:grpSpPr>
        <p:sp>
          <p:nvSpPr>
            <p:cNvPr id="211" name="Oval 210"/>
            <p:cNvSpPr/>
            <p:nvPr/>
          </p:nvSpPr>
          <p:spPr>
            <a:xfrm>
              <a:off x="1760127" y="2879442"/>
              <a:ext cx="296884" cy="296884"/>
            </a:xfrm>
            <a:prstGeom prst="ellipse">
              <a:avLst/>
            </a:prstGeom>
            <a:noFill/>
            <a:ln w="31750">
              <a:solidFill>
                <a:srgbClr val="FF37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1807985" y="2927300"/>
              <a:ext cx="201168" cy="201168"/>
            </a:xfrm>
            <a:prstGeom prst="ellipse">
              <a:avLst/>
            </a:prstGeom>
            <a:noFill/>
            <a:ln w="25400">
              <a:solidFill>
                <a:srgbClr val="FF37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1853705" y="2973020"/>
              <a:ext cx="109728" cy="109728"/>
            </a:xfrm>
            <a:prstGeom prst="ellipse">
              <a:avLst/>
            </a:prstGeom>
            <a:noFill/>
            <a:ln w="19050">
              <a:solidFill>
                <a:srgbClr val="FF37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8563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50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10" presetClass="exit" presetSubtype="0" fill="hold" nodeType="withEffect">
                                  <p:stCondLst>
                                    <p:cond delay="200"/>
                                  </p:stCondLst>
                                  <p:childTnLst>
                                    <p:animEffect transition="out" filter="fade">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par>
                                <p:cTn id="18" presetID="10" presetClass="entr" presetSubtype="0" fill="hold" nodeType="withEffect">
                                  <p:stCondLst>
                                    <p:cond delay="10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xit" presetSubtype="0" fill="hold" nodeType="withEffect">
                                  <p:stCondLst>
                                    <p:cond delay="30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2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xit" presetSubtype="0" fill="hold" nodeType="withEffect">
                                  <p:stCondLst>
                                    <p:cond delay="400"/>
                                  </p:stCondLst>
                                  <p:childTnLst>
                                    <p:animEffect transition="out" filter="fade">
                                      <p:cBhvr>
                                        <p:cTn id="28" dur="500"/>
                                        <p:tgtEl>
                                          <p:spTgt spid="44"/>
                                        </p:tgtEl>
                                      </p:cBhvr>
                                    </p:animEffect>
                                    <p:set>
                                      <p:cBhvr>
                                        <p:cTn id="29" dur="1" fill="hold">
                                          <p:stCondLst>
                                            <p:cond delay="499"/>
                                          </p:stCondLst>
                                        </p:cTn>
                                        <p:tgtEl>
                                          <p:spTgt spid="44"/>
                                        </p:tgtEl>
                                        <p:attrNameLst>
                                          <p:attrName>style.visibility</p:attrName>
                                        </p:attrNameLst>
                                      </p:cBhvr>
                                      <p:to>
                                        <p:strVal val="hidden"/>
                                      </p:to>
                                    </p:set>
                                  </p:childTnLst>
                                </p:cTn>
                              </p:par>
                              <p:par>
                                <p:cTn id="30" presetID="10" presetClass="entr" presetSubtype="0" fill="hold" nodeType="withEffect">
                                  <p:stCondLst>
                                    <p:cond delay="30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xit" presetSubtype="0" fill="hold" nodeType="withEffect">
                                  <p:stCondLst>
                                    <p:cond delay="500"/>
                                  </p:stCondLst>
                                  <p:childTnLst>
                                    <p:animEffect transition="out" filter="fade">
                                      <p:cBhvr>
                                        <p:cTn id="34" dur="500"/>
                                        <p:tgtEl>
                                          <p:spTgt spid="45"/>
                                        </p:tgtEl>
                                      </p:cBhvr>
                                    </p:animEffect>
                                    <p:set>
                                      <p:cBhvr>
                                        <p:cTn id="35" dur="1" fill="hold">
                                          <p:stCondLst>
                                            <p:cond delay="499"/>
                                          </p:stCondLst>
                                        </p:cTn>
                                        <p:tgtEl>
                                          <p:spTgt spid="45"/>
                                        </p:tgtEl>
                                        <p:attrNameLst>
                                          <p:attrName>style.visibility</p:attrName>
                                        </p:attrNameLst>
                                      </p:cBhvr>
                                      <p:to>
                                        <p:strVal val="hidden"/>
                                      </p:to>
                                    </p:set>
                                  </p:childTnLst>
                                </p:cTn>
                              </p:par>
                              <p:par>
                                <p:cTn id="36" presetID="10" presetClass="entr" presetSubtype="0" fill="hold" nodeType="withEffect">
                                  <p:stCondLst>
                                    <p:cond delay="40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par>
                                <p:cTn id="39" presetID="10" presetClass="exit" presetSubtype="0" fill="hold" nodeType="withEffect">
                                  <p:stCondLst>
                                    <p:cond delay="600"/>
                                  </p:stCondLst>
                                  <p:childTnLst>
                                    <p:animEffect transition="out" filter="fade">
                                      <p:cBhvr>
                                        <p:cTn id="40" dur="500"/>
                                        <p:tgtEl>
                                          <p:spTgt spid="46"/>
                                        </p:tgtEl>
                                      </p:cBhvr>
                                    </p:animEffect>
                                    <p:set>
                                      <p:cBhvr>
                                        <p:cTn id="41" dur="1" fill="hold">
                                          <p:stCondLst>
                                            <p:cond delay="499"/>
                                          </p:stCondLst>
                                        </p:cTn>
                                        <p:tgtEl>
                                          <p:spTgt spid="46"/>
                                        </p:tgtEl>
                                        <p:attrNameLst>
                                          <p:attrName>style.visibility</p:attrName>
                                        </p:attrNameLst>
                                      </p:cBhvr>
                                      <p:to>
                                        <p:strVal val="hidden"/>
                                      </p:to>
                                    </p:set>
                                  </p:childTnLst>
                                </p:cTn>
                              </p:par>
                              <p:par>
                                <p:cTn id="42" presetID="10" presetClass="entr" presetSubtype="0" fill="hold" nodeType="withEffect">
                                  <p:stCondLst>
                                    <p:cond delay="50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xit" presetSubtype="0" fill="hold" nodeType="withEffect">
                                  <p:stCondLst>
                                    <p:cond delay="700"/>
                                  </p:stCondLst>
                                  <p:childTnLst>
                                    <p:animEffect transition="out" filter="fade">
                                      <p:cBhvr>
                                        <p:cTn id="46" dur="500"/>
                                        <p:tgtEl>
                                          <p:spTgt spid="47"/>
                                        </p:tgtEl>
                                      </p:cBhvr>
                                    </p:animEffect>
                                    <p:set>
                                      <p:cBhvr>
                                        <p:cTn id="47" dur="1" fill="hold">
                                          <p:stCondLst>
                                            <p:cond delay="499"/>
                                          </p:stCondLst>
                                        </p:cTn>
                                        <p:tgtEl>
                                          <p:spTgt spid="47"/>
                                        </p:tgtEl>
                                        <p:attrNameLst>
                                          <p:attrName>style.visibility</p:attrName>
                                        </p:attrNameLst>
                                      </p:cBhvr>
                                      <p:to>
                                        <p:strVal val="hidden"/>
                                      </p:to>
                                    </p:set>
                                  </p:childTnLst>
                                </p:cTn>
                              </p:par>
                              <p:par>
                                <p:cTn id="48" presetID="10" presetClass="entr" presetSubtype="0" fill="hold" nodeType="withEffect">
                                  <p:stCondLst>
                                    <p:cond delay="60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xit" presetSubtype="0" fill="hold" nodeType="withEffect">
                                  <p:stCondLst>
                                    <p:cond delay="800"/>
                                  </p:stCondLst>
                                  <p:childTnLst>
                                    <p:animEffect transition="out" filter="fade">
                                      <p:cBhvr>
                                        <p:cTn id="52" dur="500"/>
                                        <p:tgtEl>
                                          <p:spTgt spid="48"/>
                                        </p:tgtEl>
                                      </p:cBhvr>
                                    </p:animEffect>
                                    <p:set>
                                      <p:cBhvr>
                                        <p:cTn id="53" dur="1" fill="hold">
                                          <p:stCondLst>
                                            <p:cond delay="499"/>
                                          </p:stCondLst>
                                        </p:cTn>
                                        <p:tgtEl>
                                          <p:spTgt spid="48"/>
                                        </p:tgtEl>
                                        <p:attrNameLst>
                                          <p:attrName>style.visibility</p:attrName>
                                        </p:attrNameLst>
                                      </p:cBhvr>
                                      <p:to>
                                        <p:strVal val="hidden"/>
                                      </p:to>
                                    </p:set>
                                  </p:childTnLst>
                                </p:cTn>
                              </p:par>
                              <p:par>
                                <p:cTn id="54" presetID="10" presetClass="entr" presetSubtype="0" fill="hold" nodeType="withEffect">
                                  <p:stCondLst>
                                    <p:cond delay="70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10" presetClass="exit" presetSubtype="0" fill="hold" nodeType="withEffect">
                                  <p:stCondLst>
                                    <p:cond delay="900"/>
                                  </p:stCondLst>
                                  <p:childTnLst>
                                    <p:animEffect transition="out" filter="fade">
                                      <p:cBhvr>
                                        <p:cTn id="58" dur="500"/>
                                        <p:tgtEl>
                                          <p:spTgt spid="49"/>
                                        </p:tgtEl>
                                      </p:cBhvr>
                                    </p:animEffect>
                                    <p:set>
                                      <p:cBhvr>
                                        <p:cTn id="59" dur="1" fill="hold">
                                          <p:stCondLst>
                                            <p:cond delay="499"/>
                                          </p:stCondLst>
                                        </p:cTn>
                                        <p:tgtEl>
                                          <p:spTgt spid="49"/>
                                        </p:tgtEl>
                                        <p:attrNameLst>
                                          <p:attrName>style.visibility</p:attrName>
                                        </p:attrNameLst>
                                      </p:cBhvr>
                                      <p:to>
                                        <p:strVal val="hidden"/>
                                      </p:to>
                                    </p:set>
                                  </p:childTnLst>
                                </p:cTn>
                              </p:par>
                              <p:par>
                                <p:cTn id="60" presetID="10" presetClass="entr" presetSubtype="0" fill="hold" nodeType="withEffect">
                                  <p:stCondLst>
                                    <p:cond delay="80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xit" presetSubtype="0" fill="hold" nodeType="withEffect">
                                  <p:stCondLst>
                                    <p:cond delay="1000"/>
                                  </p:stCondLst>
                                  <p:childTnLst>
                                    <p:animEffect transition="out" filter="fade">
                                      <p:cBhvr>
                                        <p:cTn id="64" dur="500"/>
                                        <p:tgtEl>
                                          <p:spTgt spid="50"/>
                                        </p:tgtEl>
                                      </p:cBhvr>
                                    </p:animEffect>
                                    <p:set>
                                      <p:cBhvr>
                                        <p:cTn id="65" dur="1" fill="hold">
                                          <p:stCondLst>
                                            <p:cond delay="499"/>
                                          </p:stCondLst>
                                        </p:cTn>
                                        <p:tgtEl>
                                          <p:spTgt spid="50"/>
                                        </p:tgtEl>
                                        <p:attrNameLst>
                                          <p:attrName>style.visibility</p:attrName>
                                        </p:attrNameLst>
                                      </p:cBhvr>
                                      <p:to>
                                        <p:strVal val="hidden"/>
                                      </p:to>
                                    </p:set>
                                  </p:childTnLst>
                                </p:cTn>
                              </p:par>
                              <p:par>
                                <p:cTn id="66" presetID="10" presetClass="entr" presetSubtype="0" fill="hold" nodeType="withEffect">
                                  <p:stCondLst>
                                    <p:cond delay="90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xit" presetSubtype="0" fill="hold" nodeType="withEffect">
                                  <p:stCondLst>
                                    <p:cond delay="1100"/>
                                  </p:stCondLst>
                                  <p:childTnLst>
                                    <p:animEffect transition="out" filter="fade">
                                      <p:cBhvr>
                                        <p:cTn id="70" dur="500"/>
                                        <p:tgtEl>
                                          <p:spTgt spid="51"/>
                                        </p:tgtEl>
                                      </p:cBhvr>
                                    </p:animEffect>
                                    <p:set>
                                      <p:cBhvr>
                                        <p:cTn id="71" dur="1" fill="hold">
                                          <p:stCondLst>
                                            <p:cond delay="499"/>
                                          </p:stCondLst>
                                        </p:cTn>
                                        <p:tgtEl>
                                          <p:spTgt spid="51"/>
                                        </p:tgtEl>
                                        <p:attrNameLst>
                                          <p:attrName>style.visibility</p:attrName>
                                        </p:attrNameLst>
                                      </p:cBhvr>
                                      <p:to>
                                        <p:strVal val="hidden"/>
                                      </p:to>
                                    </p:set>
                                  </p:childTnLst>
                                </p:cTn>
                              </p:par>
                              <p:par>
                                <p:cTn id="72" presetID="10" presetClass="entr" presetSubtype="0" fill="hold" nodeType="withEffect">
                                  <p:stCondLst>
                                    <p:cond delay="100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xit" presetSubtype="0" fill="hold" nodeType="withEffect">
                                  <p:stCondLst>
                                    <p:cond delay="1300"/>
                                  </p:stCondLst>
                                  <p:childTnLst>
                                    <p:animEffect transition="out" filter="fade">
                                      <p:cBhvr>
                                        <p:cTn id="76" dur="500"/>
                                        <p:tgtEl>
                                          <p:spTgt spid="52"/>
                                        </p:tgtEl>
                                      </p:cBhvr>
                                    </p:animEffect>
                                    <p:set>
                                      <p:cBhvr>
                                        <p:cTn id="77" dur="1" fill="hold">
                                          <p:stCondLst>
                                            <p:cond delay="499"/>
                                          </p:stCondLst>
                                        </p:cTn>
                                        <p:tgtEl>
                                          <p:spTgt spid="52"/>
                                        </p:tgtEl>
                                        <p:attrNameLst>
                                          <p:attrName>style.visibility</p:attrName>
                                        </p:attrNameLst>
                                      </p:cBhvr>
                                      <p:to>
                                        <p:strVal val="hidden"/>
                                      </p:to>
                                    </p:set>
                                  </p:childTnLst>
                                </p:cTn>
                              </p:par>
                              <p:par>
                                <p:cTn id="78" presetID="10" presetClass="entr" presetSubtype="0" fill="hold" nodeType="withEffect">
                                  <p:stCondLst>
                                    <p:cond delay="120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par>
                                <p:cTn id="81" presetID="10" presetClass="exit" presetSubtype="0" fill="hold" nodeType="withEffect">
                                  <p:stCondLst>
                                    <p:cond delay="1400"/>
                                  </p:stCondLst>
                                  <p:childTnLst>
                                    <p:animEffect transition="out" filter="fade">
                                      <p:cBhvr>
                                        <p:cTn id="82" dur="500"/>
                                        <p:tgtEl>
                                          <p:spTgt spid="53"/>
                                        </p:tgtEl>
                                      </p:cBhvr>
                                    </p:animEffect>
                                    <p:set>
                                      <p:cBhvr>
                                        <p:cTn id="83" dur="1" fill="hold">
                                          <p:stCondLst>
                                            <p:cond delay="499"/>
                                          </p:stCondLst>
                                        </p:cTn>
                                        <p:tgtEl>
                                          <p:spTgt spid="53"/>
                                        </p:tgtEl>
                                        <p:attrNameLst>
                                          <p:attrName>style.visibility</p:attrName>
                                        </p:attrNameLst>
                                      </p:cBhvr>
                                      <p:to>
                                        <p:strVal val="hidden"/>
                                      </p:to>
                                    </p:set>
                                  </p:childTnLst>
                                </p:cTn>
                              </p:par>
                              <p:par>
                                <p:cTn id="84" presetID="10" presetClass="entr" presetSubtype="0" fill="hold" nodeType="withEffect">
                                  <p:stCondLst>
                                    <p:cond delay="130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xit" presetSubtype="0" fill="hold" nodeType="withEffect">
                                  <p:stCondLst>
                                    <p:cond delay="1500"/>
                                  </p:stCondLst>
                                  <p:childTnLst>
                                    <p:animEffect transition="out" filter="fade">
                                      <p:cBhvr>
                                        <p:cTn id="88" dur="500"/>
                                        <p:tgtEl>
                                          <p:spTgt spid="54"/>
                                        </p:tgtEl>
                                      </p:cBhvr>
                                    </p:animEffect>
                                    <p:set>
                                      <p:cBhvr>
                                        <p:cTn id="89" dur="1" fill="hold">
                                          <p:stCondLst>
                                            <p:cond delay="499"/>
                                          </p:stCondLst>
                                        </p:cTn>
                                        <p:tgtEl>
                                          <p:spTgt spid="54"/>
                                        </p:tgtEl>
                                        <p:attrNameLst>
                                          <p:attrName>style.visibility</p:attrName>
                                        </p:attrNameLst>
                                      </p:cBhvr>
                                      <p:to>
                                        <p:strVal val="hidden"/>
                                      </p:to>
                                    </p:set>
                                  </p:childTnLst>
                                </p:cTn>
                              </p:par>
                              <p:par>
                                <p:cTn id="90" presetID="8" presetClass="emph" presetSubtype="0" accel="50000" decel="50000" fill="hold" nodeType="withEffect">
                                  <p:stCondLst>
                                    <p:cond delay="1300"/>
                                  </p:stCondLst>
                                  <p:childTnLst>
                                    <p:animRot by="21600000">
                                      <p:cBhvr>
                                        <p:cTn id="91" dur="2000" fill="hold"/>
                                        <p:tgtEl>
                                          <p:spTgt spid="113"/>
                                        </p:tgtEl>
                                        <p:attrNameLst>
                                          <p:attrName>r</p:attrName>
                                        </p:attrNameLst>
                                      </p:cBhvr>
                                    </p:animRot>
                                  </p:childTnLst>
                                </p:cTn>
                              </p:par>
                            </p:childTnLst>
                          </p:cTn>
                        </p:par>
                        <p:par>
                          <p:cTn id="92" fill="hold">
                            <p:stCondLst>
                              <p:cond delay="3800"/>
                            </p:stCondLst>
                            <p:childTnLst>
                              <p:par>
                                <p:cTn id="93" presetID="10" presetClass="entr" presetSubtype="0" fill="hold" nodeType="after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500"/>
                                        <p:tgtEl>
                                          <p:spTgt spid="15"/>
                                        </p:tgtEl>
                                      </p:cBhvr>
                                    </p:animEffect>
                                  </p:childTnLst>
                                </p:cTn>
                              </p:par>
                            </p:childTnLst>
                          </p:cTn>
                        </p:par>
                        <p:par>
                          <p:cTn id="96" fill="hold">
                            <p:stCondLst>
                              <p:cond delay="4300"/>
                            </p:stCondLst>
                            <p:childTnLst>
                              <p:par>
                                <p:cTn id="97" presetID="10" presetClass="entr" presetSubtype="0" fill="hold" grpId="0" nodeType="afterEffect">
                                  <p:stCondLst>
                                    <p:cond delay="0"/>
                                  </p:stCondLst>
                                  <p:childTnLst>
                                    <p:set>
                                      <p:cBhvr>
                                        <p:cTn id="98" dur="1" fill="hold">
                                          <p:stCondLst>
                                            <p:cond delay="0"/>
                                          </p:stCondLst>
                                        </p:cTn>
                                        <p:tgtEl>
                                          <p:spTgt spid="218"/>
                                        </p:tgtEl>
                                        <p:attrNameLst>
                                          <p:attrName>style.visibility</p:attrName>
                                        </p:attrNameLst>
                                      </p:cBhvr>
                                      <p:to>
                                        <p:strVal val="visible"/>
                                      </p:to>
                                    </p:set>
                                    <p:animEffect transition="in" filter="fade">
                                      <p:cBhvr>
                                        <p:cTn id="99" dur="500"/>
                                        <p:tgtEl>
                                          <p:spTgt spid="218"/>
                                        </p:tgtEl>
                                      </p:cBhvr>
                                    </p:animEffect>
                                  </p:childTnLst>
                                </p:cTn>
                              </p:par>
                              <p:par>
                                <p:cTn id="100" presetID="10" presetClass="entr" presetSubtype="0" fill="hold"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500"/>
                                        <p:tgtEl>
                                          <p:spTgt spid="55"/>
                                        </p:tgtEl>
                                      </p:cBhvr>
                                    </p:animEffect>
                                  </p:childTnLst>
                                </p:cTn>
                              </p:par>
                            </p:childTnLst>
                          </p:cTn>
                        </p:par>
                        <p:par>
                          <p:cTn id="103" fill="hold">
                            <p:stCondLst>
                              <p:cond delay="4800"/>
                            </p:stCondLst>
                            <p:childTnLst>
                              <p:par>
                                <p:cTn id="104" presetID="10" presetClass="entr" presetSubtype="0" fill="hold" nodeType="after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500"/>
                                        <p:tgtEl>
                                          <p:spTgt spid="16"/>
                                        </p:tgtEl>
                                      </p:cBhvr>
                                    </p:animEffect>
                                  </p:childTnLst>
                                </p:cTn>
                              </p:par>
                            </p:childTnLst>
                          </p:cTn>
                        </p:par>
                        <p:par>
                          <p:cTn id="107" fill="hold">
                            <p:stCondLst>
                              <p:cond delay="5300"/>
                            </p:stCondLst>
                            <p:childTnLst>
                              <p:par>
                                <p:cTn id="108" presetID="10" presetClass="entr" presetSubtype="0" fill="hold" grpId="0" nodeType="afterEffect">
                                  <p:stCondLst>
                                    <p:cond delay="0"/>
                                  </p:stCondLst>
                                  <p:childTnLst>
                                    <p:set>
                                      <p:cBhvr>
                                        <p:cTn id="109" dur="1" fill="hold">
                                          <p:stCondLst>
                                            <p:cond delay="0"/>
                                          </p:stCondLst>
                                        </p:cTn>
                                        <p:tgtEl>
                                          <p:spTgt spid="219"/>
                                        </p:tgtEl>
                                        <p:attrNameLst>
                                          <p:attrName>style.visibility</p:attrName>
                                        </p:attrNameLst>
                                      </p:cBhvr>
                                      <p:to>
                                        <p:strVal val="visible"/>
                                      </p:to>
                                    </p:set>
                                    <p:animEffect transition="in" filter="fade">
                                      <p:cBhvr>
                                        <p:cTn id="110" dur="500"/>
                                        <p:tgtEl>
                                          <p:spTgt spid="219"/>
                                        </p:tgtEl>
                                      </p:cBhvr>
                                    </p:animEffect>
                                  </p:childTnLst>
                                </p:cTn>
                              </p:par>
                            </p:childTnLst>
                          </p:cTn>
                        </p:par>
                        <p:par>
                          <p:cTn id="111" fill="hold">
                            <p:stCondLst>
                              <p:cond delay="5800"/>
                            </p:stCondLst>
                            <p:childTnLst>
                              <p:par>
                                <p:cTn id="112" presetID="10" presetClass="entr" presetSubtype="0" fill="hold" nodeType="after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fade">
                                      <p:cBhvr>
                                        <p:cTn id="114" dur="500"/>
                                        <p:tgtEl>
                                          <p:spTgt spid="17"/>
                                        </p:tgtEl>
                                      </p:cBhvr>
                                    </p:animEffect>
                                  </p:childTnLst>
                                </p:cTn>
                              </p:par>
                            </p:childTnLst>
                          </p:cTn>
                        </p:par>
                        <p:par>
                          <p:cTn id="115" fill="hold">
                            <p:stCondLst>
                              <p:cond delay="6300"/>
                            </p:stCondLst>
                            <p:childTnLst>
                              <p:par>
                                <p:cTn id="116" presetID="10" presetClass="entr" presetSubtype="0" fill="hold" grpId="0" nodeType="afterEffect">
                                  <p:stCondLst>
                                    <p:cond delay="0"/>
                                  </p:stCondLst>
                                  <p:childTnLst>
                                    <p:set>
                                      <p:cBhvr>
                                        <p:cTn id="117" dur="1" fill="hold">
                                          <p:stCondLst>
                                            <p:cond delay="0"/>
                                          </p:stCondLst>
                                        </p:cTn>
                                        <p:tgtEl>
                                          <p:spTgt spid="220"/>
                                        </p:tgtEl>
                                        <p:attrNameLst>
                                          <p:attrName>style.visibility</p:attrName>
                                        </p:attrNameLst>
                                      </p:cBhvr>
                                      <p:to>
                                        <p:strVal val="visible"/>
                                      </p:to>
                                    </p:set>
                                    <p:animEffect transition="in" filter="fade">
                                      <p:cBhvr>
                                        <p:cTn id="118" dur="500"/>
                                        <p:tgtEl>
                                          <p:spTgt spid="220"/>
                                        </p:tgtEl>
                                      </p:cBhvr>
                                    </p:animEffect>
                                  </p:childTnLst>
                                </p:cTn>
                              </p:par>
                            </p:childTnLst>
                          </p:cTn>
                        </p:par>
                        <p:par>
                          <p:cTn id="119" fill="hold">
                            <p:stCondLst>
                              <p:cond delay="6800"/>
                            </p:stCondLst>
                            <p:childTnLst>
                              <p:par>
                                <p:cTn id="120" presetID="10" presetClass="entr" presetSubtype="0" fill="hold" grpId="0" nodeType="afterEffect">
                                  <p:stCondLst>
                                    <p:cond delay="0"/>
                                  </p:stCondLst>
                                  <p:childTnLst>
                                    <p:set>
                                      <p:cBhvr>
                                        <p:cTn id="121" dur="1" fill="hold">
                                          <p:stCondLst>
                                            <p:cond delay="0"/>
                                          </p:stCondLst>
                                        </p:cTn>
                                        <p:tgtEl>
                                          <p:spTgt spid="221"/>
                                        </p:tgtEl>
                                        <p:attrNameLst>
                                          <p:attrName>style.visibility</p:attrName>
                                        </p:attrNameLst>
                                      </p:cBhvr>
                                      <p:to>
                                        <p:strVal val="visible"/>
                                      </p:to>
                                    </p:set>
                                    <p:animEffect transition="in" filter="fade">
                                      <p:cBhvr>
                                        <p:cTn id="122" dur="500"/>
                                        <p:tgtEl>
                                          <p:spTgt spid="221"/>
                                        </p:tgtEl>
                                      </p:cBhvr>
                                    </p:animEffect>
                                  </p:childTnLst>
                                </p:cTn>
                              </p:par>
                            </p:childTnLst>
                          </p:cTn>
                        </p:par>
                        <p:par>
                          <p:cTn id="123" fill="hold">
                            <p:stCondLst>
                              <p:cond delay="7300"/>
                            </p:stCondLst>
                            <p:childTnLst>
                              <p:par>
                                <p:cTn id="124" presetID="10" presetClass="entr" presetSubtype="0" fill="hold" grpId="0" nodeType="afterEffect">
                                  <p:stCondLst>
                                    <p:cond delay="0"/>
                                  </p:stCondLst>
                                  <p:childTnLst>
                                    <p:set>
                                      <p:cBhvr>
                                        <p:cTn id="125" dur="1" fill="hold">
                                          <p:stCondLst>
                                            <p:cond delay="0"/>
                                          </p:stCondLst>
                                        </p:cTn>
                                        <p:tgtEl>
                                          <p:spTgt spid="222"/>
                                        </p:tgtEl>
                                        <p:attrNameLst>
                                          <p:attrName>style.visibility</p:attrName>
                                        </p:attrNameLst>
                                      </p:cBhvr>
                                      <p:to>
                                        <p:strVal val="visible"/>
                                      </p:to>
                                    </p:set>
                                    <p:animEffect transition="in" filter="fade">
                                      <p:cBhvr>
                                        <p:cTn id="126" dur="500"/>
                                        <p:tgtEl>
                                          <p:spTgt spid="222"/>
                                        </p:tgtEl>
                                      </p:cBhvr>
                                    </p:animEffect>
                                  </p:childTnLst>
                                </p:cTn>
                              </p:par>
                            </p:childTnLst>
                          </p:cTn>
                        </p:par>
                        <p:par>
                          <p:cTn id="127" fill="hold">
                            <p:stCondLst>
                              <p:cond delay="7800"/>
                            </p:stCondLst>
                            <p:childTnLst>
                              <p:par>
                                <p:cTn id="128" presetID="10" presetClass="entr" presetSubtype="0" fill="hold" grpId="0" nodeType="afterEffect">
                                  <p:stCondLst>
                                    <p:cond delay="0"/>
                                  </p:stCondLst>
                                  <p:childTnLst>
                                    <p:set>
                                      <p:cBhvr>
                                        <p:cTn id="129" dur="1" fill="hold">
                                          <p:stCondLst>
                                            <p:cond delay="0"/>
                                          </p:stCondLst>
                                        </p:cTn>
                                        <p:tgtEl>
                                          <p:spTgt spid="223"/>
                                        </p:tgtEl>
                                        <p:attrNameLst>
                                          <p:attrName>style.visibility</p:attrName>
                                        </p:attrNameLst>
                                      </p:cBhvr>
                                      <p:to>
                                        <p:strVal val="visible"/>
                                      </p:to>
                                    </p:set>
                                    <p:animEffect transition="in" filter="fade">
                                      <p:cBhvr>
                                        <p:cTn id="130"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18" grpId="0" animBg="1"/>
      <p:bldP spid="219" grpId="0" animBg="1"/>
      <p:bldP spid="220" grpId="0" animBg="1"/>
      <p:bldP spid="221" grpId="0" animBg="1"/>
      <p:bldP spid="222" grpId="0" animBg="1"/>
      <p:bldP spid="2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19" descr="clou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531" y="206535"/>
            <a:ext cx="2743090" cy="1431893"/>
          </a:xfrm>
          <a:prstGeom prst="rect">
            <a:avLst/>
          </a:prstGeom>
        </p:spPr>
      </p:pic>
      <p:sp>
        <p:nvSpPr>
          <p:cNvPr id="57" name="AutoShape 49"/>
          <p:cNvSpPr>
            <a:spLocks noChangeArrowheads="1"/>
          </p:cNvSpPr>
          <p:nvPr/>
        </p:nvSpPr>
        <p:spPr bwMode="gray">
          <a:xfrm>
            <a:off x="6659567" y="3820450"/>
            <a:ext cx="2352675" cy="716756"/>
          </a:xfrm>
          <a:prstGeom prst="chevron">
            <a:avLst>
              <a:gd name="adj" fmla="val 38910"/>
            </a:avLst>
          </a:prstGeom>
          <a:gradFill flip="none" rotWithShape="1">
            <a:gsLst>
              <a:gs pos="49000">
                <a:srgbClr val="9F9F9F"/>
              </a:gs>
              <a:gs pos="100000">
                <a:schemeClr val="accent5">
                  <a:lumMod val="20000"/>
                  <a:lumOff val="80000"/>
                </a:schemeClr>
              </a:gs>
              <a:gs pos="0">
                <a:srgbClr val="9F9F9F"/>
              </a:gs>
            </a:gsLst>
            <a:lin ang="0" scaled="0"/>
            <a:tileRect/>
          </a:gradFill>
          <a:ln w="19050">
            <a:solidFill>
              <a:srgbClr val="FFFFFF"/>
            </a:solidFill>
            <a:miter lim="800000"/>
            <a:headEnd/>
            <a:tailEnd/>
          </a:ln>
        </p:spPr>
        <p:txBody>
          <a:bodyPr lIns="91438" tIns="45719" rIns="91438" bIns="45719"/>
          <a:lstStyle/>
          <a:p>
            <a:endParaRPr lang="en-US" sz="2400">
              <a:cs typeface="Arial" charset="0"/>
            </a:endParaRPr>
          </a:p>
        </p:txBody>
      </p:sp>
      <p:sp>
        <p:nvSpPr>
          <p:cNvPr id="58" name="AutoShape 49"/>
          <p:cNvSpPr>
            <a:spLocks noChangeArrowheads="1"/>
          </p:cNvSpPr>
          <p:nvPr/>
        </p:nvSpPr>
        <p:spPr bwMode="gray">
          <a:xfrm>
            <a:off x="4610103" y="3820798"/>
            <a:ext cx="2352675" cy="716756"/>
          </a:xfrm>
          <a:prstGeom prst="chevron">
            <a:avLst>
              <a:gd name="adj" fmla="val 38910"/>
            </a:avLst>
          </a:prstGeom>
          <a:gradFill flip="none" rotWithShape="1">
            <a:gsLst>
              <a:gs pos="49000">
                <a:srgbClr val="9F9F9F"/>
              </a:gs>
              <a:gs pos="100000">
                <a:schemeClr val="accent5">
                  <a:lumMod val="20000"/>
                  <a:lumOff val="80000"/>
                </a:schemeClr>
              </a:gs>
              <a:gs pos="0">
                <a:srgbClr val="9F9F9F"/>
              </a:gs>
            </a:gsLst>
            <a:lin ang="0" scaled="0"/>
            <a:tileRect/>
          </a:gradFill>
          <a:ln w="19050">
            <a:solidFill>
              <a:srgbClr val="FFFFFF"/>
            </a:solidFill>
            <a:miter lim="800000"/>
            <a:headEnd/>
            <a:tailEnd/>
          </a:ln>
        </p:spPr>
        <p:txBody>
          <a:bodyPr lIns="91438" tIns="45719" rIns="91438" bIns="45719"/>
          <a:lstStyle/>
          <a:p>
            <a:endParaRPr lang="en-US" sz="2400">
              <a:cs typeface="Arial" charset="0"/>
            </a:endParaRPr>
          </a:p>
        </p:txBody>
      </p:sp>
      <p:sp>
        <p:nvSpPr>
          <p:cNvPr id="59" name="AutoShape 49"/>
          <p:cNvSpPr>
            <a:spLocks noChangeArrowheads="1"/>
          </p:cNvSpPr>
          <p:nvPr/>
        </p:nvSpPr>
        <p:spPr bwMode="gray">
          <a:xfrm>
            <a:off x="2559054" y="3820798"/>
            <a:ext cx="2352675" cy="716756"/>
          </a:xfrm>
          <a:prstGeom prst="chevron">
            <a:avLst>
              <a:gd name="adj" fmla="val 38910"/>
            </a:avLst>
          </a:prstGeom>
          <a:gradFill flip="none" rotWithShape="1">
            <a:gsLst>
              <a:gs pos="49000">
                <a:srgbClr val="9F9F9F"/>
              </a:gs>
              <a:gs pos="100000">
                <a:schemeClr val="accent5">
                  <a:lumMod val="20000"/>
                  <a:lumOff val="80000"/>
                </a:schemeClr>
              </a:gs>
              <a:gs pos="0">
                <a:srgbClr val="9F9F9F"/>
              </a:gs>
            </a:gsLst>
            <a:lin ang="0" scaled="0"/>
            <a:tileRect/>
          </a:gradFill>
          <a:ln w="19050">
            <a:solidFill>
              <a:srgbClr val="FFFFFF"/>
            </a:solidFill>
            <a:miter lim="800000"/>
            <a:headEnd/>
            <a:tailEnd/>
          </a:ln>
        </p:spPr>
        <p:txBody>
          <a:bodyPr lIns="91438" tIns="45719" rIns="91438" bIns="45719"/>
          <a:lstStyle/>
          <a:p>
            <a:endParaRPr lang="en-US" sz="2400">
              <a:cs typeface="Arial" charset="0"/>
            </a:endParaRPr>
          </a:p>
        </p:txBody>
      </p:sp>
      <p:sp>
        <p:nvSpPr>
          <p:cNvPr id="60" name="Text Box 41"/>
          <p:cNvSpPr txBox="1">
            <a:spLocks noChangeArrowheads="1"/>
          </p:cNvSpPr>
          <p:nvPr/>
        </p:nvSpPr>
        <p:spPr bwMode="gray">
          <a:xfrm>
            <a:off x="276225" y="3873437"/>
            <a:ext cx="2381250"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nchor="ctr">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lnSpc>
                <a:spcPct val="85000"/>
              </a:lnSpc>
            </a:pPr>
            <a:r>
              <a:rPr lang="en-US" sz="2000" dirty="0">
                <a:solidFill>
                  <a:srgbClr val="FFFFFF"/>
                </a:solidFill>
                <a:latin typeface="Oswald Regular"/>
                <a:cs typeface="Oswald Regular"/>
              </a:rPr>
              <a:t>Component Selection</a:t>
            </a:r>
            <a:endParaRPr lang="en-US" sz="2000" dirty="0">
              <a:solidFill>
                <a:srgbClr val="FFFFFF"/>
              </a:solidFill>
              <a:latin typeface="Oswald Regular"/>
              <a:cs typeface="Oswald Regular"/>
            </a:endParaRPr>
          </a:p>
        </p:txBody>
      </p:sp>
      <p:sp>
        <p:nvSpPr>
          <p:cNvPr id="61" name="Text Box 19"/>
          <p:cNvSpPr txBox="1">
            <a:spLocks noChangeArrowheads="1"/>
          </p:cNvSpPr>
          <p:nvPr/>
        </p:nvSpPr>
        <p:spPr bwMode="gray">
          <a:xfrm flipH="1">
            <a:off x="3079522" y="4038752"/>
            <a:ext cx="1441450" cy="28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lnSpc>
                <a:spcPct val="85000"/>
              </a:lnSpc>
            </a:pPr>
            <a:r>
              <a:rPr lang="en-US" sz="1400" b="1" cap="all" dirty="0">
                <a:solidFill>
                  <a:srgbClr val="FFFFFF"/>
                </a:solidFill>
                <a:latin typeface="Calibri"/>
                <a:cs typeface="Calibri"/>
              </a:rPr>
              <a:t>Development</a:t>
            </a:r>
            <a:endParaRPr lang="en-US" sz="1400" b="1" cap="all" dirty="0">
              <a:solidFill>
                <a:srgbClr val="FFFFFF"/>
              </a:solidFill>
              <a:latin typeface="Calibri"/>
              <a:cs typeface="Calibri"/>
            </a:endParaRPr>
          </a:p>
        </p:txBody>
      </p:sp>
      <p:sp>
        <p:nvSpPr>
          <p:cNvPr id="62" name="Text Box 19"/>
          <p:cNvSpPr txBox="1">
            <a:spLocks noChangeArrowheads="1"/>
          </p:cNvSpPr>
          <p:nvPr/>
        </p:nvSpPr>
        <p:spPr bwMode="gray">
          <a:xfrm flipH="1">
            <a:off x="5046886" y="4038752"/>
            <a:ext cx="1657240" cy="28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lnSpc>
                <a:spcPct val="85000"/>
              </a:lnSpc>
            </a:pPr>
            <a:r>
              <a:rPr lang="en-US" sz="1400" b="1" cap="all" dirty="0">
                <a:solidFill>
                  <a:srgbClr val="FFFFFF"/>
                </a:solidFill>
                <a:latin typeface="Calibri"/>
                <a:cs typeface="Calibri"/>
              </a:rPr>
              <a:t>Build and Deploy</a:t>
            </a:r>
            <a:endParaRPr lang="en-US" sz="1400" b="1" cap="all" dirty="0">
              <a:solidFill>
                <a:srgbClr val="FFFFFF"/>
              </a:solidFill>
              <a:latin typeface="Calibri"/>
              <a:cs typeface="Calibri"/>
            </a:endParaRPr>
          </a:p>
        </p:txBody>
      </p:sp>
      <p:sp>
        <p:nvSpPr>
          <p:cNvPr id="63" name="Text Box 19"/>
          <p:cNvSpPr txBox="1">
            <a:spLocks noChangeArrowheads="1"/>
          </p:cNvSpPr>
          <p:nvPr/>
        </p:nvSpPr>
        <p:spPr bwMode="gray">
          <a:xfrm flipH="1">
            <a:off x="6888692" y="4038752"/>
            <a:ext cx="1984244" cy="28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eaLnBrk="1" hangingPunct="1">
              <a:lnSpc>
                <a:spcPct val="85000"/>
              </a:lnSpc>
            </a:pPr>
            <a:r>
              <a:rPr lang="en-US" sz="1400" b="1" cap="all" dirty="0">
                <a:solidFill>
                  <a:srgbClr val="FFFFFF"/>
                </a:solidFill>
                <a:latin typeface="Calibri"/>
                <a:cs typeface="Calibri"/>
              </a:rPr>
              <a:t>Production</a:t>
            </a:r>
            <a:endParaRPr lang="en-US" sz="1400" b="1" cap="all" dirty="0">
              <a:solidFill>
                <a:srgbClr val="FFFFFF"/>
              </a:solidFill>
              <a:latin typeface="Calibri"/>
              <a:cs typeface="Calibri"/>
            </a:endParaRPr>
          </a:p>
        </p:txBody>
      </p:sp>
      <p:pic>
        <p:nvPicPr>
          <p:cNvPr id="64" name="Picture 6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11494">
            <a:off x="2815542" y="2531849"/>
            <a:ext cx="1653720" cy="1287759"/>
          </a:xfrm>
          <a:prstGeom prst="rect">
            <a:avLst/>
          </a:prstGeom>
        </p:spPr>
      </p:pic>
      <p:grpSp>
        <p:nvGrpSpPr>
          <p:cNvPr id="65" name="Group 44"/>
          <p:cNvGrpSpPr/>
          <p:nvPr/>
        </p:nvGrpSpPr>
        <p:grpSpPr>
          <a:xfrm>
            <a:off x="7425898" y="3356139"/>
            <a:ext cx="503350" cy="377513"/>
            <a:chOff x="7425898" y="4347854"/>
            <a:chExt cx="503350" cy="503350"/>
          </a:xfrm>
        </p:grpSpPr>
        <p:sp>
          <p:nvSpPr>
            <p:cNvPr id="89" name="Rectangle 88"/>
            <p:cNvSpPr/>
            <p:nvPr/>
          </p:nvSpPr>
          <p:spPr>
            <a:xfrm>
              <a:off x="7425898" y="4347854"/>
              <a:ext cx="503350" cy="503350"/>
            </a:xfrm>
            <a:prstGeom prst="rect">
              <a:avLst/>
            </a:prstGeom>
            <a:solidFill>
              <a:srgbClr val="79A869"/>
            </a:solidFill>
            <a:ln w="25400">
              <a:solidFill>
                <a:srgbClr val="FF37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89" descr="cart-icon.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92540" y="4437498"/>
              <a:ext cx="341561" cy="327083"/>
            </a:xfrm>
            <a:prstGeom prst="rect">
              <a:avLst/>
            </a:prstGeom>
          </p:spPr>
        </p:pic>
      </p:grpSp>
      <p:grpSp>
        <p:nvGrpSpPr>
          <p:cNvPr id="91" name="Group 43"/>
          <p:cNvGrpSpPr/>
          <p:nvPr/>
        </p:nvGrpSpPr>
        <p:grpSpPr>
          <a:xfrm>
            <a:off x="6802879" y="3356139"/>
            <a:ext cx="503350" cy="377513"/>
            <a:chOff x="6802879" y="4347854"/>
            <a:chExt cx="503350" cy="503350"/>
          </a:xfrm>
        </p:grpSpPr>
        <p:sp>
          <p:nvSpPr>
            <p:cNvPr id="92" name="Rectangle 91"/>
            <p:cNvSpPr/>
            <p:nvPr/>
          </p:nvSpPr>
          <p:spPr>
            <a:xfrm>
              <a:off x="6802879" y="4347854"/>
              <a:ext cx="503350" cy="503350"/>
            </a:xfrm>
            <a:prstGeom prst="rect">
              <a:avLst/>
            </a:prstGeom>
            <a:solidFill>
              <a:srgbClr val="F9A84B"/>
            </a:solidFill>
            <a:ln w="25400">
              <a:solidFill>
                <a:srgbClr val="FF37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92" descr="clock-ico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72677" y="4420685"/>
              <a:ext cx="353667" cy="353667"/>
            </a:xfrm>
            <a:prstGeom prst="rect">
              <a:avLst/>
            </a:prstGeom>
          </p:spPr>
        </p:pic>
      </p:grpSp>
      <p:grpSp>
        <p:nvGrpSpPr>
          <p:cNvPr id="94" name="Group 45"/>
          <p:cNvGrpSpPr/>
          <p:nvPr/>
        </p:nvGrpSpPr>
        <p:grpSpPr>
          <a:xfrm>
            <a:off x="8034539" y="3356139"/>
            <a:ext cx="503350" cy="377513"/>
            <a:chOff x="8034539" y="4347854"/>
            <a:chExt cx="503350" cy="503350"/>
          </a:xfrm>
        </p:grpSpPr>
        <p:sp>
          <p:nvSpPr>
            <p:cNvPr id="95" name="Rectangle 94"/>
            <p:cNvSpPr/>
            <p:nvPr/>
          </p:nvSpPr>
          <p:spPr>
            <a:xfrm>
              <a:off x="8034539" y="4347854"/>
              <a:ext cx="503350" cy="503350"/>
            </a:xfrm>
            <a:prstGeom prst="rect">
              <a:avLst/>
            </a:prstGeom>
            <a:solidFill>
              <a:srgbClr val="5C85AD"/>
            </a:solidFill>
            <a:ln w="25400">
              <a:solidFill>
                <a:srgbClr val="FF37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6" name="Picture 95" descr="pencil-icon.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44225" y="4443301"/>
              <a:ext cx="303005" cy="299389"/>
            </a:xfrm>
            <a:prstGeom prst="rect">
              <a:avLst/>
            </a:prstGeom>
          </p:spPr>
        </p:pic>
      </p:grpSp>
      <p:sp>
        <p:nvSpPr>
          <p:cNvPr id="97" name="AutoShape 49"/>
          <p:cNvSpPr>
            <a:spLocks noChangeArrowheads="1"/>
          </p:cNvSpPr>
          <p:nvPr/>
        </p:nvSpPr>
        <p:spPr bwMode="gray">
          <a:xfrm>
            <a:off x="507564" y="3820798"/>
            <a:ext cx="2352675" cy="716756"/>
          </a:xfrm>
          <a:prstGeom prst="chevron">
            <a:avLst>
              <a:gd name="adj" fmla="val 38910"/>
            </a:avLst>
          </a:prstGeom>
          <a:gradFill flip="none" rotWithShape="1">
            <a:gsLst>
              <a:gs pos="49000">
                <a:srgbClr val="9F9F9F"/>
              </a:gs>
              <a:gs pos="100000">
                <a:srgbClr val="DFDFDF"/>
              </a:gs>
              <a:gs pos="0">
                <a:srgbClr val="9F9F9F"/>
              </a:gs>
            </a:gsLst>
            <a:lin ang="0" scaled="0"/>
            <a:tileRect/>
          </a:gradFill>
          <a:ln w="19050">
            <a:solidFill>
              <a:srgbClr val="FFFFFF"/>
            </a:solidFill>
            <a:miter lim="800000"/>
            <a:headEnd/>
            <a:tailEnd/>
          </a:ln>
        </p:spPr>
        <p:txBody>
          <a:bodyPr lIns="91438" tIns="45719" rIns="91438" bIns="45719"/>
          <a:lstStyle/>
          <a:p>
            <a:endParaRPr lang="en-US" sz="2400">
              <a:cs typeface="Arial" charset="0"/>
            </a:endParaRPr>
          </a:p>
        </p:txBody>
      </p:sp>
      <p:sp>
        <p:nvSpPr>
          <p:cNvPr id="98" name="Text Box 19"/>
          <p:cNvSpPr txBox="1">
            <a:spLocks noChangeArrowheads="1"/>
          </p:cNvSpPr>
          <p:nvPr/>
        </p:nvSpPr>
        <p:spPr bwMode="gray">
          <a:xfrm flipH="1">
            <a:off x="854367" y="3917565"/>
            <a:ext cx="18031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400" b="1" cap="all" dirty="0">
                <a:solidFill>
                  <a:srgbClr val="FFFFFF"/>
                </a:solidFill>
                <a:latin typeface="Calibri"/>
                <a:cs typeface="Calibri"/>
              </a:rPr>
              <a:t>Component Selection</a:t>
            </a:r>
            <a:endParaRPr lang="en-US" sz="1400" b="1" cap="all" dirty="0">
              <a:solidFill>
                <a:srgbClr val="FFFFFF"/>
              </a:solidFill>
              <a:latin typeface="Calibri"/>
              <a:cs typeface="Calibri"/>
            </a:endParaRPr>
          </a:p>
        </p:txBody>
      </p:sp>
      <p:pic>
        <p:nvPicPr>
          <p:cNvPr id="99" name="Picture 98" descr="components-square.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4665134" y="3352002"/>
            <a:ext cx="517525" cy="387508"/>
          </a:xfrm>
          <a:prstGeom prst="rect">
            <a:avLst/>
          </a:prstGeom>
          <a:ln w="38100">
            <a:solidFill>
              <a:srgbClr val="FF3733"/>
            </a:solidFill>
          </a:ln>
        </p:spPr>
      </p:pic>
      <p:pic>
        <p:nvPicPr>
          <p:cNvPr id="100" name="Picture 99" descr="components-square.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5344588" y="3352002"/>
            <a:ext cx="517525" cy="387508"/>
          </a:xfrm>
          <a:prstGeom prst="rect">
            <a:avLst/>
          </a:prstGeom>
          <a:ln w="38100">
            <a:solidFill>
              <a:srgbClr val="FF3733"/>
            </a:solidFill>
          </a:ln>
        </p:spPr>
      </p:pic>
      <p:pic>
        <p:nvPicPr>
          <p:cNvPr id="101" name="Picture 100" descr="components-square.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6011338" y="3352002"/>
            <a:ext cx="517525" cy="387508"/>
          </a:xfrm>
          <a:prstGeom prst="rect">
            <a:avLst/>
          </a:prstGeom>
          <a:ln w="38100">
            <a:solidFill>
              <a:srgbClr val="FF3733"/>
            </a:solidFill>
          </a:ln>
        </p:spPr>
      </p:pic>
      <p:grpSp>
        <p:nvGrpSpPr>
          <p:cNvPr id="102" name="Group 45"/>
          <p:cNvGrpSpPr/>
          <p:nvPr/>
        </p:nvGrpSpPr>
        <p:grpSpPr>
          <a:xfrm>
            <a:off x="1147134" y="1704678"/>
            <a:ext cx="296884" cy="222663"/>
            <a:chOff x="1760127" y="2879442"/>
            <a:chExt cx="296884" cy="296884"/>
          </a:xfrm>
        </p:grpSpPr>
        <p:sp>
          <p:nvSpPr>
            <p:cNvPr id="103" name="Oval 10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6" name="Group 46"/>
          <p:cNvGrpSpPr/>
          <p:nvPr/>
        </p:nvGrpSpPr>
        <p:grpSpPr>
          <a:xfrm>
            <a:off x="1147134" y="1952739"/>
            <a:ext cx="296884" cy="222663"/>
            <a:chOff x="1760127" y="2879442"/>
            <a:chExt cx="296884" cy="296884"/>
          </a:xfrm>
        </p:grpSpPr>
        <p:sp>
          <p:nvSpPr>
            <p:cNvPr id="107" name="Oval 10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50"/>
          <p:cNvGrpSpPr/>
          <p:nvPr/>
        </p:nvGrpSpPr>
        <p:grpSpPr>
          <a:xfrm>
            <a:off x="1147134" y="2200278"/>
            <a:ext cx="296884" cy="222663"/>
            <a:chOff x="1760127" y="2879442"/>
            <a:chExt cx="296884" cy="296884"/>
          </a:xfrm>
        </p:grpSpPr>
        <p:sp>
          <p:nvSpPr>
            <p:cNvPr id="111" name="Oval 11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4" name="Group 54"/>
          <p:cNvGrpSpPr/>
          <p:nvPr/>
        </p:nvGrpSpPr>
        <p:grpSpPr>
          <a:xfrm>
            <a:off x="1147134" y="2448339"/>
            <a:ext cx="296884" cy="222663"/>
            <a:chOff x="1760127" y="2879442"/>
            <a:chExt cx="296884" cy="296884"/>
          </a:xfrm>
        </p:grpSpPr>
        <p:sp>
          <p:nvSpPr>
            <p:cNvPr id="115" name="Oval 11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8" name="Group 58"/>
          <p:cNvGrpSpPr/>
          <p:nvPr/>
        </p:nvGrpSpPr>
        <p:grpSpPr>
          <a:xfrm>
            <a:off x="1147134" y="2701596"/>
            <a:ext cx="296884" cy="222663"/>
            <a:chOff x="1760127" y="2879442"/>
            <a:chExt cx="296884" cy="296884"/>
          </a:xfrm>
        </p:grpSpPr>
        <p:sp>
          <p:nvSpPr>
            <p:cNvPr id="119" name="Oval 11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7" name="Group 62"/>
          <p:cNvGrpSpPr/>
          <p:nvPr/>
        </p:nvGrpSpPr>
        <p:grpSpPr>
          <a:xfrm>
            <a:off x="1147134" y="2952420"/>
            <a:ext cx="296884" cy="222663"/>
            <a:chOff x="1760127" y="2879442"/>
            <a:chExt cx="296884" cy="296884"/>
          </a:xfrm>
        </p:grpSpPr>
        <p:sp>
          <p:nvSpPr>
            <p:cNvPr id="128" name="Oval 127"/>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1" name="Group 66"/>
          <p:cNvGrpSpPr/>
          <p:nvPr/>
        </p:nvGrpSpPr>
        <p:grpSpPr>
          <a:xfrm>
            <a:off x="1147134" y="3205062"/>
            <a:ext cx="296884" cy="222663"/>
            <a:chOff x="1760127" y="2879442"/>
            <a:chExt cx="296884" cy="296884"/>
          </a:xfrm>
        </p:grpSpPr>
        <p:sp>
          <p:nvSpPr>
            <p:cNvPr id="132" name="Oval 131"/>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70"/>
          <p:cNvGrpSpPr/>
          <p:nvPr/>
        </p:nvGrpSpPr>
        <p:grpSpPr>
          <a:xfrm>
            <a:off x="1147134" y="3453350"/>
            <a:ext cx="296884" cy="222663"/>
            <a:chOff x="1760127" y="2879442"/>
            <a:chExt cx="296884" cy="296884"/>
          </a:xfrm>
        </p:grpSpPr>
        <p:sp>
          <p:nvSpPr>
            <p:cNvPr id="136" name="Oval 135"/>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74"/>
          <p:cNvGrpSpPr/>
          <p:nvPr/>
        </p:nvGrpSpPr>
        <p:grpSpPr>
          <a:xfrm>
            <a:off x="1482115" y="3453350"/>
            <a:ext cx="296884" cy="222663"/>
            <a:chOff x="1760127" y="2879442"/>
            <a:chExt cx="296884" cy="296884"/>
          </a:xfrm>
        </p:grpSpPr>
        <p:sp>
          <p:nvSpPr>
            <p:cNvPr id="140" name="Oval 139"/>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3" name="Group 78"/>
          <p:cNvGrpSpPr/>
          <p:nvPr/>
        </p:nvGrpSpPr>
        <p:grpSpPr>
          <a:xfrm>
            <a:off x="1816004" y="3453350"/>
            <a:ext cx="296884" cy="222663"/>
            <a:chOff x="1760127" y="2879442"/>
            <a:chExt cx="296884" cy="296884"/>
          </a:xfrm>
        </p:grpSpPr>
        <p:sp>
          <p:nvSpPr>
            <p:cNvPr id="144" name="Oval 143"/>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7" name="Group 82"/>
          <p:cNvGrpSpPr/>
          <p:nvPr/>
        </p:nvGrpSpPr>
        <p:grpSpPr>
          <a:xfrm>
            <a:off x="2147875" y="3453350"/>
            <a:ext cx="296884" cy="222663"/>
            <a:chOff x="1760127" y="2879442"/>
            <a:chExt cx="296884" cy="296884"/>
          </a:xfrm>
        </p:grpSpPr>
        <p:sp>
          <p:nvSpPr>
            <p:cNvPr id="148" name="Oval 147"/>
            <p:cNvSpPr/>
            <p:nvPr/>
          </p:nvSpPr>
          <p:spPr>
            <a:xfrm>
              <a:off x="1760127" y="2879442"/>
              <a:ext cx="296884" cy="296884"/>
            </a:xfrm>
            <a:prstGeom prst="ellipse">
              <a:avLst/>
            </a:prstGeom>
            <a:noFill/>
            <a:ln w="31750">
              <a:solidFill>
                <a:srgbClr val="FF37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1807985" y="2927300"/>
              <a:ext cx="201168" cy="201168"/>
            </a:xfrm>
            <a:prstGeom prst="ellipse">
              <a:avLst/>
            </a:prstGeom>
            <a:noFill/>
            <a:ln w="25400">
              <a:solidFill>
                <a:srgbClr val="FF37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1853705" y="2973020"/>
              <a:ext cx="109728" cy="109728"/>
            </a:xfrm>
            <a:prstGeom prst="ellipse">
              <a:avLst/>
            </a:prstGeom>
            <a:noFill/>
            <a:ln w="19050">
              <a:solidFill>
                <a:srgbClr val="FF37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1" name="Group 86"/>
          <p:cNvGrpSpPr/>
          <p:nvPr/>
        </p:nvGrpSpPr>
        <p:grpSpPr>
          <a:xfrm>
            <a:off x="2474458" y="3453350"/>
            <a:ext cx="296884" cy="222663"/>
            <a:chOff x="1760127" y="2879442"/>
            <a:chExt cx="296884" cy="296884"/>
          </a:xfrm>
        </p:grpSpPr>
        <p:sp>
          <p:nvSpPr>
            <p:cNvPr id="152" name="Oval 151"/>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5" name="Group 90"/>
          <p:cNvGrpSpPr/>
          <p:nvPr/>
        </p:nvGrpSpPr>
        <p:grpSpPr>
          <a:xfrm>
            <a:off x="2809439" y="3453350"/>
            <a:ext cx="296884" cy="222663"/>
            <a:chOff x="1760127" y="2879442"/>
            <a:chExt cx="296884" cy="296884"/>
          </a:xfrm>
        </p:grpSpPr>
        <p:sp>
          <p:nvSpPr>
            <p:cNvPr id="156" name="Oval 155"/>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94"/>
          <p:cNvGrpSpPr/>
          <p:nvPr/>
        </p:nvGrpSpPr>
        <p:grpSpPr>
          <a:xfrm>
            <a:off x="4776694" y="3522452"/>
            <a:ext cx="201168" cy="150876"/>
            <a:chOff x="1760127" y="2879442"/>
            <a:chExt cx="296884" cy="296884"/>
          </a:xfrm>
        </p:grpSpPr>
        <p:sp>
          <p:nvSpPr>
            <p:cNvPr id="160" name="Oval 159"/>
            <p:cNvSpPr/>
            <p:nvPr/>
          </p:nvSpPr>
          <p:spPr>
            <a:xfrm>
              <a:off x="1760127" y="2879442"/>
              <a:ext cx="296884" cy="296884"/>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1807985" y="2927300"/>
              <a:ext cx="201168" cy="20116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1853705" y="2973020"/>
              <a:ext cx="109728" cy="10972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3" name="Group 98"/>
          <p:cNvGrpSpPr/>
          <p:nvPr/>
        </p:nvGrpSpPr>
        <p:grpSpPr>
          <a:xfrm>
            <a:off x="5660941" y="3582774"/>
            <a:ext cx="201168" cy="150876"/>
            <a:chOff x="1760127" y="2879442"/>
            <a:chExt cx="296884" cy="296884"/>
          </a:xfrm>
        </p:grpSpPr>
        <p:sp>
          <p:nvSpPr>
            <p:cNvPr id="164" name="Oval 163"/>
            <p:cNvSpPr/>
            <p:nvPr/>
          </p:nvSpPr>
          <p:spPr>
            <a:xfrm>
              <a:off x="1760127" y="2879442"/>
              <a:ext cx="296884" cy="296884"/>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1807985" y="2927300"/>
              <a:ext cx="201168" cy="20116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1853705" y="2973020"/>
              <a:ext cx="109728" cy="10972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7" name="Group 102"/>
          <p:cNvGrpSpPr/>
          <p:nvPr/>
        </p:nvGrpSpPr>
        <p:grpSpPr>
          <a:xfrm>
            <a:off x="6244256" y="3431898"/>
            <a:ext cx="201168" cy="150876"/>
            <a:chOff x="1760127" y="2879442"/>
            <a:chExt cx="296884" cy="296884"/>
          </a:xfrm>
        </p:grpSpPr>
        <p:sp>
          <p:nvSpPr>
            <p:cNvPr id="168" name="Oval 167"/>
            <p:cNvSpPr/>
            <p:nvPr/>
          </p:nvSpPr>
          <p:spPr>
            <a:xfrm>
              <a:off x="1760127" y="2879442"/>
              <a:ext cx="296884" cy="296884"/>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807985" y="2927300"/>
              <a:ext cx="201168" cy="20116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1853705" y="2973020"/>
              <a:ext cx="109728" cy="109728"/>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Content Placeholder 2"/>
          <p:cNvSpPr txBox="1">
            <a:spLocks/>
          </p:cNvSpPr>
          <p:nvPr/>
        </p:nvSpPr>
        <p:spPr bwMode="auto">
          <a:xfrm>
            <a:off x="3417381" y="665620"/>
            <a:ext cx="5104063" cy="8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1800" b="0" i="0" kern="1200">
                <a:solidFill>
                  <a:schemeClr val="accent6"/>
                </a:solidFill>
                <a:latin typeface="Calibri"/>
                <a:ea typeface="ＭＳ Ｐゴシック" charset="0"/>
                <a:cs typeface="Calibri"/>
              </a:defRPr>
            </a:lvl1pPr>
            <a:lvl2pPr marL="742950" indent="-28575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2pPr>
            <a:lvl3pPr marL="1143000" indent="-22860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3pPr>
            <a:lvl4pPr marL="1600200" indent="-22860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70000"/>
              </a:lnSpc>
              <a:buNone/>
            </a:pPr>
            <a:r>
              <a:rPr lang="en-US" sz="2400" dirty="0">
                <a:solidFill>
                  <a:schemeClr val="accent5"/>
                </a:solidFill>
              </a:rPr>
              <a:t>T</a:t>
            </a:r>
            <a:r>
              <a:rPr lang="en-US" sz="2400" dirty="0">
                <a:solidFill>
                  <a:schemeClr val="accent5"/>
                </a:solidFill>
              </a:rPr>
              <a:t>oday’s approaches</a:t>
            </a:r>
          </a:p>
          <a:p>
            <a:pPr marL="0" indent="0" algn="r">
              <a:lnSpc>
                <a:spcPct val="70000"/>
              </a:lnSpc>
              <a:buNone/>
            </a:pPr>
            <a:r>
              <a:rPr lang="en-US" sz="4800" b="1" cap="all" dirty="0">
                <a:solidFill>
                  <a:srgbClr val="336699"/>
                </a:solidFill>
              </a:rPr>
              <a:t>Aren’t </a:t>
            </a:r>
            <a:br>
              <a:rPr lang="en-US" sz="4800" b="1" cap="all" dirty="0">
                <a:solidFill>
                  <a:srgbClr val="336699"/>
                </a:solidFill>
              </a:rPr>
            </a:br>
            <a:r>
              <a:rPr lang="en-US" sz="4800" b="1" cap="all" dirty="0">
                <a:solidFill>
                  <a:srgbClr val="336699"/>
                </a:solidFill>
              </a:rPr>
              <a:t>working</a:t>
            </a:r>
            <a:endParaRPr lang="en-US" sz="4800" b="1" cap="all" dirty="0">
              <a:solidFill>
                <a:srgbClr val="336699"/>
              </a:solidFill>
            </a:endParaRPr>
          </a:p>
        </p:txBody>
      </p:sp>
      <p:grpSp>
        <p:nvGrpSpPr>
          <p:cNvPr id="66" name="Group 65"/>
          <p:cNvGrpSpPr/>
          <p:nvPr/>
        </p:nvGrpSpPr>
        <p:grpSpPr>
          <a:xfrm>
            <a:off x="1633930" y="1869547"/>
            <a:ext cx="1261670" cy="1996500"/>
            <a:chOff x="1634843" y="2492729"/>
            <a:chExt cx="1201339" cy="2662001"/>
          </a:xfrm>
        </p:grpSpPr>
        <p:sp>
          <p:nvSpPr>
            <p:cNvPr id="2" name="Pentagon 1"/>
            <p:cNvSpPr/>
            <p:nvPr/>
          </p:nvSpPr>
          <p:spPr>
            <a:xfrm rot="5400000">
              <a:off x="1208681" y="2937082"/>
              <a:ext cx="2071853" cy="1183148"/>
            </a:xfrm>
            <a:prstGeom prst="homePlate">
              <a:avLst/>
            </a:prstGeom>
            <a:solidFill>
              <a:srgbClr val="FF37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634843" y="2589924"/>
              <a:ext cx="1201338" cy="2564806"/>
            </a:xfrm>
            <a:prstGeom prst="rect">
              <a:avLst/>
            </a:prstGeom>
            <a:noFill/>
          </p:spPr>
          <p:txBody>
            <a:bodyPr wrap="square" lIns="0" rIns="0" rtlCol="0">
              <a:spAutoFit/>
            </a:bodyPr>
            <a:lstStyle/>
            <a:p>
              <a:pPr algn="ctr"/>
              <a:r>
                <a:rPr lang="en-US" sz="3600" b="1" dirty="0">
                  <a:solidFill>
                    <a:srgbClr val="FFFFFF"/>
                  </a:solidFill>
                  <a:latin typeface="Calibri"/>
                  <a:cs typeface="Calibri"/>
                </a:rPr>
                <a:t>46m </a:t>
              </a:r>
              <a:r>
                <a:rPr lang="en-US" sz="1300" dirty="0">
                  <a:solidFill>
                    <a:srgbClr val="FFFFFF"/>
                  </a:solidFill>
                  <a:latin typeface="Calibri"/>
                  <a:cs typeface="Calibri"/>
                </a:rPr>
                <a:t>vulnerable components downloaded</a:t>
              </a:r>
            </a:p>
            <a:p>
              <a:pPr algn="ctr"/>
              <a:endParaRPr lang="en-US" sz="1300" dirty="0">
                <a:solidFill>
                  <a:srgbClr val="FFFFFF"/>
                </a:solidFill>
                <a:latin typeface="Calibri"/>
                <a:cs typeface="Calibri"/>
              </a:endParaRPr>
            </a:p>
            <a:p>
              <a:pPr algn="ctr"/>
              <a:endParaRPr lang="en-US" sz="1300" dirty="0">
                <a:solidFill>
                  <a:srgbClr val="FFFFFF"/>
                </a:solidFill>
                <a:latin typeface="Calibri"/>
                <a:cs typeface="Calibri"/>
              </a:endParaRPr>
            </a:p>
            <a:p>
              <a:pPr algn="ctr"/>
              <a:r>
                <a:rPr lang="en-US" b="1" dirty="0" smtClean="0">
                  <a:solidFill>
                    <a:srgbClr val="FFFFFF"/>
                  </a:solidFill>
                  <a:latin typeface="Calibri"/>
                  <a:cs typeface="Calibri"/>
                </a:rPr>
                <a:t>!</a:t>
              </a:r>
            </a:p>
          </p:txBody>
        </p:sp>
      </p:grpSp>
      <p:grpSp>
        <p:nvGrpSpPr>
          <p:cNvPr id="88" name="Group 87"/>
          <p:cNvGrpSpPr/>
          <p:nvPr/>
        </p:nvGrpSpPr>
        <p:grpSpPr>
          <a:xfrm>
            <a:off x="6484217" y="1887767"/>
            <a:ext cx="1149475" cy="2154436"/>
            <a:chOff x="6095408" y="2517021"/>
            <a:chExt cx="1149475" cy="2872581"/>
          </a:xfrm>
        </p:grpSpPr>
        <p:sp>
          <p:nvSpPr>
            <p:cNvPr id="49" name="Pentagon 48"/>
            <p:cNvSpPr/>
            <p:nvPr/>
          </p:nvSpPr>
          <p:spPr>
            <a:xfrm rot="5400000">
              <a:off x="5634219" y="3059748"/>
              <a:ext cx="2071853" cy="1149475"/>
            </a:xfrm>
            <a:prstGeom prst="homePlate">
              <a:avLst/>
            </a:prstGeom>
            <a:solidFill>
              <a:srgbClr val="FF37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6149736" y="2517021"/>
              <a:ext cx="1022629" cy="2872581"/>
            </a:xfrm>
            <a:prstGeom prst="rect">
              <a:avLst/>
            </a:prstGeom>
            <a:noFill/>
          </p:spPr>
          <p:txBody>
            <a:bodyPr wrap="square" rtlCol="0">
              <a:spAutoFit/>
            </a:bodyPr>
            <a:lstStyle/>
            <a:p>
              <a:pPr algn="ctr"/>
              <a:r>
                <a:rPr lang="en-US" sz="3600" b="1" dirty="0">
                  <a:solidFill>
                    <a:srgbClr val="FFFFFF"/>
                  </a:solidFill>
                  <a:latin typeface="Calibri"/>
                  <a:cs typeface="Calibri"/>
                </a:rPr>
                <a:t>71% </a:t>
              </a:r>
              <a:r>
                <a:rPr lang="en-US" sz="1300" dirty="0">
                  <a:solidFill>
                    <a:srgbClr val="FFFFFF"/>
                  </a:solidFill>
                  <a:latin typeface="Calibri"/>
                  <a:cs typeface="Calibri"/>
                </a:rPr>
                <a:t>of apps have 1+ critical </a:t>
              </a:r>
              <a:r>
                <a:rPr lang="en-US" sz="1300" dirty="0">
                  <a:solidFill>
                    <a:srgbClr val="FFFFFF"/>
                  </a:solidFill>
                  <a:latin typeface="Calibri"/>
                  <a:cs typeface="Calibri"/>
                </a:rPr>
                <a:t>or severe vulnerability</a:t>
              </a:r>
            </a:p>
            <a:p>
              <a:pPr algn="ctr"/>
              <a:endParaRPr lang="en-US" sz="1300" dirty="0">
                <a:solidFill>
                  <a:srgbClr val="FFFFFF"/>
                </a:solidFill>
                <a:latin typeface="Calibri"/>
                <a:cs typeface="Calibri"/>
              </a:endParaRPr>
            </a:p>
            <a:p>
              <a:pPr algn="ctr"/>
              <a:r>
                <a:rPr lang="en-US" sz="2000" b="1" dirty="0">
                  <a:solidFill>
                    <a:srgbClr val="FFFFFF"/>
                  </a:solidFill>
                  <a:latin typeface="Calibri"/>
                  <a:cs typeface="Calibri"/>
                </a:rPr>
                <a:t>!</a:t>
              </a:r>
            </a:p>
          </p:txBody>
        </p:sp>
      </p:grpSp>
      <p:grpSp>
        <p:nvGrpSpPr>
          <p:cNvPr id="67" name="Group 66"/>
          <p:cNvGrpSpPr/>
          <p:nvPr/>
        </p:nvGrpSpPr>
        <p:grpSpPr>
          <a:xfrm>
            <a:off x="3057356" y="1174313"/>
            <a:ext cx="1149475" cy="2154436"/>
            <a:chOff x="3057352" y="1565750"/>
            <a:chExt cx="1149475" cy="2872581"/>
          </a:xfrm>
        </p:grpSpPr>
        <p:sp>
          <p:nvSpPr>
            <p:cNvPr id="51" name="Pentagon 50"/>
            <p:cNvSpPr/>
            <p:nvPr/>
          </p:nvSpPr>
          <p:spPr>
            <a:xfrm rot="5400000">
              <a:off x="2596163" y="2084960"/>
              <a:ext cx="2071853" cy="1149475"/>
            </a:xfrm>
            <a:prstGeom prst="homePlate">
              <a:avLst/>
            </a:prstGeom>
            <a:solidFill>
              <a:srgbClr val="FF37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3111680" y="1565750"/>
              <a:ext cx="1022629" cy="2872581"/>
            </a:xfrm>
            <a:prstGeom prst="rect">
              <a:avLst/>
            </a:prstGeom>
            <a:noFill/>
          </p:spPr>
          <p:txBody>
            <a:bodyPr wrap="square" rtlCol="0">
              <a:spAutoFit/>
            </a:bodyPr>
            <a:lstStyle/>
            <a:p>
              <a:pPr algn="ctr"/>
              <a:r>
                <a:rPr lang="en-US" sz="3600" b="1" dirty="0">
                  <a:solidFill>
                    <a:schemeClr val="bg1"/>
                  </a:solidFill>
                  <a:latin typeface="Calibri"/>
                  <a:cs typeface="Calibri"/>
                </a:rPr>
                <a:t>90% </a:t>
              </a:r>
              <a:r>
                <a:rPr lang="en-US" sz="1300" dirty="0">
                  <a:solidFill>
                    <a:schemeClr val="bg1"/>
                  </a:solidFill>
                  <a:latin typeface="Calibri"/>
                  <a:cs typeface="Calibri"/>
                </a:rPr>
                <a:t>of repositories have 1+ critical vulnerability</a:t>
              </a:r>
            </a:p>
            <a:p>
              <a:pPr algn="ctr"/>
              <a:endParaRPr lang="en-US" sz="1300" dirty="0">
                <a:solidFill>
                  <a:schemeClr val="bg1"/>
                </a:solidFill>
                <a:latin typeface="Calibri"/>
                <a:cs typeface="Calibri"/>
              </a:endParaRPr>
            </a:p>
            <a:p>
              <a:pPr algn="ctr"/>
              <a:r>
                <a:rPr lang="en-US" sz="2000" b="1" dirty="0">
                  <a:solidFill>
                    <a:srgbClr val="FFFFFF"/>
                  </a:solidFill>
                  <a:latin typeface="Calibri"/>
                  <a:cs typeface="Calibri"/>
                </a:rPr>
                <a:t>!</a:t>
              </a:r>
            </a:p>
          </p:txBody>
        </p:sp>
      </p:grpSp>
    </p:spTree>
    <p:extLst>
      <p:ext uri="{BB962C8B-B14F-4D97-AF65-F5344CB8AC3E}">
        <p14:creationId xmlns:p14="http://schemas.microsoft.com/office/powerpoint/2010/main" val="2047628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500"/>
                            </p:stCondLst>
                            <p:childTnLst>
                              <p:par>
                                <p:cTn id="9" presetID="12" presetClass="entr" presetSubtype="1"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slide(fromTop)">
                                      <p:cBhvr>
                                        <p:cTn id="11" dur="500"/>
                                        <p:tgtEl>
                                          <p:spTgt spid="66"/>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1" fill="hold"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slide(fromTop)">
                                      <p:cBhvr>
                                        <p:cTn id="16" dur="500"/>
                                        <p:tgtEl>
                                          <p:spTgt spid="6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slide(fromTop)">
                                      <p:cBhvr>
                                        <p:cTn id="2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4"/>
          </p:nvPr>
        </p:nvSpPr>
        <p:spPr/>
        <p:txBody>
          <a:bodyPr/>
          <a:lstStyle/>
          <a:p>
            <a:fld id="{133CF2A4-CAF6-4D4D-9789-110A2B05844D}" type="slidenum">
              <a:rPr lang="en-US" smtClean="0">
                <a:solidFill>
                  <a:prstClr val="black">
                    <a:tint val="75000"/>
                  </a:prstClr>
                </a:solidFill>
              </a:rPr>
              <a:pPr/>
              <a:t>5</a:t>
            </a:fld>
            <a:endParaRPr lang="en-US">
              <a:solidFill>
                <a:prstClr val="black">
                  <a:tint val="75000"/>
                </a:prstClr>
              </a:solidFill>
            </a:endParaRPr>
          </a:p>
        </p:txBody>
      </p:sp>
      <p:sp>
        <p:nvSpPr>
          <p:cNvPr id="4" name="Date Placeholder 3"/>
          <p:cNvSpPr>
            <a:spLocks noGrp="1"/>
          </p:cNvSpPr>
          <p:nvPr>
            <p:ph type="dt" sz="half" idx="2"/>
          </p:nvPr>
        </p:nvSpPr>
        <p:spPr/>
        <p:txBody>
          <a:bodyPr/>
          <a:lstStyle/>
          <a:p>
            <a:r>
              <a:rPr lang="en-US" smtClean="0">
                <a:solidFill>
                  <a:prstClr val="black">
                    <a:tint val="75000"/>
                  </a:prstClr>
                </a:solidFill>
              </a:rPr>
              <a:t>10/23/2013 	@joshcorman</a:t>
            </a:r>
            <a:endParaRPr lang="en-US" dirty="0">
              <a:solidFill>
                <a:prstClr val="black">
                  <a:tint val="75000"/>
                </a:prstClr>
              </a:solidFill>
            </a:endParaRPr>
          </a:p>
        </p:txBody>
      </p:sp>
      <p:pic>
        <p:nvPicPr>
          <p:cNvPr id="5" name="Picture 4" descr="Deming_w-edwards-deming-it-is-not-enough-to-do-your-best-you-must-know-what-to-do-and-then-do-your-be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1"/>
          </a:xfrm>
          <a:prstGeom prst="rect">
            <a:avLst/>
          </a:prstGeom>
        </p:spPr>
      </p:pic>
    </p:spTree>
    <p:extLst>
      <p:ext uri="{BB962C8B-B14F-4D97-AF65-F5344CB8AC3E}">
        <p14:creationId xmlns:p14="http://schemas.microsoft.com/office/powerpoint/2010/main" val="3217543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Rugged </a:t>
            </a:r>
            <a:r>
              <a:rPr lang="en-US" dirty="0" err="1" smtClean="0"/>
              <a:t>Devops</a:t>
            </a:r>
            <a:r>
              <a:rPr lang="en-US" dirty="0" smtClean="0"/>
              <a:t> and Gene’s “Three Ways”</a:t>
            </a:r>
            <a:endParaRPr lang="en-US" dirty="0"/>
          </a:p>
        </p:txBody>
      </p:sp>
      <p:sp>
        <p:nvSpPr>
          <p:cNvPr id="4" name="Content Placeholder 3"/>
          <p:cNvSpPr>
            <a:spLocks noGrp="1"/>
          </p:cNvSpPr>
          <p:nvPr>
            <p:ph sz="half" idx="4294967295"/>
          </p:nvPr>
        </p:nvSpPr>
        <p:spPr>
          <a:xfrm>
            <a:off x="2881923" y="1320407"/>
            <a:ext cx="5574690" cy="3274219"/>
          </a:xfrm>
          <a:prstGeom prst="rect">
            <a:avLst/>
          </a:prstGeom>
        </p:spPr>
        <p:txBody>
          <a:bodyPr/>
          <a:lstStyle/>
          <a:p>
            <a:pPr marL="457189" indent="-457189">
              <a:buAutoNum type="arabicParenR"/>
            </a:pPr>
            <a:endParaRPr lang="en-US" dirty="0" smtClean="0"/>
          </a:p>
          <a:p>
            <a:pPr marL="457189" indent="-457189">
              <a:buAutoNum type="arabicParenR"/>
            </a:pPr>
            <a:endParaRPr lang="en-US" dirty="0"/>
          </a:p>
          <a:p>
            <a:pPr marL="457189" indent="-457189">
              <a:buAutoNum type="arabicParenR"/>
            </a:pPr>
            <a:r>
              <a:rPr lang="en-US" dirty="0" smtClean="0"/>
              <a:t>Systems Thinking</a:t>
            </a:r>
          </a:p>
          <a:p>
            <a:pPr marL="457189" indent="-457189">
              <a:buAutoNum type="arabicParenR"/>
            </a:pPr>
            <a:r>
              <a:rPr lang="en-US" dirty="0" smtClean="0"/>
              <a:t>Amplify Feedback Loops</a:t>
            </a:r>
          </a:p>
          <a:p>
            <a:pPr marL="457189" indent="-457189">
              <a:buAutoNum type="arabicParenR"/>
            </a:pPr>
            <a:r>
              <a:rPr lang="en-US" dirty="0" smtClean="0"/>
              <a:t>Culture of Continuous Experimentation &amp; Learning</a:t>
            </a:r>
            <a:endParaRPr lang="en-US" dirty="0"/>
          </a:p>
        </p:txBody>
      </p:sp>
      <p:pic>
        <p:nvPicPr>
          <p:cNvPr id="5" name="Picture 4" descr="PhoenixProjectHardcov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2640" y="1143002"/>
            <a:ext cx="3323718" cy="2990511"/>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81928" y="852033"/>
            <a:ext cx="5662083" cy="1081546"/>
          </a:xfrm>
          <a:prstGeom prst="rect">
            <a:avLst/>
          </a:prstGeom>
        </p:spPr>
      </p:pic>
    </p:spTree>
    <p:extLst>
      <p:ext uri="{BB962C8B-B14F-4D97-AF65-F5344CB8AC3E}">
        <p14:creationId xmlns:p14="http://schemas.microsoft.com/office/powerpoint/2010/main" val="71113955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idx="4294967295"/>
          </p:nvPr>
        </p:nvSpPr>
        <p:spPr bwMode="gray"/>
        <p:txBody>
          <a:bodyPr/>
          <a:lstStyle/>
          <a:p>
            <a:r>
              <a:rPr lang="en-US" dirty="0" smtClean="0"/>
              <a:t>Adopt a "DevSecOps" Mindset</a:t>
            </a:r>
            <a:endParaRPr lang="en-US" dirty="0"/>
          </a:p>
        </p:txBody>
      </p:sp>
      <p:grpSp>
        <p:nvGrpSpPr>
          <p:cNvPr id="31" name="Group 30"/>
          <p:cNvGrpSpPr/>
          <p:nvPr/>
        </p:nvGrpSpPr>
        <p:grpSpPr bwMode="gray">
          <a:xfrm>
            <a:off x="266601" y="926916"/>
            <a:ext cx="8291842" cy="4091803"/>
            <a:chOff x="266601" y="1235885"/>
            <a:chExt cx="8291842" cy="5455737"/>
          </a:xfrm>
        </p:grpSpPr>
        <p:sp>
          <p:nvSpPr>
            <p:cNvPr id="16" name="TextBox 15"/>
            <p:cNvSpPr txBox="1"/>
            <p:nvPr/>
          </p:nvSpPr>
          <p:spPr bwMode="gray">
            <a:xfrm>
              <a:off x="2910195" y="1235885"/>
              <a:ext cx="4134247" cy="757130"/>
            </a:xfrm>
            <a:prstGeom prst="rect">
              <a:avLst/>
            </a:prstGeom>
            <a:noFill/>
          </p:spPr>
          <p:txBody>
            <a:bodyPr wrap="square" lIns="0" tIns="0" rIns="0" bIns="0" rtlCol="0" anchor="ctr" anchorCtr="0">
              <a:noAutofit/>
            </a:bodyPr>
            <a:lstStyle/>
            <a:p>
              <a:pPr>
                <a:lnSpc>
                  <a:spcPct val="80000"/>
                </a:lnSpc>
                <a:spcBef>
                  <a:spcPts val="0"/>
                </a:spcBef>
                <a:spcAft>
                  <a:spcPts val="0"/>
                </a:spcAft>
              </a:pPr>
              <a:r>
                <a:rPr lang="en-US" sz="2200" b="1" dirty="0"/>
                <a:t>Policies, Models, Templates</a:t>
              </a:r>
              <a:endParaRPr lang="en-US" sz="2200" b="1" dirty="0"/>
            </a:p>
          </p:txBody>
        </p:sp>
        <p:sp>
          <p:nvSpPr>
            <p:cNvPr id="20" name="TextBox 19"/>
            <p:cNvSpPr txBox="1"/>
            <p:nvPr/>
          </p:nvSpPr>
          <p:spPr bwMode="gray">
            <a:xfrm>
              <a:off x="2498716" y="5934492"/>
              <a:ext cx="4085221" cy="757130"/>
            </a:xfrm>
            <a:prstGeom prst="rect">
              <a:avLst/>
            </a:prstGeom>
            <a:noFill/>
          </p:spPr>
          <p:txBody>
            <a:bodyPr wrap="square" lIns="0" tIns="0" rIns="0" bIns="0" rtlCol="0" anchor="ctr" anchorCtr="0">
              <a:noAutofit/>
            </a:bodyPr>
            <a:lstStyle/>
            <a:p>
              <a:pPr algn="ctr">
                <a:lnSpc>
                  <a:spcPct val="80000"/>
                </a:lnSpc>
                <a:spcBef>
                  <a:spcPts val="0"/>
                </a:spcBef>
                <a:spcAft>
                  <a:spcPts val="0"/>
                </a:spcAft>
              </a:pPr>
              <a:r>
                <a:rPr lang="en-US" sz="2200" b="1" dirty="0"/>
                <a:t>IT Operations Intelligence </a:t>
              </a:r>
              <a:br>
                <a:rPr lang="en-US" sz="2200" b="1" dirty="0"/>
              </a:br>
              <a:r>
                <a:rPr lang="en-US" sz="2200" b="1" dirty="0"/>
                <a:t>and Security Intelligence</a:t>
              </a:r>
              <a:endParaRPr lang="en-US" sz="2200" b="1" dirty="0"/>
            </a:p>
          </p:txBody>
        </p:sp>
        <p:sp>
          <p:nvSpPr>
            <p:cNvPr id="7" name="TextBox 6"/>
            <p:cNvSpPr txBox="1"/>
            <p:nvPr/>
          </p:nvSpPr>
          <p:spPr bwMode="gray">
            <a:xfrm>
              <a:off x="1754393" y="2038746"/>
              <a:ext cx="2175641" cy="424732"/>
            </a:xfrm>
            <a:prstGeom prst="rect">
              <a:avLst/>
            </a:prstGeom>
            <a:noFill/>
          </p:spPr>
          <p:txBody>
            <a:bodyPr wrap="square" lIns="0" tIns="0" rIns="0" bIns="0" rtlCol="0" anchor="ctr" anchorCtr="0">
              <a:noAutofit/>
            </a:bodyPr>
            <a:lstStyle/>
            <a:p>
              <a:pPr>
                <a:lnSpc>
                  <a:spcPct val="80000"/>
                </a:lnSpc>
                <a:spcBef>
                  <a:spcPts val="0"/>
                </a:spcBef>
                <a:spcAft>
                  <a:spcPts val="0"/>
                </a:spcAft>
              </a:pPr>
              <a:r>
                <a:rPr lang="en-US" sz="2200" b="1" dirty="0">
                  <a:solidFill>
                    <a:srgbClr val="00529B"/>
                  </a:solidFill>
                </a:rPr>
                <a:t>Requirements</a:t>
              </a:r>
              <a:endParaRPr lang="en-US" sz="2200" b="1" dirty="0">
                <a:solidFill>
                  <a:srgbClr val="00529B"/>
                </a:solidFill>
              </a:endParaRPr>
            </a:p>
          </p:txBody>
        </p:sp>
        <p:sp>
          <p:nvSpPr>
            <p:cNvPr id="8" name="TextBox 7"/>
            <p:cNvSpPr txBox="1"/>
            <p:nvPr/>
          </p:nvSpPr>
          <p:spPr bwMode="gray">
            <a:xfrm>
              <a:off x="7517741" y="2573285"/>
              <a:ext cx="1034976" cy="860407"/>
            </a:xfrm>
            <a:prstGeom prst="rect">
              <a:avLst/>
            </a:prstGeom>
            <a:noFill/>
          </p:spPr>
          <p:txBody>
            <a:bodyPr wrap="none" lIns="0" tIns="45720" rIns="0" bIns="45720" rtlCol="0" anchor="ctr" anchorCtr="0">
              <a:spAutoFit/>
            </a:bodyPr>
            <a:lstStyle/>
            <a:p>
              <a:pPr>
                <a:lnSpc>
                  <a:spcPct val="80000"/>
                </a:lnSpc>
                <a:spcBef>
                  <a:spcPts val="0"/>
                </a:spcBef>
                <a:spcAft>
                  <a:spcPts val="0"/>
                </a:spcAft>
              </a:pPr>
              <a:r>
                <a:rPr lang="en-US" sz="2200" b="1" dirty="0">
                  <a:solidFill>
                    <a:srgbClr val="00529B"/>
                  </a:solidFill>
                </a:rPr>
                <a:t>Prevent</a:t>
              </a:r>
              <a:br>
                <a:rPr lang="en-US" sz="2200" b="1" dirty="0">
                  <a:solidFill>
                    <a:srgbClr val="00529B"/>
                  </a:solidFill>
                </a:rPr>
              </a:br>
              <a:r>
                <a:rPr lang="en-US" sz="2200" b="1" dirty="0">
                  <a:solidFill>
                    <a:srgbClr val="00529B"/>
                  </a:solidFill>
                </a:rPr>
                <a:t>Issues</a:t>
              </a:r>
              <a:endParaRPr lang="en-US" sz="2200" b="1" dirty="0">
                <a:solidFill>
                  <a:srgbClr val="00529B"/>
                </a:solidFill>
              </a:endParaRPr>
            </a:p>
          </p:txBody>
        </p:sp>
        <p:sp>
          <p:nvSpPr>
            <p:cNvPr id="9" name="TextBox 8"/>
            <p:cNvSpPr txBox="1"/>
            <p:nvPr/>
          </p:nvSpPr>
          <p:spPr bwMode="gray">
            <a:xfrm>
              <a:off x="7680098" y="4370878"/>
              <a:ext cx="878345" cy="860407"/>
            </a:xfrm>
            <a:prstGeom prst="rect">
              <a:avLst/>
            </a:prstGeom>
            <a:noFill/>
          </p:spPr>
          <p:txBody>
            <a:bodyPr wrap="none" lIns="0" tIns="45720" rIns="0" bIns="45720" rtlCol="0" anchor="ctr" anchorCtr="0">
              <a:spAutoFit/>
            </a:bodyPr>
            <a:lstStyle/>
            <a:p>
              <a:pPr>
                <a:lnSpc>
                  <a:spcPct val="80000"/>
                </a:lnSpc>
                <a:spcBef>
                  <a:spcPts val="0"/>
                </a:spcBef>
                <a:spcAft>
                  <a:spcPts val="0"/>
                </a:spcAft>
              </a:pPr>
              <a:r>
                <a:rPr lang="en-US" sz="2200" b="1" dirty="0">
                  <a:solidFill>
                    <a:srgbClr val="00529B"/>
                  </a:solidFill>
                </a:rPr>
                <a:t>Detect</a:t>
              </a:r>
              <a:br>
                <a:rPr lang="en-US" sz="2200" b="1" dirty="0">
                  <a:solidFill>
                    <a:srgbClr val="00529B"/>
                  </a:solidFill>
                </a:rPr>
              </a:br>
              <a:r>
                <a:rPr lang="en-US" sz="2200" b="1" dirty="0">
                  <a:solidFill>
                    <a:srgbClr val="00529B"/>
                  </a:solidFill>
                </a:rPr>
                <a:t>Issues</a:t>
              </a:r>
              <a:endParaRPr lang="en-US" sz="2200" b="1" dirty="0">
                <a:solidFill>
                  <a:srgbClr val="00529B"/>
                </a:solidFill>
              </a:endParaRPr>
            </a:p>
          </p:txBody>
        </p:sp>
        <p:sp>
          <p:nvSpPr>
            <p:cNvPr id="10" name="TextBox 9"/>
            <p:cNvSpPr txBox="1"/>
            <p:nvPr/>
          </p:nvSpPr>
          <p:spPr bwMode="gray">
            <a:xfrm>
              <a:off x="5503308" y="5267250"/>
              <a:ext cx="2175641" cy="757130"/>
            </a:xfrm>
            <a:prstGeom prst="rect">
              <a:avLst/>
            </a:prstGeom>
            <a:noFill/>
          </p:spPr>
          <p:txBody>
            <a:bodyPr wrap="square" lIns="0" tIns="0" rIns="0" bIns="0" rtlCol="0" anchor="ctr" anchorCtr="0">
              <a:noAutofit/>
            </a:bodyPr>
            <a:lstStyle/>
            <a:p>
              <a:pPr>
                <a:lnSpc>
                  <a:spcPct val="80000"/>
                </a:lnSpc>
                <a:spcBef>
                  <a:spcPts val="0"/>
                </a:spcBef>
                <a:spcAft>
                  <a:spcPts val="0"/>
                </a:spcAft>
              </a:pPr>
              <a:r>
                <a:rPr lang="en-US" sz="2200" b="1" dirty="0">
                  <a:solidFill>
                    <a:srgbClr val="00529B"/>
                  </a:solidFill>
                </a:rPr>
                <a:t>Remediate/</a:t>
              </a:r>
              <a:br>
                <a:rPr lang="en-US" sz="2200" b="1" dirty="0">
                  <a:solidFill>
                    <a:srgbClr val="00529B"/>
                  </a:solidFill>
                </a:rPr>
              </a:br>
              <a:r>
                <a:rPr lang="en-US" sz="2200" b="1" dirty="0">
                  <a:solidFill>
                    <a:srgbClr val="00529B"/>
                  </a:solidFill>
                </a:rPr>
                <a:t>Change</a:t>
              </a:r>
              <a:endParaRPr lang="en-US" sz="2200" b="1" dirty="0">
                <a:solidFill>
                  <a:srgbClr val="00529B"/>
                </a:solidFill>
              </a:endParaRPr>
            </a:p>
          </p:txBody>
        </p:sp>
        <p:sp>
          <p:nvSpPr>
            <p:cNvPr id="11" name="TextBox 10"/>
            <p:cNvSpPr txBox="1"/>
            <p:nvPr/>
          </p:nvSpPr>
          <p:spPr bwMode="gray">
            <a:xfrm>
              <a:off x="266601" y="2568166"/>
              <a:ext cx="1332947" cy="737296"/>
            </a:xfrm>
            <a:prstGeom prst="rect">
              <a:avLst/>
            </a:prstGeom>
            <a:noFill/>
          </p:spPr>
          <p:txBody>
            <a:bodyPr wrap="none" lIns="0" tIns="0" rIns="0" bIns="0" rtlCol="0" anchor="ctr" anchorCtr="0">
              <a:spAutoFit/>
            </a:bodyPr>
            <a:lstStyle/>
            <a:p>
              <a:pPr>
                <a:lnSpc>
                  <a:spcPct val="80000"/>
                </a:lnSpc>
                <a:spcBef>
                  <a:spcPts val="0"/>
                </a:spcBef>
                <a:spcAft>
                  <a:spcPts val="0"/>
                </a:spcAft>
              </a:pPr>
              <a:r>
                <a:rPr lang="en-US" sz="2200" b="1" dirty="0">
                  <a:solidFill>
                    <a:srgbClr val="00529B"/>
                  </a:solidFill>
                </a:rPr>
                <a:t>Build</a:t>
              </a:r>
              <a:br>
                <a:rPr lang="en-US" sz="2200" b="1" dirty="0">
                  <a:solidFill>
                    <a:srgbClr val="00529B"/>
                  </a:solidFill>
                </a:rPr>
              </a:br>
              <a:r>
                <a:rPr lang="en-US" sz="2200" b="1" dirty="0">
                  <a:solidFill>
                    <a:srgbClr val="00529B"/>
                  </a:solidFill>
                </a:rPr>
                <a:t>Assemble</a:t>
              </a:r>
              <a:endParaRPr lang="en-US" sz="2200" b="1" dirty="0">
                <a:solidFill>
                  <a:srgbClr val="00529B"/>
                </a:solidFill>
              </a:endParaRPr>
            </a:p>
          </p:txBody>
        </p:sp>
        <p:sp>
          <p:nvSpPr>
            <p:cNvPr id="12" name="TextBox 11"/>
            <p:cNvSpPr txBox="1"/>
            <p:nvPr/>
          </p:nvSpPr>
          <p:spPr bwMode="gray">
            <a:xfrm>
              <a:off x="988334" y="4531730"/>
              <a:ext cx="559160" cy="499281"/>
            </a:xfrm>
            <a:prstGeom prst="rect">
              <a:avLst/>
            </a:prstGeom>
            <a:noFill/>
          </p:spPr>
          <p:txBody>
            <a:bodyPr wrap="none" lIns="0" tIns="45720" rIns="0" bIns="45720" rtlCol="0" anchor="ctr" anchorCtr="0">
              <a:spAutoFit/>
            </a:bodyPr>
            <a:lstStyle/>
            <a:p>
              <a:pPr>
                <a:lnSpc>
                  <a:spcPct val="80000"/>
                </a:lnSpc>
                <a:spcBef>
                  <a:spcPts val="0"/>
                </a:spcBef>
                <a:spcAft>
                  <a:spcPts val="0"/>
                </a:spcAft>
              </a:pPr>
              <a:r>
                <a:rPr lang="en-US" sz="2200" b="1" dirty="0">
                  <a:solidFill>
                    <a:srgbClr val="00529B"/>
                  </a:solidFill>
                </a:rPr>
                <a:t>Test</a:t>
              </a:r>
              <a:endParaRPr lang="en-US" sz="2200" b="1" dirty="0">
                <a:solidFill>
                  <a:srgbClr val="00529B"/>
                </a:solidFill>
              </a:endParaRPr>
            </a:p>
          </p:txBody>
        </p:sp>
        <p:sp>
          <p:nvSpPr>
            <p:cNvPr id="13" name="TextBox 12"/>
            <p:cNvSpPr txBox="1"/>
            <p:nvPr/>
          </p:nvSpPr>
          <p:spPr bwMode="gray">
            <a:xfrm>
              <a:off x="1744868" y="5385824"/>
              <a:ext cx="2175641" cy="424732"/>
            </a:xfrm>
            <a:prstGeom prst="rect">
              <a:avLst/>
            </a:prstGeom>
            <a:noFill/>
          </p:spPr>
          <p:txBody>
            <a:bodyPr wrap="square" lIns="0" tIns="0" rIns="0" bIns="0" rtlCol="0" anchor="ctr" anchorCtr="0">
              <a:noAutofit/>
            </a:bodyPr>
            <a:lstStyle/>
            <a:p>
              <a:pPr>
                <a:lnSpc>
                  <a:spcPct val="80000"/>
                </a:lnSpc>
                <a:spcBef>
                  <a:spcPts val="0"/>
                </a:spcBef>
                <a:spcAft>
                  <a:spcPts val="0"/>
                </a:spcAft>
              </a:pPr>
              <a:r>
                <a:rPr lang="en-US" sz="2200" b="1" dirty="0">
                  <a:solidFill>
                    <a:srgbClr val="00529B"/>
                  </a:solidFill>
                </a:rPr>
                <a:t>Deploy</a:t>
              </a:r>
              <a:endParaRPr lang="en-US" sz="2200" b="1" dirty="0">
                <a:solidFill>
                  <a:srgbClr val="00529B"/>
                </a:solidFill>
              </a:endParaRPr>
            </a:p>
          </p:txBody>
        </p:sp>
        <p:sp>
          <p:nvSpPr>
            <p:cNvPr id="29" name="TextBox 28"/>
            <p:cNvSpPr txBox="1"/>
            <p:nvPr/>
          </p:nvSpPr>
          <p:spPr bwMode="gray">
            <a:xfrm>
              <a:off x="5972673" y="1840375"/>
              <a:ext cx="1527721" cy="770252"/>
            </a:xfrm>
            <a:prstGeom prst="rect">
              <a:avLst/>
            </a:prstGeom>
            <a:noFill/>
          </p:spPr>
          <p:txBody>
            <a:bodyPr wrap="square" lIns="0" tIns="0" rIns="0" bIns="0" rtlCol="0" anchor="ctr" anchorCtr="0">
              <a:noAutofit/>
            </a:bodyPr>
            <a:lstStyle/>
            <a:p>
              <a:pPr>
                <a:lnSpc>
                  <a:spcPct val="80000"/>
                </a:lnSpc>
                <a:spcBef>
                  <a:spcPts val="0"/>
                </a:spcBef>
                <a:spcAft>
                  <a:spcPts val="0"/>
                </a:spcAft>
              </a:pPr>
              <a:r>
                <a:rPr lang="en-US" sz="2200" b="1" dirty="0">
                  <a:solidFill>
                    <a:srgbClr val="00529B"/>
                  </a:solidFill>
                </a:rPr>
                <a:t>Predict</a:t>
              </a:r>
            </a:p>
            <a:p>
              <a:pPr>
                <a:lnSpc>
                  <a:spcPct val="80000"/>
                </a:lnSpc>
                <a:spcBef>
                  <a:spcPts val="0"/>
                </a:spcBef>
                <a:spcAft>
                  <a:spcPts val="0"/>
                </a:spcAft>
              </a:pPr>
              <a:r>
                <a:rPr lang="en-US" sz="2200" b="1" dirty="0">
                  <a:solidFill>
                    <a:srgbClr val="00529B"/>
                  </a:solidFill>
                </a:rPr>
                <a:t>Issues</a:t>
              </a:r>
              <a:endParaRPr lang="en-US" sz="2200" b="1" dirty="0">
                <a:solidFill>
                  <a:srgbClr val="00529B"/>
                </a:solidFill>
              </a:endParaRPr>
            </a:p>
          </p:txBody>
        </p:sp>
        <p:sp>
          <p:nvSpPr>
            <p:cNvPr id="4" name="Freeform 3"/>
            <p:cNvSpPr/>
            <p:nvPr/>
          </p:nvSpPr>
          <p:spPr bwMode="gray">
            <a:xfrm>
              <a:off x="1673486" y="2639693"/>
              <a:ext cx="5870028" cy="2512384"/>
            </a:xfrm>
            <a:custGeom>
              <a:avLst/>
              <a:gdLst>
                <a:gd name="connsiteX0" fmla="*/ 47296 w 5906813"/>
                <a:gd name="connsiteY0" fmla="*/ 1324304 h 2590801"/>
                <a:gd name="connsiteX1" fmla="*/ 315310 w 5906813"/>
                <a:gd name="connsiteY1" fmla="*/ 1907628 h 2590801"/>
                <a:gd name="connsiteX2" fmla="*/ 1056289 w 5906813"/>
                <a:gd name="connsiteY2" fmla="*/ 2538249 h 2590801"/>
                <a:gd name="connsiteX3" fmla="*/ 2128345 w 5906813"/>
                <a:gd name="connsiteY3" fmla="*/ 2222938 h 2590801"/>
                <a:gd name="connsiteX4" fmla="*/ 2995448 w 5906813"/>
                <a:gd name="connsiteY4" fmla="*/ 1355835 h 2590801"/>
                <a:gd name="connsiteX5" fmla="*/ 3641834 w 5906813"/>
                <a:gd name="connsiteY5" fmla="*/ 630621 h 2590801"/>
                <a:gd name="connsiteX6" fmla="*/ 4587765 w 5906813"/>
                <a:gd name="connsiteY6" fmla="*/ 63062 h 2590801"/>
                <a:gd name="connsiteX7" fmla="*/ 5376041 w 5906813"/>
                <a:gd name="connsiteY7" fmla="*/ 252249 h 2590801"/>
                <a:gd name="connsiteX8" fmla="*/ 5864772 w 5906813"/>
                <a:gd name="connsiteY8" fmla="*/ 1103587 h 2590801"/>
                <a:gd name="connsiteX9" fmla="*/ 5628289 w 5906813"/>
                <a:gd name="connsiteY9" fmla="*/ 2112580 h 2590801"/>
                <a:gd name="connsiteX10" fmla="*/ 4761186 w 5906813"/>
                <a:gd name="connsiteY10" fmla="*/ 2506718 h 2590801"/>
                <a:gd name="connsiteX11" fmla="*/ 3421117 w 5906813"/>
                <a:gd name="connsiteY11" fmla="*/ 1844566 h 2590801"/>
                <a:gd name="connsiteX12" fmla="*/ 2475186 w 5906813"/>
                <a:gd name="connsiteY12" fmla="*/ 851338 h 2590801"/>
                <a:gd name="connsiteX13" fmla="*/ 1198179 w 5906813"/>
                <a:gd name="connsiteY13" fmla="*/ 126124 h 2590801"/>
                <a:gd name="connsiteX14" fmla="*/ 425669 w 5906813"/>
                <a:gd name="connsiteY14" fmla="*/ 378373 h 2590801"/>
                <a:gd name="connsiteX15" fmla="*/ 63062 w 5906813"/>
                <a:gd name="connsiteY15" fmla="*/ 1087821 h 2590801"/>
                <a:gd name="connsiteX16" fmla="*/ 47296 w 5906813"/>
                <a:gd name="connsiteY16" fmla="*/ 1324304 h 2590801"/>
                <a:gd name="connsiteX0" fmla="*/ 18393 w 5877910"/>
                <a:gd name="connsiteY0" fmla="*/ 1324304 h 2590801"/>
                <a:gd name="connsiteX1" fmla="*/ 286407 w 5877910"/>
                <a:gd name="connsiteY1" fmla="*/ 1907628 h 2590801"/>
                <a:gd name="connsiteX2" fmla="*/ 1027386 w 5877910"/>
                <a:gd name="connsiteY2" fmla="*/ 2538249 h 2590801"/>
                <a:gd name="connsiteX3" fmla="*/ 2099442 w 5877910"/>
                <a:gd name="connsiteY3" fmla="*/ 2222938 h 2590801"/>
                <a:gd name="connsiteX4" fmla="*/ 2966545 w 5877910"/>
                <a:gd name="connsiteY4" fmla="*/ 1355835 h 2590801"/>
                <a:gd name="connsiteX5" fmla="*/ 3612931 w 5877910"/>
                <a:gd name="connsiteY5" fmla="*/ 630621 h 2590801"/>
                <a:gd name="connsiteX6" fmla="*/ 4558862 w 5877910"/>
                <a:gd name="connsiteY6" fmla="*/ 63062 h 2590801"/>
                <a:gd name="connsiteX7" fmla="*/ 5347138 w 5877910"/>
                <a:gd name="connsiteY7" fmla="*/ 252249 h 2590801"/>
                <a:gd name="connsiteX8" fmla="*/ 5835869 w 5877910"/>
                <a:gd name="connsiteY8" fmla="*/ 1103587 h 2590801"/>
                <a:gd name="connsiteX9" fmla="*/ 5599386 w 5877910"/>
                <a:gd name="connsiteY9" fmla="*/ 2112580 h 2590801"/>
                <a:gd name="connsiteX10" fmla="*/ 4732283 w 5877910"/>
                <a:gd name="connsiteY10" fmla="*/ 2506718 h 2590801"/>
                <a:gd name="connsiteX11" fmla="*/ 3392214 w 5877910"/>
                <a:gd name="connsiteY11" fmla="*/ 1844566 h 2590801"/>
                <a:gd name="connsiteX12" fmla="*/ 2446283 w 5877910"/>
                <a:gd name="connsiteY12" fmla="*/ 851338 h 2590801"/>
                <a:gd name="connsiteX13" fmla="*/ 1169276 w 5877910"/>
                <a:gd name="connsiteY13" fmla="*/ 126124 h 2590801"/>
                <a:gd name="connsiteX14" fmla="*/ 396766 w 5877910"/>
                <a:gd name="connsiteY14" fmla="*/ 378373 h 2590801"/>
                <a:gd name="connsiteX15" fmla="*/ 18393 w 5877910"/>
                <a:gd name="connsiteY15" fmla="*/ 1324304 h 2590801"/>
                <a:gd name="connsiteX0" fmla="*/ 18393 w 5877910"/>
                <a:gd name="connsiteY0" fmla="*/ 1324304 h 2590801"/>
                <a:gd name="connsiteX1" fmla="*/ 286407 w 5877910"/>
                <a:gd name="connsiteY1" fmla="*/ 1907628 h 2590801"/>
                <a:gd name="connsiteX2" fmla="*/ 1027386 w 5877910"/>
                <a:gd name="connsiteY2" fmla="*/ 2538249 h 2590801"/>
                <a:gd name="connsiteX3" fmla="*/ 2099442 w 5877910"/>
                <a:gd name="connsiteY3" fmla="*/ 2222938 h 2590801"/>
                <a:gd name="connsiteX4" fmla="*/ 2966545 w 5877910"/>
                <a:gd name="connsiteY4" fmla="*/ 1355835 h 2590801"/>
                <a:gd name="connsiteX5" fmla="*/ 3612931 w 5877910"/>
                <a:gd name="connsiteY5" fmla="*/ 630621 h 2590801"/>
                <a:gd name="connsiteX6" fmla="*/ 4558862 w 5877910"/>
                <a:gd name="connsiteY6" fmla="*/ 63062 h 2590801"/>
                <a:gd name="connsiteX7" fmla="*/ 5347138 w 5877910"/>
                <a:gd name="connsiteY7" fmla="*/ 252249 h 2590801"/>
                <a:gd name="connsiteX8" fmla="*/ 5835869 w 5877910"/>
                <a:gd name="connsiteY8" fmla="*/ 1103587 h 2590801"/>
                <a:gd name="connsiteX9" fmla="*/ 5599386 w 5877910"/>
                <a:gd name="connsiteY9" fmla="*/ 2112580 h 2590801"/>
                <a:gd name="connsiteX10" fmla="*/ 4732283 w 5877910"/>
                <a:gd name="connsiteY10" fmla="*/ 2506718 h 2590801"/>
                <a:gd name="connsiteX11" fmla="*/ 3392214 w 5877910"/>
                <a:gd name="connsiteY11" fmla="*/ 1844566 h 2590801"/>
                <a:gd name="connsiteX12" fmla="*/ 2446283 w 5877910"/>
                <a:gd name="connsiteY12" fmla="*/ 851338 h 2590801"/>
                <a:gd name="connsiteX13" fmla="*/ 1169276 w 5877910"/>
                <a:gd name="connsiteY13" fmla="*/ 126124 h 2590801"/>
                <a:gd name="connsiteX14" fmla="*/ 396766 w 5877910"/>
                <a:gd name="connsiteY14" fmla="*/ 378373 h 2590801"/>
                <a:gd name="connsiteX15" fmla="*/ 18393 w 5877910"/>
                <a:gd name="connsiteY15" fmla="*/ 1324304 h 2590801"/>
                <a:gd name="connsiteX0" fmla="*/ 13138 w 5872655"/>
                <a:gd name="connsiteY0" fmla="*/ 1324304 h 2590801"/>
                <a:gd name="connsiteX1" fmla="*/ 281152 w 5872655"/>
                <a:gd name="connsiteY1" fmla="*/ 1907628 h 2590801"/>
                <a:gd name="connsiteX2" fmla="*/ 1022131 w 5872655"/>
                <a:gd name="connsiteY2" fmla="*/ 2538249 h 2590801"/>
                <a:gd name="connsiteX3" fmla="*/ 2094187 w 5872655"/>
                <a:gd name="connsiteY3" fmla="*/ 2222938 h 2590801"/>
                <a:gd name="connsiteX4" fmla="*/ 2961290 w 5872655"/>
                <a:gd name="connsiteY4" fmla="*/ 1355835 h 2590801"/>
                <a:gd name="connsiteX5" fmla="*/ 3607676 w 5872655"/>
                <a:gd name="connsiteY5" fmla="*/ 630621 h 2590801"/>
                <a:gd name="connsiteX6" fmla="*/ 4553607 w 5872655"/>
                <a:gd name="connsiteY6" fmla="*/ 63062 h 2590801"/>
                <a:gd name="connsiteX7" fmla="*/ 5341883 w 5872655"/>
                <a:gd name="connsiteY7" fmla="*/ 252249 h 2590801"/>
                <a:gd name="connsiteX8" fmla="*/ 5830614 w 5872655"/>
                <a:gd name="connsiteY8" fmla="*/ 1103587 h 2590801"/>
                <a:gd name="connsiteX9" fmla="*/ 5594131 w 5872655"/>
                <a:gd name="connsiteY9" fmla="*/ 2112580 h 2590801"/>
                <a:gd name="connsiteX10" fmla="*/ 4727028 w 5872655"/>
                <a:gd name="connsiteY10" fmla="*/ 2506718 h 2590801"/>
                <a:gd name="connsiteX11" fmla="*/ 3386959 w 5872655"/>
                <a:gd name="connsiteY11" fmla="*/ 1844566 h 2590801"/>
                <a:gd name="connsiteX12" fmla="*/ 2441028 w 5872655"/>
                <a:gd name="connsiteY12" fmla="*/ 851338 h 2590801"/>
                <a:gd name="connsiteX13" fmla="*/ 1164021 w 5872655"/>
                <a:gd name="connsiteY13" fmla="*/ 126124 h 2590801"/>
                <a:gd name="connsiteX14" fmla="*/ 391511 w 5872655"/>
                <a:gd name="connsiteY14" fmla="*/ 378373 h 2590801"/>
                <a:gd name="connsiteX15" fmla="*/ 13138 w 5872655"/>
                <a:gd name="connsiteY15" fmla="*/ 1324304 h 2590801"/>
                <a:gd name="connsiteX0" fmla="*/ 13138 w 5872655"/>
                <a:gd name="connsiteY0" fmla="*/ 1324304 h 2688021"/>
                <a:gd name="connsiteX1" fmla="*/ 1022131 w 5872655"/>
                <a:gd name="connsiteY1" fmla="*/ 2538249 h 2688021"/>
                <a:gd name="connsiteX2" fmla="*/ 2094187 w 5872655"/>
                <a:gd name="connsiteY2" fmla="*/ 2222938 h 2688021"/>
                <a:gd name="connsiteX3" fmla="*/ 2961290 w 5872655"/>
                <a:gd name="connsiteY3" fmla="*/ 1355835 h 2688021"/>
                <a:gd name="connsiteX4" fmla="*/ 3607676 w 5872655"/>
                <a:gd name="connsiteY4" fmla="*/ 630621 h 2688021"/>
                <a:gd name="connsiteX5" fmla="*/ 4553607 w 5872655"/>
                <a:gd name="connsiteY5" fmla="*/ 63062 h 2688021"/>
                <a:gd name="connsiteX6" fmla="*/ 5341883 w 5872655"/>
                <a:gd name="connsiteY6" fmla="*/ 252249 h 2688021"/>
                <a:gd name="connsiteX7" fmla="*/ 5830614 w 5872655"/>
                <a:gd name="connsiteY7" fmla="*/ 1103587 h 2688021"/>
                <a:gd name="connsiteX8" fmla="*/ 5594131 w 5872655"/>
                <a:gd name="connsiteY8" fmla="*/ 2112580 h 2688021"/>
                <a:gd name="connsiteX9" fmla="*/ 4727028 w 5872655"/>
                <a:gd name="connsiteY9" fmla="*/ 2506718 h 2688021"/>
                <a:gd name="connsiteX10" fmla="*/ 3386959 w 5872655"/>
                <a:gd name="connsiteY10" fmla="*/ 1844566 h 2688021"/>
                <a:gd name="connsiteX11" fmla="*/ 2441028 w 5872655"/>
                <a:gd name="connsiteY11" fmla="*/ 851338 h 2688021"/>
                <a:gd name="connsiteX12" fmla="*/ 1164021 w 5872655"/>
                <a:gd name="connsiteY12" fmla="*/ 126124 h 2688021"/>
                <a:gd name="connsiteX13" fmla="*/ 391511 w 5872655"/>
                <a:gd name="connsiteY13" fmla="*/ 378373 h 2688021"/>
                <a:gd name="connsiteX14" fmla="*/ 13138 w 5872655"/>
                <a:gd name="connsiteY14" fmla="*/ 1324304 h 2688021"/>
                <a:gd name="connsiteX0" fmla="*/ 13138 w 5872655"/>
                <a:gd name="connsiteY0" fmla="*/ 1324304 h 2640725"/>
                <a:gd name="connsiteX1" fmla="*/ 1022131 w 5872655"/>
                <a:gd name="connsiteY1" fmla="*/ 2538249 h 2640725"/>
                <a:gd name="connsiteX2" fmla="*/ 2094187 w 5872655"/>
                <a:gd name="connsiteY2" fmla="*/ 2222938 h 2640725"/>
                <a:gd name="connsiteX3" fmla="*/ 2961290 w 5872655"/>
                <a:gd name="connsiteY3" fmla="*/ 1355835 h 2640725"/>
                <a:gd name="connsiteX4" fmla="*/ 3607676 w 5872655"/>
                <a:gd name="connsiteY4" fmla="*/ 630621 h 2640725"/>
                <a:gd name="connsiteX5" fmla="*/ 4553607 w 5872655"/>
                <a:gd name="connsiteY5" fmla="*/ 63062 h 2640725"/>
                <a:gd name="connsiteX6" fmla="*/ 5341883 w 5872655"/>
                <a:gd name="connsiteY6" fmla="*/ 252249 h 2640725"/>
                <a:gd name="connsiteX7" fmla="*/ 5830614 w 5872655"/>
                <a:gd name="connsiteY7" fmla="*/ 1103587 h 2640725"/>
                <a:gd name="connsiteX8" fmla="*/ 5594131 w 5872655"/>
                <a:gd name="connsiteY8" fmla="*/ 2112580 h 2640725"/>
                <a:gd name="connsiteX9" fmla="*/ 4727028 w 5872655"/>
                <a:gd name="connsiteY9" fmla="*/ 2506718 h 2640725"/>
                <a:gd name="connsiteX10" fmla="*/ 3386959 w 5872655"/>
                <a:gd name="connsiteY10" fmla="*/ 1844566 h 2640725"/>
                <a:gd name="connsiteX11" fmla="*/ 2441028 w 5872655"/>
                <a:gd name="connsiteY11" fmla="*/ 851338 h 2640725"/>
                <a:gd name="connsiteX12" fmla="*/ 1164021 w 5872655"/>
                <a:gd name="connsiteY12" fmla="*/ 126124 h 2640725"/>
                <a:gd name="connsiteX13" fmla="*/ 391511 w 5872655"/>
                <a:gd name="connsiteY13" fmla="*/ 378373 h 2640725"/>
                <a:gd name="connsiteX14" fmla="*/ 13138 w 5872655"/>
                <a:gd name="connsiteY14" fmla="*/ 1324304 h 2640725"/>
                <a:gd name="connsiteX0" fmla="*/ 13138 w 5872655"/>
                <a:gd name="connsiteY0" fmla="*/ 1324304 h 2640725"/>
                <a:gd name="connsiteX1" fmla="*/ 1022131 w 5872655"/>
                <a:gd name="connsiteY1" fmla="*/ 2538249 h 2640725"/>
                <a:gd name="connsiteX2" fmla="*/ 2094187 w 5872655"/>
                <a:gd name="connsiteY2" fmla="*/ 2222938 h 2640725"/>
                <a:gd name="connsiteX3" fmla="*/ 2961290 w 5872655"/>
                <a:gd name="connsiteY3" fmla="*/ 1355835 h 2640725"/>
                <a:gd name="connsiteX4" fmla="*/ 3607676 w 5872655"/>
                <a:gd name="connsiteY4" fmla="*/ 630621 h 2640725"/>
                <a:gd name="connsiteX5" fmla="*/ 4553607 w 5872655"/>
                <a:gd name="connsiteY5" fmla="*/ 63062 h 2640725"/>
                <a:gd name="connsiteX6" fmla="*/ 5341883 w 5872655"/>
                <a:gd name="connsiteY6" fmla="*/ 252249 h 2640725"/>
                <a:gd name="connsiteX7" fmla="*/ 5830614 w 5872655"/>
                <a:gd name="connsiteY7" fmla="*/ 1103587 h 2640725"/>
                <a:gd name="connsiteX8" fmla="*/ 5594131 w 5872655"/>
                <a:gd name="connsiteY8" fmla="*/ 2112580 h 2640725"/>
                <a:gd name="connsiteX9" fmla="*/ 4727028 w 5872655"/>
                <a:gd name="connsiteY9" fmla="*/ 2506718 h 2640725"/>
                <a:gd name="connsiteX10" fmla="*/ 3386959 w 5872655"/>
                <a:gd name="connsiteY10" fmla="*/ 1844566 h 2640725"/>
                <a:gd name="connsiteX11" fmla="*/ 2441028 w 5872655"/>
                <a:gd name="connsiteY11" fmla="*/ 851338 h 2640725"/>
                <a:gd name="connsiteX12" fmla="*/ 1164021 w 5872655"/>
                <a:gd name="connsiteY12" fmla="*/ 126124 h 2640725"/>
                <a:gd name="connsiteX13" fmla="*/ 391511 w 5872655"/>
                <a:gd name="connsiteY13" fmla="*/ 378373 h 2640725"/>
                <a:gd name="connsiteX14" fmla="*/ 13138 w 5872655"/>
                <a:gd name="connsiteY14" fmla="*/ 1324304 h 2640725"/>
                <a:gd name="connsiteX0" fmla="*/ 0 w 5859517"/>
                <a:gd name="connsiteY0" fmla="*/ 1324304 h 2640725"/>
                <a:gd name="connsiteX1" fmla="*/ 1008993 w 5859517"/>
                <a:gd name="connsiteY1" fmla="*/ 2538249 h 2640725"/>
                <a:gd name="connsiteX2" fmla="*/ 2081049 w 5859517"/>
                <a:gd name="connsiteY2" fmla="*/ 2222938 h 2640725"/>
                <a:gd name="connsiteX3" fmla="*/ 2948152 w 5859517"/>
                <a:gd name="connsiteY3" fmla="*/ 1355835 h 2640725"/>
                <a:gd name="connsiteX4" fmla="*/ 3594538 w 5859517"/>
                <a:gd name="connsiteY4" fmla="*/ 630621 h 2640725"/>
                <a:gd name="connsiteX5" fmla="*/ 4540469 w 5859517"/>
                <a:gd name="connsiteY5" fmla="*/ 63062 h 2640725"/>
                <a:gd name="connsiteX6" fmla="*/ 5328745 w 5859517"/>
                <a:gd name="connsiteY6" fmla="*/ 252249 h 2640725"/>
                <a:gd name="connsiteX7" fmla="*/ 5817476 w 5859517"/>
                <a:gd name="connsiteY7" fmla="*/ 1103587 h 2640725"/>
                <a:gd name="connsiteX8" fmla="*/ 5580993 w 5859517"/>
                <a:gd name="connsiteY8" fmla="*/ 2112580 h 2640725"/>
                <a:gd name="connsiteX9" fmla="*/ 4713890 w 5859517"/>
                <a:gd name="connsiteY9" fmla="*/ 2506718 h 2640725"/>
                <a:gd name="connsiteX10" fmla="*/ 3373821 w 5859517"/>
                <a:gd name="connsiteY10" fmla="*/ 1844566 h 2640725"/>
                <a:gd name="connsiteX11" fmla="*/ 2427890 w 5859517"/>
                <a:gd name="connsiteY11" fmla="*/ 851338 h 2640725"/>
                <a:gd name="connsiteX12" fmla="*/ 1150883 w 5859517"/>
                <a:gd name="connsiteY12" fmla="*/ 126124 h 2640725"/>
                <a:gd name="connsiteX13" fmla="*/ 0 w 5859517"/>
                <a:gd name="connsiteY13" fmla="*/ 1324304 h 2640725"/>
                <a:gd name="connsiteX0" fmla="*/ 7883 w 5867400"/>
                <a:gd name="connsiteY0" fmla="*/ 1324304 h 2640725"/>
                <a:gd name="connsiteX1" fmla="*/ 1016876 w 5867400"/>
                <a:gd name="connsiteY1" fmla="*/ 2538249 h 2640725"/>
                <a:gd name="connsiteX2" fmla="*/ 2088932 w 5867400"/>
                <a:gd name="connsiteY2" fmla="*/ 2222938 h 2640725"/>
                <a:gd name="connsiteX3" fmla="*/ 2956035 w 5867400"/>
                <a:gd name="connsiteY3" fmla="*/ 1355835 h 2640725"/>
                <a:gd name="connsiteX4" fmla="*/ 3602421 w 5867400"/>
                <a:gd name="connsiteY4" fmla="*/ 630621 h 2640725"/>
                <a:gd name="connsiteX5" fmla="*/ 4548352 w 5867400"/>
                <a:gd name="connsiteY5" fmla="*/ 63062 h 2640725"/>
                <a:gd name="connsiteX6" fmla="*/ 5336628 w 5867400"/>
                <a:gd name="connsiteY6" fmla="*/ 252249 h 2640725"/>
                <a:gd name="connsiteX7" fmla="*/ 5825359 w 5867400"/>
                <a:gd name="connsiteY7" fmla="*/ 1103587 h 2640725"/>
                <a:gd name="connsiteX8" fmla="*/ 5588876 w 5867400"/>
                <a:gd name="connsiteY8" fmla="*/ 2112580 h 2640725"/>
                <a:gd name="connsiteX9" fmla="*/ 4721773 w 5867400"/>
                <a:gd name="connsiteY9" fmla="*/ 2506718 h 2640725"/>
                <a:gd name="connsiteX10" fmla="*/ 3381704 w 5867400"/>
                <a:gd name="connsiteY10" fmla="*/ 1844566 h 2640725"/>
                <a:gd name="connsiteX11" fmla="*/ 2435773 w 5867400"/>
                <a:gd name="connsiteY11" fmla="*/ 851338 h 2640725"/>
                <a:gd name="connsiteX12" fmla="*/ 1158766 w 5867400"/>
                <a:gd name="connsiteY12" fmla="*/ 126124 h 2640725"/>
                <a:gd name="connsiteX13" fmla="*/ 7883 w 5867400"/>
                <a:gd name="connsiteY13" fmla="*/ 1324304 h 2640725"/>
                <a:gd name="connsiteX0" fmla="*/ 7883 w 5867400"/>
                <a:gd name="connsiteY0" fmla="*/ 1324304 h 2640725"/>
                <a:gd name="connsiteX1" fmla="*/ 1016876 w 5867400"/>
                <a:gd name="connsiteY1" fmla="*/ 2538249 h 2640725"/>
                <a:gd name="connsiteX2" fmla="*/ 2088932 w 5867400"/>
                <a:gd name="connsiteY2" fmla="*/ 2222938 h 2640725"/>
                <a:gd name="connsiteX3" fmla="*/ 2956035 w 5867400"/>
                <a:gd name="connsiteY3" fmla="*/ 1355835 h 2640725"/>
                <a:gd name="connsiteX4" fmla="*/ 3602421 w 5867400"/>
                <a:gd name="connsiteY4" fmla="*/ 630621 h 2640725"/>
                <a:gd name="connsiteX5" fmla="*/ 4548352 w 5867400"/>
                <a:gd name="connsiteY5" fmla="*/ 63062 h 2640725"/>
                <a:gd name="connsiteX6" fmla="*/ 5336628 w 5867400"/>
                <a:gd name="connsiteY6" fmla="*/ 252249 h 2640725"/>
                <a:gd name="connsiteX7" fmla="*/ 5825359 w 5867400"/>
                <a:gd name="connsiteY7" fmla="*/ 1103587 h 2640725"/>
                <a:gd name="connsiteX8" fmla="*/ 5588876 w 5867400"/>
                <a:gd name="connsiteY8" fmla="*/ 2112580 h 2640725"/>
                <a:gd name="connsiteX9" fmla="*/ 4721773 w 5867400"/>
                <a:gd name="connsiteY9" fmla="*/ 2506718 h 2640725"/>
                <a:gd name="connsiteX10" fmla="*/ 3381704 w 5867400"/>
                <a:gd name="connsiteY10" fmla="*/ 1844566 h 2640725"/>
                <a:gd name="connsiteX11" fmla="*/ 2435773 w 5867400"/>
                <a:gd name="connsiteY11" fmla="*/ 851338 h 2640725"/>
                <a:gd name="connsiteX12" fmla="*/ 1158766 w 5867400"/>
                <a:gd name="connsiteY12" fmla="*/ 126124 h 2640725"/>
                <a:gd name="connsiteX13" fmla="*/ 7883 w 5867400"/>
                <a:gd name="connsiteY13" fmla="*/ 1324304 h 2640725"/>
                <a:gd name="connsiteX0" fmla="*/ 7883 w 5867400"/>
                <a:gd name="connsiteY0" fmla="*/ 1324304 h 2640725"/>
                <a:gd name="connsiteX1" fmla="*/ 1016876 w 5867400"/>
                <a:gd name="connsiteY1" fmla="*/ 2538249 h 2640725"/>
                <a:gd name="connsiteX2" fmla="*/ 2088932 w 5867400"/>
                <a:gd name="connsiteY2" fmla="*/ 2222938 h 2640725"/>
                <a:gd name="connsiteX3" fmla="*/ 2956035 w 5867400"/>
                <a:gd name="connsiteY3" fmla="*/ 1355835 h 2640725"/>
                <a:gd name="connsiteX4" fmla="*/ 3602421 w 5867400"/>
                <a:gd name="connsiteY4" fmla="*/ 630621 h 2640725"/>
                <a:gd name="connsiteX5" fmla="*/ 4548352 w 5867400"/>
                <a:gd name="connsiteY5" fmla="*/ 63062 h 2640725"/>
                <a:gd name="connsiteX6" fmla="*/ 5336628 w 5867400"/>
                <a:gd name="connsiteY6" fmla="*/ 252249 h 2640725"/>
                <a:gd name="connsiteX7" fmla="*/ 5825359 w 5867400"/>
                <a:gd name="connsiteY7" fmla="*/ 1103587 h 2640725"/>
                <a:gd name="connsiteX8" fmla="*/ 5588876 w 5867400"/>
                <a:gd name="connsiteY8" fmla="*/ 2112580 h 2640725"/>
                <a:gd name="connsiteX9" fmla="*/ 4721773 w 5867400"/>
                <a:gd name="connsiteY9" fmla="*/ 2506718 h 2640725"/>
                <a:gd name="connsiteX10" fmla="*/ 3381704 w 5867400"/>
                <a:gd name="connsiteY10" fmla="*/ 1844566 h 2640725"/>
                <a:gd name="connsiteX11" fmla="*/ 2435773 w 5867400"/>
                <a:gd name="connsiteY11" fmla="*/ 851338 h 2640725"/>
                <a:gd name="connsiteX12" fmla="*/ 1079938 w 5867400"/>
                <a:gd name="connsiteY12" fmla="*/ 78828 h 2640725"/>
                <a:gd name="connsiteX13" fmla="*/ 7883 w 5867400"/>
                <a:gd name="connsiteY13" fmla="*/ 1324304 h 2640725"/>
                <a:gd name="connsiteX0" fmla="*/ 7883 w 5867400"/>
                <a:gd name="connsiteY0" fmla="*/ 1324304 h 2640725"/>
                <a:gd name="connsiteX1" fmla="*/ 1016876 w 5867400"/>
                <a:gd name="connsiteY1" fmla="*/ 2538249 h 2640725"/>
                <a:gd name="connsiteX2" fmla="*/ 2088932 w 5867400"/>
                <a:gd name="connsiteY2" fmla="*/ 2222938 h 2640725"/>
                <a:gd name="connsiteX3" fmla="*/ 3602421 w 5867400"/>
                <a:gd name="connsiteY3" fmla="*/ 630621 h 2640725"/>
                <a:gd name="connsiteX4" fmla="*/ 4548352 w 5867400"/>
                <a:gd name="connsiteY4" fmla="*/ 63062 h 2640725"/>
                <a:gd name="connsiteX5" fmla="*/ 5336628 w 5867400"/>
                <a:gd name="connsiteY5" fmla="*/ 252249 h 2640725"/>
                <a:gd name="connsiteX6" fmla="*/ 5825359 w 5867400"/>
                <a:gd name="connsiteY6" fmla="*/ 1103587 h 2640725"/>
                <a:gd name="connsiteX7" fmla="*/ 5588876 w 5867400"/>
                <a:gd name="connsiteY7" fmla="*/ 2112580 h 2640725"/>
                <a:gd name="connsiteX8" fmla="*/ 4721773 w 5867400"/>
                <a:gd name="connsiteY8" fmla="*/ 2506718 h 2640725"/>
                <a:gd name="connsiteX9" fmla="*/ 3381704 w 5867400"/>
                <a:gd name="connsiteY9" fmla="*/ 1844566 h 2640725"/>
                <a:gd name="connsiteX10" fmla="*/ 2435773 w 5867400"/>
                <a:gd name="connsiteY10" fmla="*/ 851338 h 2640725"/>
                <a:gd name="connsiteX11" fmla="*/ 1079938 w 5867400"/>
                <a:gd name="connsiteY11" fmla="*/ 78828 h 2640725"/>
                <a:gd name="connsiteX12" fmla="*/ 7883 w 5867400"/>
                <a:gd name="connsiteY12" fmla="*/ 1324304 h 2640725"/>
                <a:gd name="connsiteX0" fmla="*/ 7883 w 5867400"/>
                <a:gd name="connsiteY0" fmla="*/ 1324304 h 2640725"/>
                <a:gd name="connsiteX1" fmla="*/ 1016876 w 5867400"/>
                <a:gd name="connsiteY1" fmla="*/ 2538249 h 2640725"/>
                <a:gd name="connsiteX2" fmla="*/ 2088932 w 5867400"/>
                <a:gd name="connsiteY2" fmla="*/ 2222938 h 2640725"/>
                <a:gd name="connsiteX3" fmla="*/ 3602421 w 5867400"/>
                <a:gd name="connsiteY3" fmla="*/ 630621 h 2640725"/>
                <a:gd name="connsiteX4" fmla="*/ 4548352 w 5867400"/>
                <a:gd name="connsiteY4" fmla="*/ 63062 h 2640725"/>
                <a:gd name="connsiteX5" fmla="*/ 5336628 w 5867400"/>
                <a:gd name="connsiteY5" fmla="*/ 252249 h 2640725"/>
                <a:gd name="connsiteX6" fmla="*/ 5825359 w 5867400"/>
                <a:gd name="connsiteY6" fmla="*/ 1103587 h 2640725"/>
                <a:gd name="connsiteX7" fmla="*/ 5588876 w 5867400"/>
                <a:gd name="connsiteY7" fmla="*/ 2112580 h 2640725"/>
                <a:gd name="connsiteX8" fmla="*/ 4721773 w 5867400"/>
                <a:gd name="connsiteY8" fmla="*/ 2506718 h 2640725"/>
                <a:gd name="connsiteX9" fmla="*/ 3381704 w 5867400"/>
                <a:gd name="connsiteY9" fmla="*/ 1844566 h 2640725"/>
                <a:gd name="connsiteX10" fmla="*/ 2435773 w 5867400"/>
                <a:gd name="connsiteY10" fmla="*/ 851338 h 2640725"/>
                <a:gd name="connsiteX11" fmla="*/ 1079938 w 5867400"/>
                <a:gd name="connsiteY11" fmla="*/ 78828 h 2640725"/>
                <a:gd name="connsiteX12" fmla="*/ 7883 w 5867400"/>
                <a:gd name="connsiteY12" fmla="*/ 1324304 h 2640725"/>
                <a:gd name="connsiteX0" fmla="*/ 7883 w 5867400"/>
                <a:gd name="connsiteY0" fmla="*/ 1324304 h 2640725"/>
                <a:gd name="connsiteX1" fmla="*/ 1016876 w 5867400"/>
                <a:gd name="connsiteY1" fmla="*/ 2538249 h 2640725"/>
                <a:gd name="connsiteX2" fmla="*/ 2088932 w 5867400"/>
                <a:gd name="connsiteY2" fmla="*/ 2222938 h 2640725"/>
                <a:gd name="connsiteX3" fmla="*/ 3602421 w 5867400"/>
                <a:gd name="connsiteY3" fmla="*/ 630621 h 2640725"/>
                <a:gd name="connsiteX4" fmla="*/ 4548352 w 5867400"/>
                <a:gd name="connsiteY4" fmla="*/ 63062 h 2640725"/>
                <a:gd name="connsiteX5" fmla="*/ 5336628 w 5867400"/>
                <a:gd name="connsiteY5" fmla="*/ 252249 h 2640725"/>
                <a:gd name="connsiteX6" fmla="*/ 5825359 w 5867400"/>
                <a:gd name="connsiteY6" fmla="*/ 1103587 h 2640725"/>
                <a:gd name="connsiteX7" fmla="*/ 5588876 w 5867400"/>
                <a:gd name="connsiteY7" fmla="*/ 2112580 h 2640725"/>
                <a:gd name="connsiteX8" fmla="*/ 4721773 w 5867400"/>
                <a:gd name="connsiteY8" fmla="*/ 2506718 h 2640725"/>
                <a:gd name="connsiteX9" fmla="*/ 3381704 w 5867400"/>
                <a:gd name="connsiteY9" fmla="*/ 1844566 h 2640725"/>
                <a:gd name="connsiteX10" fmla="*/ 2435773 w 5867400"/>
                <a:gd name="connsiteY10" fmla="*/ 851338 h 2640725"/>
                <a:gd name="connsiteX11" fmla="*/ 1079938 w 5867400"/>
                <a:gd name="connsiteY11" fmla="*/ 78828 h 2640725"/>
                <a:gd name="connsiteX12" fmla="*/ 7883 w 5867400"/>
                <a:gd name="connsiteY12" fmla="*/ 1324304 h 2640725"/>
                <a:gd name="connsiteX0" fmla="*/ 7883 w 5867400"/>
                <a:gd name="connsiteY0" fmla="*/ 1324304 h 2624959"/>
                <a:gd name="connsiteX1" fmla="*/ 906517 w 5867400"/>
                <a:gd name="connsiteY1" fmla="*/ 2522483 h 2624959"/>
                <a:gd name="connsiteX2" fmla="*/ 2088932 w 5867400"/>
                <a:gd name="connsiteY2" fmla="*/ 2222938 h 2624959"/>
                <a:gd name="connsiteX3" fmla="*/ 3602421 w 5867400"/>
                <a:gd name="connsiteY3" fmla="*/ 630621 h 2624959"/>
                <a:gd name="connsiteX4" fmla="*/ 4548352 w 5867400"/>
                <a:gd name="connsiteY4" fmla="*/ 63062 h 2624959"/>
                <a:gd name="connsiteX5" fmla="*/ 5336628 w 5867400"/>
                <a:gd name="connsiteY5" fmla="*/ 252249 h 2624959"/>
                <a:gd name="connsiteX6" fmla="*/ 5825359 w 5867400"/>
                <a:gd name="connsiteY6" fmla="*/ 1103587 h 2624959"/>
                <a:gd name="connsiteX7" fmla="*/ 5588876 w 5867400"/>
                <a:gd name="connsiteY7" fmla="*/ 2112580 h 2624959"/>
                <a:gd name="connsiteX8" fmla="*/ 4721773 w 5867400"/>
                <a:gd name="connsiteY8" fmla="*/ 2506718 h 2624959"/>
                <a:gd name="connsiteX9" fmla="*/ 3381704 w 5867400"/>
                <a:gd name="connsiteY9" fmla="*/ 1844566 h 2624959"/>
                <a:gd name="connsiteX10" fmla="*/ 2435773 w 5867400"/>
                <a:gd name="connsiteY10" fmla="*/ 851338 h 2624959"/>
                <a:gd name="connsiteX11" fmla="*/ 1079938 w 5867400"/>
                <a:gd name="connsiteY11" fmla="*/ 78828 h 2624959"/>
                <a:gd name="connsiteX12" fmla="*/ 7883 w 5867400"/>
                <a:gd name="connsiteY12" fmla="*/ 1324304 h 2624959"/>
                <a:gd name="connsiteX0" fmla="*/ 7883 w 5867400"/>
                <a:gd name="connsiteY0" fmla="*/ 1324304 h 2624959"/>
                <a:gd name="connsiteX1" fmla="*/ 906517 w 5867400"/>
                <a:gd name="connsiteY1" fmla="*/ 2522483 h 2624959"/>
                <a:gd name="connsiteX2" fmla="*/ 2088932 w 5867400"/>
                <a:gd name="connsiteY2" fmla="*/ 2222938 h 2624959"/>
                <a:gd name="connsiteX3" fmla="*/ 3602421 w 5867400"/>
                <a:gd name="connsiteY3" fmla="*/ 630621 h 2624959"/>
                <a:gd name="connsiteX4" fmla="*/ 4548352 w 5867400"/>
                <a:gd name="connsiteY4" fmla="*/ 63062 h 2624959"/>
                <a:gd name="connsiteX5" fmla="*/ 5336628 w 5867400"/>
                <a:gd name="connsiteY5" fmla="*/ 252249 h 2624959"/>
                <a:gd name="connsiteX6" fmla="*/ 5825359 w 5867400"/>
                <a:gd name="connsiteY6" fmla="*/ 1103587 h 2624959"/>
                <a:gd name="connsiteX7" fmla="*/ 5588876 w 5867400"/>
                <a:gd name="connsiteY7" fmla="*/ 2112580 h 2624959"/>
                <a:gd name="connsiteX8" fmla="*/ 4721773 w 5867400"/>
                <a:gd name="connsiteY8" fmla="*/ 2506718 h 2624959"/>
                <a:gd name="connsiteX9" fmla="*/ 3381704 w 5867400"/>
                <a:gd name="connsiteY9" fmla="*/ 1844566 h 2624959"/>
                <a:gd name="connsiteX10" fmla="*/ 2435773 w 5867400"/>
                <a:gd name="connsiteY10" fmla="*/ 851338 h 2624959"/>
                <a:gd name="connsiteX11" fmla="*/ 1079938 w 5867400"/>
                <a:gd name="connsiteY11" fmla="*/ 78828 h 2624959"/>
                <a:gd name="connsiteX12" fmla="*/ 7883 w 5867400"/>
                <a:gd name="connsiteY12" fmla="*/ 1324304 h 2624959"/>
                <a:gd name="connsiteX0" fmla="*/ 7883 w 5867400"/>
                <a:gd name="connsiteY0" fmla="*/ 1324304 h 2624959"/>
                <a:gd name="connsiteX1" fmla="*/ 906517 w 5867400"/>
                <a:gd name="connsiteY1" fmla="*/ 2522483 h 2624959"/>
                <a:gd name="connsiteX2" fmla="*/ 2088932 w 5867400"/>
                <a:gd name="connsiteY2" fmla="*/ 2222938 h 2624959"/>
                <a:gd name="connsiteX3" fmla="*/ 3602421 w 5867400"/>
                <a:gd name="connsiteY3" fmla="*/ 630621 h 2624959"/>
                <a:gd name="connsiteX4" fmla="*/ 4548352 w 5867400"/>
                <a:gd name="connsiteY4" fmla="*/ 63062 h 2624959"/>
                <a:gd name="connsiteX5" fmla="*/ 5336628 w 5867400"/>
                <a:gd name="connsiteY5" fmla="*/ 252249 h 2624959"/>
                <a:gd name="connsiteX6" fmla="*/ 5825359 w 5867400"/>
                <a:gd name="connsiteY6" fmla="*/ 1103587 h 2624959"/>
                <a:gd name="connsiteX7" fmla="*/ 5588876 w 5867400"/>
                <a:gd name="connsiteY7" fmla="*/ 2112580 h 2624959"/>
                <a:gd name="connsiteX8" fmla="*/ 4721773 w 5867400"/>
                <a:gd name="connsiteY8" fmla="*/ 2506718 h 2624959"/>
                <a:gd name="connsiteX9" fmla="*/ 3381704 w 5867400"/>
                <a:gd name="connsiteY9" fmla="*/ 1844566 h 2624959"/>
                <a:gd name="connsiteX10" fmla="*/ 2435773 w 5867400"/>
                <a:gd name="connsiteY10" fmla="*/ 851338 h 2624959"/>
                <a:gd name="connsiteX11" fmla="*/ 1079938 w 5867400"/>
                <a:gd name="connsiteY11" fmla="*/ 78828 h 2624959"/>
                <a:gd name="connsiteX12" fmla="*/ 7883 w 5867400"/>
                <a:gd name="connsiteY12" fmla="*/ 1324304 h 2624959"/>
                <a:gd name="connsiteX0" fmla="*/ 7883 w 5867400"/>
                <a:gd name="connsiteY0" fmla="*/ 1340070 h 2640725"/>
                <a:gd name="connsiteX1" fmla="*/ 906517 w 5867400"/>
                <a:gd name="connsiteY1" fmla="*/ 2538249 h 2640725"/>
                <a:gd name="connsiteX2" fmla="*/ 2088932 w 5867400"/>
                <a:gd name="connsiteY2" fmla="*/ 2238704 h 2640725"/>
                <a:gd name="connsiteX3" fmla="*/ 3602421 w 5867400"/>
                <a:gd name="connsiteY3" fmla="*/ 646387 h 2640725"/>
                <a:gd name="connsiteX4" fmla="*/ 4548352 w 5867400"/>
                <a:gd name="connsiteY4" fmla="*/ 78828 h 2640725"/>
                <a:gd name="connsiteX5" fmla="*/ 5336628 w 5867400"/>
                <a:gd name="connsiteY5" fmla="*/ 268015 h 2640725"/>
                <a:gd name="connsiteX6" fmla="*/ 5825359 w 5867400"/>
                <a:gd name="connsiteY6" fmla="*/ 1119353 h 2640725"/>
                <a:gd name="connsiteX7" fmla="*/ 5588876 w 5867400"/>
                <a:gd name="connsiteY7" fmla="*/ 2128346 h 2640725"/>
                <a:gd name="connsiteX8" fmla="*/ 4721773 w 5867400"/>
                <a:gd name="connsiteY8" fmla="*/ 2522484 h 2640725"/>
                <a:gd name="connsiteX9" fmla="*/ 3381704 w 5867400"/>
                <a:gd name="connsiteY9" fmla="*/ 1860332 h 2640725"/>
                <a:gd name="connsiteX10" fmla="*/ 2435773 w 5867400"/>
                <a:gd name="connsiteY10" fmla="*/ 867104 h 2640725"/>
                <a:gd name="connsiteX11" fmla="*/ 953813 w 5867400"/>
                <a:gd name="connsiteY11" fmla="*/ 78828 h 2640725"/>
                <a:gd name="connsiteX12" fmla="*/ 7883 w 5867400"/>
                <a:gd name="connsiteY12" fmla="*/ 1340070 h 2640725"/>
                <a:gd name="connsiteX0" fmla="*/ 7883 w 5867400"/>
                <a:gd name="connsiteY0" fmla="*/ 1340070 h 2732691"/>
                <a:gd name="connsiteX1" fmla="*/ 906517 w 5867400"/>
                <a:gd name="connsiteY1" fmla="*/ 2538249 h 2732691"/>
                <a:gd name="connsiteX2" fmla="*/ 2088932 w 5867400"/>
                <a:gd name="connsiteY2" fmla="*/ 2238704 h 2732691"/>
                <a:gd name="connsiteX3" fmla="*/ 3602421 w 5867400"/>
                <a:gd name="connsiteY3" fmla="*/ 646387 h 2732691"/>
                <a:gd name="connsiteX4" fmla="*/ 4548352 w 5867400"/>
                <a:gd name="connsiteY4" fmla="*/ 78828 h 2732691"/>
                <a:gd name="connsiteX5" fmla="*/ 5336628 w 5867400"/>
                <a:gd name="connsiteY5" fmla="*/ 268015 h 2732691"/>
                <a:gd name="connsiteX6" fmla="*/ 5825359 w 5867400"/>
                <a:gd name="connsiteY6" fmla="*/ 1119353 h 2732691"/>
                <a:gd name="connsiteX7" fmla="*/ 5588876 w 5867400"/>
                <a:gd name="connsiteY7" fmla="*/ 2128346 h 2732691"/>
                <a:gd name="connsiteX8" fmla="*/ 4721773 w 5867400"/>
                <a:gd name="connsiteY8" fmla="*/ 2522484 h 2732691"/>
                <a:gd name="connsiteX9" fmla="*/ 2435773 w 5867400"/>
                <a:gd name="connsiteY9" fmla="*/ 867104 h 2732691"/>
                <a:gd name="connsiteX10" fmla="*/ 953813 w 5867400"/>
                <a:gd name="connsiteY10" fmla="*/ 78828 h 2732691"/>
                <a:gd name="connsiteX11" fmla="*/ 7883 w 5867400"/>
                <a:gd name="connsiteY11" fmla="*/ 1340070 h 2732691"/>
                <a:gd name="connsiteX0" fmla="*/ 7883 w 5867400"/>
                <a:gd name="connsiteY0" fmla="*/ 1324304 h 2648608"/>
                <a:gd name="connsiteX1" fmla="*/ 906517 w 5867400"/>
                <a:gd name="connsiteY1" fmla="*/ 2522483 h 2648608"/>
                <a:gd name="connsiteX2" fmla="*/ 2088932 w 5867400"/>
                <a:gd name="connsiteY2" fmla="*/ 2222938 h 2648608"/>
                <a:gd name="connsiteX3" fmla="*/ 3602421 w 5867400"/>
                <a:gd name="connsiteY3" fmla="*/ 630621 h 2648608"/>
                <a:gd name="connsiteX4" fmla="*/ 4548352 w 5867400"/>
                <a:gd name="connsiteY4" fmla="*/ 63062 h 2648608"/>
                <a:gd name="connsiteX5" fmla="*/ 5336628 w 5867400"/>
                <a:gd name="connsiteY5" fmla="*/ 252249 h 2648608"/>
                <a:gd name="connsiteX6" fmla="*/ 5825359 w 5867400"/>
                <a:gd name="connsiteY6" fmla="*/ 1103587 h 2648608"/>
                <a:gd name="connsiteX7" fmla="*/ 5588876 w 5867400"/>
                <a:gd name="connsiteY7" fmla="*/ 2112580 h 2648608"/>
                <a:gd name="connsiteX8" fmla="*/ 4721773 w 5867400"/>
                <a:gd name="connsiteY8" fmla="*/ 2506718 h 2648608"/>
                <a:gd name="connsiteX9" fmla="*/ 2956035 w 5867400"/>
                <a:gd name="connsiteY9" fmla="*/ 1261241 h 2648608"/>
                <a:gd name="connsiteX10" fmla="*/ 953813 w 5867400"/>
                <a:gd name="connsiteY10" fmla="*/ 63062 h 2648608"/>
                <a:gd name="connsiteX11" fmla="*/ 7883 w 5867400"/>
                <a:gd name="connsiteY11" fmla="*/ 1324304 h 2648608"/>
                <a:gd name="connsiteX0" fmla="*/ 7883 w 5867400"/>
                <a:gd name="connsiteY0" fmla="*/ 1324304 h 2648608"/>
                <a:gd name="connsiteX1" fmla="*/ 906517 w 5867400"/>
                <a:gd name="connsiteY1" fmla="*/ 2522483 h 2648608"/>
                <a:gd name="connsiteX2" fmla="*/ 2088932 w 5867400"/>
                <a:gd name="connsiteY2" fmla="*/ 2222938 h 2648608"/>
                <a:gd name="connsiteX3" fmla="*/ 3602421 w 5867400"/>
                <a:gd name="connsiteY3" fmla="*/ 630621 h 2648608"/>
                <a:gd name="connsiteX4" fmla="*/ 4548352 w 5867400"/>
                <a:gd name="connsiteY4" fmla="*/ 63062 h 2648608"/>
                <a:gd name="connsiteX5" fmla="*/ 5336628 w 5867400"/>
                <a:gd name="connsiteY5" fmla="*/ 252249 h 2648608"/>
                <a:gd name="connsiteX6" fmla="*/ 5825359 w 5867400"/>
                <a:gd name="connsiteY6" fmla="*/ 1103587 h 2648608"/>
                <a:gd name="connsiteX7" fmla="*/ 5588876 w 5867400"/>
                <a:gd name="connsiteY7" fmla="*/ 2112580 h 2648608"/>
                <a:gd name="connsiteX8" fmla="*/ 4721773 w 5867400"/>
                <a:gd name="connsiteY8" fmla="*/ 2506718 h 2648608"/>
                <a:gd name="connsiteX9" fmla="*/ 2956035 w 5867400"/>
                <a:gd name="connsiteY9" fmla="*/ 1261241 h 2648608"/>
                <a:gd name="connsiteX10" fmla="*/ 953813 w 5867400"/>
                <a:gd name="connsiteY10" fmla="*/ 63062 h 2648608"/>
                <a:gd name="connsiteX11" fmla="*/ 7883 w 5867400"/>
                <a:gd name="connsiteY11" fmla="*/ 1324304 h 2648608"/>
                <a:gd name="connsiteX0" fmla="*/ 7883 w 5867400"/>
                <a:gd name="connsiteY0" fmla="*/ 1324304 h 2648608"/>
                <a:gd name="connsiteX1" fmla="*/ 906517 w 5867400"/>
                <a:gd name="connsiteY1" fmla="*/ 2522483 h 2648608"/>
                <a:gd name="connsiteX2" fmla="*/ 2088932 w 5867400"/>
                <a:gd name="connsiteY2" fmla="*/ 2222938 h 2648608"/>
                <a:gd name="connsiteX3" fmla="*/ 3602421 w 5867400"/>
                <a:gd name="connsiteY3" fmla="*/ 630621 h 2648608"/>
                <a:gd name="connsiteX4" fmla="*/ 4548352 w 5867400"/>
                <a:gd name="connsiteY4" fmla="*/ 63062 h 2648608"/>
                <a:gd name="connsiteX5" fmla="*/ 5336628 w 5867400"/>
                <a:gd name="connsiteY5" fmla="*/ 252249 h 2648608"/>
                <a:gd name="connsiteX6" fmla="*/ 5825359 w 5867400"/>
                <a:gd name="connsiteY6" fmla="*/ 1103587 h 2648608"/>
                <a:gd name="connsiteX7" fmla="*/ 5588876 w 5867400"/>
                <a:gd name="connsiteY7" fmla="*/ 2112580 h 2648608"/>
                <a:gd name="connsiteX8" fmla="*/ 4721773 w 5867400"/>
                <a:gd name="connsiteY8" fmla="*/ 2506718 h 2648608"/>
                <a:gd name="connsiteX9" fmla="*/ 2956035 w 5867400"/>
                <a:gd name="connsiteY9" fmla="*/ 1261241 h 2648608"/>
                <a:gd name="connsiteX10" fmla="*/ 953813 w 5867400"/>
                <a:gd name="connsiteY10" fmla="*/ 63062 h 2648608"/>
                <a:gd name="connsiteX11" fmla="*/ 7883 w 5867400"/>
                <a:gd name="connsiteY11" fmla="*/ 1324304 h 2648608"/>
                <a:gd name="connsiteX0" fmla="*/ 7883 w 5867400"/>
                <a:gd name="connsiteY0" fmla="*/ 1324304 h 2648608"/>
                <a:gd name="connsiteX1" fmla="*/ 906517 w 5867400"/>
                <a:gd name="connsiteY1" fmla="*/ 2522483 h 2648608"/>
                <a:gd name="connsiteX2" fmla="*/ 2088932 w 5867400"/>
                <a:gd name="connsiteY2" fmla="*/ 2222938 h 2648608"/>
                <a:gd name="connsiteX3" fmla="*/ 3602421 w 5867400"/>
                <a:gd name="connsiteY3" fmla="*/ 630621 h 2648608"/>
                <a:gd name="connsiteX4" fmla="*/ 4548352 w 5867400"/>
                <a:gd name="connsiteY4" fmla="*/ 63062 h 2648608"/>
                <a:gd name="connsiteX5" fmla="*/ 5336628 w 5867400"/>
                <a:gd name="connsiteY5" fmla="*/ 252249 h 2648608"/>
                <a:gd name="connsiteX6" fmla="*/ 5825359 w 5867400"/>
                <a:gd name="connsiteY6" fmla="*/ 1103587 h 2648608"/>
                <a:gd name="connsiteX7" fmla="*/ 5588876 w 5867400"/>
                <a:gd name="connsiteY7" fmla="*/ 2112580 h 2648608"/>
                <a:gd name="connsiteX8" fmla="*/ 4721773 w 5867400"/>
                <a:gd name="connsiteY8" fmla="*/ 2506718 h 2648608"/>
                <a:gd name="connsiteX9" fmla="*/ 2956035 w 5867400"/>
                <a:gd name="connsiteY9" fmla="*/ 1261241 h 2648608"/>
                <a:gd name="connsiteX10" fmla="*/ 953813 w 5867400"/>
                <a:gd name="connsiteY10" fmla="*/ 63062 h 2648608"/>
                <a:gd name="connsiteX11" fmla="*/ 7883 w 5867400"/>
                <a:gd name="connsiteY11" fmla="*/ 1324304 h 2648608"/>
                <a:gd name="connsiteX0" fmla="*/ 7883 w 5867400"/>
                <a:gd name="connsiteY0" fmla="*/ 1324304 h 2648608"/>
                <a:gd name="connsiteX1" fmla="*/ 906517 w 5867400"/>
                <a:gd name="connsiteY1" fmla="*/ 2522483 h 2648608"/>
                <a:gd name="connsiteX2" fmla="*/ 2088932 w 5867400"/>
                <a:gd name="connsiteY2" fmla="*/ 2222938 h 2648608"/>
                <a:gd name="connsiteX3" fmla="*/ 3602421 w 5867400"/>
                <a:gd name="connsiteY3" fmla="*/ 630621 h 2648608"/>
                <a:gd name="connsiteX4" fmla="*/ 4548352 w 5867400"/>
                <a:gd name="connsiteY4" fmla="*/ 63062 h 2648608"/>
                <a:gd name="connsiteX5" fmla="*/ 5336628 w 5867400"/>
                <a:gd name="connsiteY5" fmla="*/ 252249 h 2648608"/>
                <a:gd name="connsiteX6" fmla="*/ 5825359 w 5867400"/>
                <a:gd name="connsiteY6" fmla="*/ 1103587 h 2648608"/>
                <a:gd name="connsiteX7" fmla="*/ 5588876 w 5867400"/>
                <a:gd name="connsiteY7" fmla="*/ 2112580 h 2648608"/>
                <a:gd name="connsiteX8" fmla="*/ 4721773 w 5867400"/>
                <a:gd name="connsiteY8" fmla="*/ 2506718 h 2648608"/>
                <a:gd name="connsiteX9" fmla="*/ 2956035 w 5867400"/>
                <a:gd name="connsiteY9" fmla="*/ 1261241 h 2648608"/>
                <a:gd name="connsiteX10" fmla="*/ 953813 w 5867400"/>
                <a:gd name="connsiteY10" fmla="*/ 63062 h 2648608"/>
                <a:gd name="connsiteX11" fmla="*/ 7883 w 5867400"/>
                <a:gd name="connsiteY11" fmla="*/ 1324304 h 2648608"/>
                <a:gd name="connsiteX0" fmla="*/ 10510 w 5870027"/>
                <a:gd name="connsiteY0" fmla="*/ 1324304 h 2648608"/>
                <a:gd name="connsiteX1" fmla="*/ 909144 w 5870027"/>
                <a:gd name="connsiteY1" fmla="*/ 2522483 h 2648608"/>
                <a:gd name="connsiteX2" fmla="*/ 2091559 w 5870027"/>
                <a:gd name="connsiteY2" fmla="*/ 2222938 h 2648608"/>
                <a:gd name="connsiteX3" fmla="*/ 3605048 w 5870027"/>
                <a:gd name="connsiteY3" fmla="*/ 630621 h 2648608"/>
                <a:gd name="connsiteX4" fmla="*/ 4550979 w 5870027"/>
                <a:gd name="connsiteY4" fmla="*/ 63062 h 2648608"/>
                <a:gd name="connsiteX5" fmla="*/ 5339255 w 5870027"/>
                <a:gd name="connsiteY5" fmla="*/ 252249 h 2648608"/>
                <a:gd name="connsiteX6" fmla="*/ 5827986 w 5870027"/>
                <a:gd name="connsiteY6" fmla="*/ 1103587 h 2648608"/>
                <a:gd name="connsiteX7" fmla="*/ 5591503 w 5870027"/>
                <a:gd name="connsiteY7" fmla="*/ 2112580 h 2648608"/>
                <a:gd name="connsiteX8" fmla="*/ 4724400 w 5870027"/>
                <a:gd name="connsiteY8" fmla="*/ 2506718 h 2648608"/>
                <a:gd name="connsiteX9" fmla="*/ 2958662 w 5870027"/>
                <a:gd name="connsiteY9" fmla="*/ 1261241 h 2648608"/>
                <a:gd name="connsiteX10" fmla="*/ 956440 w 5870027"/>
                <a:gd name="connsiteY10" fmla="*/ 63062 h 2648608"/>
                <a:gd name="connsiteX11" fmla="*/ 10510 w 5870027"/>
                <a:gd name="connsiteY11" fmla="*/ 1324304 h 2648608"/>
                <a:gd name="connsiteX0" fmla="*/ 10510 w 5870027"/>
                <a:gd name="connsiteY0" fmla="*/ 1324304 h 2648608"/>
                <a:gd name="connsiteX1" fmla="*/ 909144 w 5870027"/>
                <a:gd name="connsiteY1" fmla="*/ 2522483 h 2648608"/>
                <a:gd name="connsiteX2" fmla="*/ 2091559 w 5870027"/>
                <a:gd name="connsiteY2" fmla="*/ 2222938 h 2648608"/>
                <a:gd name="connsiteX3" fmla="*/ 3605048 w 5870027"/>
                <a:gd name="connsiteY3" fmla="*/ 630621 h 2648608"/>
                <a:gd name="connsiteX4" fmla="*/ 4550979 w 5870027"/>
                <a:gd name="connsiteY4" fmla="*/ 63062 h 2648608"/>
                <a:gd name="connsiteX5" fmla="*/ 5339255 w 5870027"/>
                <a:gd name="connsiteY5" fmla="*/ 252249 h 2648608"/>
                <a:gd name="connsiteX6" fmla="*/ 5827986 w 5870027"/>
                <a:gd name="connsiteY6" fmla="*/ 1103587 h 2648608"/>
                <a:gd name="connsiteX7" fmla="*/ 5591503 w 5870027"/>
                <a:gd name="connsiteY7" fmla="*/ 2112580 h 2648608"/>
                <a:gd name="connsiteX8" fmla="*/ 4724400 w 5870027"/>
                <a:gd name="connsiteY8" fmla="*/ 2506718 h 2648608"/>
                <a:gd name="connsiteX9" fmla="*/ 2958662 w 5870027"/>
                <a:gd name="connsiteY9" fmla="*/ 1261241 h 2648608"/>
                <a:gd name="connsiteX10" fmla="*/ 956440 w 5870027"/>
                <a:gd name="connsiteY10" fmla="*/ 63062 h 2648608"/>
                <a:gd name="connsiteX11" fmla="*/ 10510 w 5870027"/>
                <a:gd name="connsiteY11" fmla="*/ 1324304 h 2648608"/>
                <a:gd name="connsiteX0" fmla="*/ 10510 w 5870027"/>
                <a:gd name="connsiteY0" fmla="*/ 1324304 h 2648608"/>
                <a:gd name="connsiteX1" fmla="*/ 909144 w 5870027"/>
                <a:gd name="connsiteY1" fmla="*/ 2522483 h 2648608"/>
                <a:gd name="connsiteX2" fmla="*/ 2091559 w 5870027"/>
                <a:gd name="connsiteY2" fmla="*/ 2222938 h 2648608"/>
                <a:gd name="connsiteX3" fmla="*/ 3605048 w 5870027"/>
                <a:gd name="connsiteY3" fmla="*/ 630621 h 2648608"/>
                <a:gd name="connsiteX4" fmla="*/ 4550979 w 5870027"/>
                <a:gd name="connsiteY4" fmla="*/ 63062 h 2648608"/>
                <a:gd name="connsiteX5" fmla="*/ 5339255 w 5870027"/>
                <a:gd name="connsiteY5" fmla="*/ 252249 h 2648608"/>
                <a:gd name="connsiteX6" fmla="*/ 5827986 w 5870027"/>
                <a:gd name="connsiteY6" fmla="*/ 1103587 h 2648608"/>
                <a:gd name="connsiteX7" fmla="*/ 5591503 w 5870027"/>
                <a:gd name="connsiteY7" fmla="*/ 2112580 h 2648608"/>
                <a:gd name="connsiteX8" fmla="*/ 4724400 w 5870027"/>
                <a:gd name="connsiteY8" fmla="*/ 2506718 h 2648608"/>
                <a:gd name="connsiteX9" fmla="*/ 2958662 w 5870027"/>
                <a:gd name="connsiteY9" fmla="*/ 1261241 h 2648608"/>
                <a:gd name="connsiteX10" fmla="*/ 956440 w 5870027"/>
                <a:gd name="connsiteY10" fmla="*/ 63062 h 2648608"/>
                <a:gd name="connsiteX11" fmla="*/ 10510 w 5870027"/>
                <a:gd name="connsiteY11" fmla="*/ 1324304 h 2648608"/>
                <a:gd name="connsiteX0" fmla="*/ 10510 w 6001407"/>
                <a:gd name="connsiteY0" fmla="*/ 1340070 h 2664374"/>
                <a:gd name="connsiteX1" fmla="*/ 909144 w 6001407"/>
                <a:gd name="connsiteY1" fmla="*/ 2538249 h 2664374"/>
                <a:gd name="connsiteX2" fmla="*/ 2091559 w 6001407"/>
                <a:gd name="connsiteY2" fmla="*/ 2238704 h 2664374"/>
                <a:gd name="connsiteX3" fmla="*/ 3605048 w 6001407"/>
                <a:gd name="connsiteY3" fmla="*/ 646387 h 2664374"/>
                <a:gd name="connsiteX4" fmla="*/ 4550979 w 6001407"/>
                <a:gd name="connsiteY4" fmla="*/ 78828 h 2664374"/>
                <a:gd name="connsiteX5" fmla="*/ 5827986 w 6001407"/>
                <a:gd name="connsiteY5" fmla="*/ 1119353 h 2664374"/>
                <a:gd name="connsiteX6" fmla="*/ 5591503 w 6001407"/>
                <a:gd name="connsiteY6" fmla="*/ 2128346 h 2664374"/>
                <a:gd name="connsiteX7" fmla="*/ 4724400 w 6001407"/>
                <a:gd name="connsiteY7" fmla="*/ 2522484 h 2664374"/>
                <a:gd name="connsiteX8" fmla="*/ 2958662 w 6001407"/>
                <a:gd name="connsiteY8" fmla="*/ 1277007 h 2664374"/>
                <a:gd name="connsiteX9" fmla="*/ 956440 w 6001407"/>
                <a:gd name="connsiteY9" fmla="*/ 78828 h 2664374"/>
                <a:gd name="connsiteX10" fmla="*/ 10510 w 6001407"/>
                <a:gd name="connsiteY10" fmla="*/ 1340070 h 2664374"/>
                <a:gd name="connsiteX0" fmla="*/ 10510 w 5856889"/>
                <a:gd name="connsiteY0" fmla="*/ 1340070 h 2640725"/>
                <a:gd name="connsiteX1" fmla="*/ 909144 w 5856889"/>
                <a:gd name="connsiteY1" fmla="*/ 2538249 h 2640725"/>
                <a:gd name="connsiteX2" fmla="*/ 2091559 w 5856889"/>
                <a:gd name="connsiteY2" fmla="*/ 2238704 h 2640725"/>
                <a:gd name="connsiteX3" fmla="*/ 3605048 w 5856889"/>
                <a:gd name="connsiteY3" fmla="*/ 646387 h 2640725"/>
                <a:gd name="connsiteX4" fmla="*/ 4550979 w 5856889"/>
                <a:gd name="connsiteY4" fmla="*/ 78828 h 2640725"/>
                <a:gd name="connsiteX5" fmla="*/ 5827986 w 5856889"/>
                <a:gd name="connsiteY5" fmla="*/ 1119353 h 2640725"/>
                <a:gd name="connsiteX6" fmla="*/ 4724400 w 5856889"/>
                <a:gd name="connsiteY6" fmla="*/ 2522484 h 2640725"/>
                <a:gd name="connsiteX7" fmla="*/ 2958662 w 5856889"/>
                <a:gd name="connsiteY7" fmla="*/ 1277007 h 2640725"/>
                <a:gd name="connsiteX8" fmla="*/ 956440 w 5856889"/>
                <a:gd name="connsiteY8" fmla="*/ 78828 h 2640725"/>
                <a:gd name="connsiteX9" fmla="*/ 10510 w 5856889"/>
                <a:gd name="connsiteY9" fmla="*/ 1340070 h 2640725"/>
                <a:gd name="connsiteX0" fmla="*/ 10510 w 5872655"/>
                <a:gd name="connsiteY0" fmla="*/ 1361090 h 2661745"/>
                <a:gd name="connsiteX1" fmla="*/ 909144 w 5872655"/>
                <a:gd name="connsiteY1" fmla="*/ 2559269 h 2661745"/>
                <a:gd name="connsiteX2" fmla="*/ 2091559 w 5872655"/>
                <a:gd name="connsiteY2" fmla="*/ 2259724 h 2661745"/>
                <a:gd name="connsiteX3" fmla="*/ 3605048 w 5872655"/>
                <a:gd name="connsiteY3" fmla="*/ 667407 h 2661745"/>
                <a:gd name="connsiteX4" fmla="*/ 4550979 w 5872655"/>
                <a:gd name="connsiteY4" fmla="*/ 99848 h 2661745"/>
                <a:gd name="connsiteX5" fmla="*/ 5843752 w 5872655"/>
                <a:gd name="connsiteY5" fmla="*/ 1266497 h 2661745"/>
                <a:gd name="connsiteX6" fmla="*/ 4724400 w 5872655"/>
                <a:gd name="connsiteY6" fmla="*/ 2543504 h 2661745"/>
                <a:gd name="connsiteX7" fmla="*/ 2958662 w 5872655"/>
                <a:gd name="connsiteY7" fmla="*/ 1298027 h 2661745"/>
                <a:gd name="connsiteX8" fmla="*/ 956440 w 5872655"/>
                <a:gd name="connsiteY8" fmla="*/ 99848 h 2661745"/>
                <a:gd name="connsiteX9" fmla="*/ 10510 w 5872655"/>
                <a:gd name="connsiteY9" fmla="*/ 1361090 h 2661745"/>
                <a:gd name="connsiteX0" fmla="*/ 10510 w 5843752"/>
                <a:gd name="connsiteY0" fmla="*/ 1361090 h 2661745"/>
                <a:gd name="connsiteX1" fmla="*/ 909144 w 5843752"/>
                <a:gd name="connsiteY1" fmla="*/ 2559269 h 2661745"/>
                <a:gd name="connsiteX2" fmla="*/ 2091559 w 5843752"/>
                <a:gd name="connsiteY2" fmla="*/ 2259724 h 2661745"/>
                <a:gd name="connsiteX3" fmla="*/ 3605048 w 5843752"/>
                <a:gd name="connsiteY3" fmla="*/ 667407 h 2661745"/>
                <a:gd name="connsiteX4" fmla="*/ 4550979 w 5843752"/>
                <a:gd name="connsiteY4" fmla="*/ 99848 h 2661745"/>
                <a:gd name="connsiteX5" fmla="*/ 5843752 w 5843752"/>
                <a:gd name="connsiteY5" fmla="*/ 1266497 h 2661745"/>
                <a:gd name="connsiteX6" fmla="*/ 4724400 w 5843752"/>
                <a:gd name="connsiteY6" fmla="*/ 2543504 h 2661745"/>
                <a:gd name="connsiteX7" fmla="*/ 2958662 w 5843752"/>
                <a:gd name="connsiteY7" fmla="*/ 1298027 h 2661745"/>
                <a:gd name="connsiteX8" fmla="*/ 956440 w 5843752"/>
                <a:gd name="connsiteY8" fmla="*/ 99848 h 2661745"/>
                <a:gd name="connsiteX9" fmla="*/ 10510 w 5843752"/>
                <a:gd name="connsiteY9" fmla="*/ 1361090 h 2661745"/>
                <a:gd name="connsiteX0" fmla="*/ 10510 w 5843752"/>
                <a:gd name="connsiteY0" fmla="*/ 1361090 h 2661745"/>
                <a:gd name="connsiteX1" fmla="*/ 909144 w 5843752"/>
                <a:gd name="connsiteY1" fmla="*/ 2559269 h 2661745"/>
                <a:gd name="connsiteX2" fmla="*/ 2091559 w 5843752"/>
                <a:gd name="connsiteY2" fmla="*/ 2259724 h 2661745"/>
                <a:gd name="connsiteX3" fmla="*/ 3605048 w 5843752"/>
                <a:gd name="connsiteY3" fmla="*/ 667407 h 2661745"/>
                <a:gd name="connsiteX4" fmla="*/ 4550979 w 5843752"/>
                <a:gd name="connsiteY4" fmla="*/ 99848 h 2661745"/>
                <a:gd name="connsiteX5" fmla="*/ 5843752 w 5843752"/>
                <a:gd name="connsiteY5" fmla="*/ 1266497 h 2661745"/>
                <a:gd name="connsiteX6" fmla="*/ 4724400 w 5843752"/>
                <a:gd name="connsiteY6" fmla="*/ 2543504 h 2661745"/>
                <a:gd name="connsiteX7" fmla="*/ 2958662 w 5843752"/>
                <a:gd name="connsiteY7" fmla="*/ 1298027 h 2661745"/>
                <a:gd name="connsiteX8" fmla="*/ 956440 w 5843752"/>
                <a:gd name="connsiteY8" fmla="*/ 99848 h 2661745"/>
                <a:gd name="connsiteX9" fmla="*/ 10510 w 5843752"/>
                <a:gd name="connsiteY9" fmla="*/ 1361090 h 2661745"/>
                <a:gd name="connsiteX0" fmla="*/ 10510 w 5843752"/>
                <a:gd name="connsiteY0" fmla="*/ 1392621 h 2693276"/>
                <a:gd name="connsiteX1" fmla="*/ 909144 w 5843752"/>
                <a:gd name="connsiteY1" fmla="*/ 2590800 h 2693276"/>
                <a:gd name="connsiteX2" fmla="*/ 2091559 w 5843752"/>
                <a:gd name="connsiteY2" fmla="*/ 2291255 h 2693276"/>
                <a:gd name="connsiteX3" fmla="*/ 3605048 w 5843752"/>
                <a:gd name="connsiteY3" fmla="*/ 698938 h 2693276"/>
                <a:gd name="connsiteX4" fmla="*/ 4882055 w 5843752"/>
                <a:gd name="connsiteY4" fmla="*/ 99848 h 2693276"/>
                <a:gd name="connsiteX5" fmla="*/ 5843752 w 5843752"/>
                <a:gd name="connsiteY5" fmla="*/ 1298028 h 2693276"/>
                <a:gd name="connsiteX6" fmla="*/ 4724400 w 5843752"/>
                <a:gd name="connsiteY6" fmla="*/ 2575035 h 2693276"/>
                <a:gd name="connsiteX7" fmla="*/ 2958662 w 5843752"/>
                <a:gd name="connsiteY7" fmla="*/ 1329558 h 2693276"/>
                <a:gd name="connsiteX8" fmla="*/ 956440 w 5843752"/>
                <a:gd name="connsiteY8" fmla="*/ 131379 h 2693276"/>
                <a:gd name="connsiteX9" fmla="*/ 10510 w 5843752"/>
                <a:gd name="connsiteY9" fmla="*/ 1392621 h 2693276"/>
                <a:gd name="connsiteX0" fmla="*/ 10510 w 5843752"/>
                <a:gd name="connsiteY0" fmla="*/ 1392621 h 2693276"/>
                <a:gd name="connsiteX1" fmla="*/ 909144 w 5843752"/>
                <a:gd name="connsiteY1" fmla="*/ 2590800 h 2693276"/>
                <a:gd name="connsiteX2" fmla="*/ 2091559 w 5843752"/>
                <a:gd name="connsiteY2" fmla="*/ 2291255 h 2693276"/>
                <a:gd name="connsiteX3" fmla="*/ 3605048 w 5843752"/>
                <a:gd name="connsiteY3" fmla="*/ 698938 h 2693276"/>
                <a:gd name="connsiteX4" fmla="*/ 4882055 w 5843752"/>
                <a:gd name="connsiteY4" fmla="*/ 99848 h 2693276"/>
                <a:gd name="connsiteX5" fmla="*/ 5843752 w 5843752"/>
                <a:gd name="connsiteY5" fmla="*/ 1298028 h 2693276"/>
                <a:gd name="connsiteX6" fmla="*/ 4724400 w 5843752"/>
                <a:gd name="connsiteY6" fmla="*/ 2575035 h 2693276"/>
                <a:gd name="connsiteX7" fmla="*/ 2958662 w 5843752"/>
                <a:gd name="connsiteY7" fmla="*/ 1329558 h 2693276"/>
                <a:gd name="connsiteX8" fmla="*/ 956440 w 5843752"/>
                <a:gd name="connsiteY8" fmla="*/ 131379 h 2693276"/>
                <a:gd name="connsiteX9" fmla="*/ 10510 w 5843752"/>
                <a:gd name="connsiteY9" fmla="*/ 1392621 h 2693276"/>
                <a:gd name="connsiteX0" fmla="*/ 10510 w 5843752"/>
                <a:gd name="connsiteY0" fmla="*/ 1350580 h 2651235"/>
                <a:gd name="connsiteX1" fmla="*/ 909144 w 5843752"/>
                <a:gd name="connsiteY1" fmla="*/ 2548759 h 2651235"/>
                <a:gd name="connsiteX2" fmla="*/ 2091559 w 5843752"/>
                <a:gd name="connsiteY2" fmla="*/ 2249214 h 2651235"/>
                <a:gd name="connsiteX3" fmla="*/ 3605048 w 5843752"/>
                <a:gd name="connsiteY3" fmla="*/ 656897 h 2651235"/>
                <a:gd name="connsiteX4" fmla="*/ 4882055 w 5843752"/>
                <a:gd name="connsiteY4" fmla="*/ 57807 h 2651235"/>
                <a:gd name="connsiteX5" fmla="*/ 5843752 w 5843752"/>
                <a:gd name="connsiteY5" fmla="*/ 1255987 h 2651235"/>
                <a:gd name="connsiteX6" fmla="*/ 4724400 w 5843752"/>
                <a:gd name="connsiteY6" fmla="*/ 2532994 h 2651235"/>
                <a:gd name="connsiteX7" fmla="*/ 2958662 w 5843752"/>
                <a:gd name="connsiteY7" fmla="*/ 1287517 h 2651235"/>
                <a:gd name="connsiteX8" fmla="*/ 956440 w 5843752"/>
                <a:gd name="connsiteY8" fmla="*/ 89338 h 2651235"/>
                <a:gd name="connsiteX9" fmla="*/ 10510 w 5843752"/>
                <a:gd name="connsiteY9" fmla="*/ 1350580 h 2651235"/>
                <a:gd name="connsiteX0" fmla="*/ 10510 w 5843752"/>
                <a:gd name="connsiteY0" fmla="*/ 1298028 h 2598683"/>
                <a:gd name="connsiteX1" fmla="*/ 909144 w 5843752"/>
                <a:gd name="connsiteY1" fmla="*/ 2496207 h 2598683"/>
                <a:gd name="connsiteX2" fmla="*/ 2091559 w 5843752"/>
                <a:gd name="connsiteY2" fmla="*/ 2196662 h 2598683"/>
                <a:gd name="connsiteX3" fmla="*/ 3605048 w 5843752"/>
                <a:gd name="connsiteY3" fmla="*/ 604345 h 2598683"/>
                <a:gd name="connsiteX4" fmla="*/ 4882055 w 5843752"/>
                <a:gd name="connsiteY4" fmla="*/ 5255 h 2598683"/>
                <a:gd name="connsiteX5" fmla="*/ 5843752 w 5843752"/>
                <a:gd name="connsiteY5" fmla="*/ 1203435 h 2598683"/>
                <a:gd name="connsiteX6" fmla="*/ 4724400 w 5843752"/>
                <a:gd name="connsiteY6" fmla="*/ 2480442 h 2598683"/>
                <a:gd name="connsiteX7" fmla="*/ 2958662 w 5843752"/>
                <a:gd name="connsiteY7" fmla="*/ 1234965 h 2598683"/>
                <a:gd name="connsiteX8" fmla="*/ 956440 w 5843752"/>
                <a:gd name="connsiteY8" fmla="*/ 36786 h 2598683"/>
                <a:gd name="connsiteX9" fmla="*/ 10510 w 5843752"/>
                <a:gd name="connsiteY9" fmla="*/ 1298028 h 2598683"/>
                <a:gd name="connsiteX0" fmla="*/ 10510 w 5843752"/>
                <a:gd name="connsiteY0" fmla="*/ 1298028 h 2598683"/>
                <a:gd name="connsiteX1" fmla="*/ 909144 w 5843752"/>
                <a:gd name="connsiteY1" fmla="*/ 2496207 h 2598683"/>
                <a:gd name="connsiteX2" fmla="*/ 2091559 w 5843752"/>
                <a:gd name="connsiteY2" fmla="*/ 2196662 h 2598683"/>
                <a:gd name="connsiteX3" fmla="*/ 2942896 w 5843752"/>
                <a:gd name="connsiteY3" fmla="*/ 1363553 h 2598683"/>
                <a:gd name="connsiteX4" fmla="*/ 4882055 w 5843752"/>
                <a:gd name="connsiteY4" fmla="*/ 5255 h 2598683"/>
                <a:gd name="connsiteX5" fmla="*/ 5843752 w 5843752"/>
                <a:gd name="connsiteY5" fmla="*/ 1203435 h 2598683"/>
                <a:gd name="connsiteX6" fmla="*/ 4724400 w 5843752"/>
                <a:gd name="connsiteY6" fmla="*/ 2480442 h 2598683"/>
                <a:gd name="connsiteX7" fmla="*/ 2958662 w 5843752"/>
                <a:gd name="connsiteY7" fmla="*/ 1234965 h 2598683"/>
                <a:gd name="connsiteX8" fmla="*/ 956440 w 5843752"/>
                <a:gd name="connsiteY8" fmla="*/ 36786 h 2598683"/>
                <a:gd name="connsiteX9" fmla="*/ 10510 w 5843752"/>
                <a:gd name="connsiteY9" fmla="*/ 1298028 h 2598683"/>
                <a:gd name="connsiteX0" fmla="*/ 10510 w 5843752"/>
                <a:gd name="connsiteY0" fmla="*/ 1298028 h 2507128"/>
                <a:gd name="connsiteX1" fmla="*/ 909144 w 5843752"/>
                <a:gd name="connsiteY1" fmla="*/ 2496207 h 2507128"/>
                <a:gd name="connsiteX2" fmla="*/ 2942896 w 5843752"/>
                <a:gd name="connsiteY2" fmla="*/ 1363553 h 2507128"/>
                <a:gd name="connsiteX3" fmla="*/ 4882055 w 5843752"/>
                <a:gd name="connsiteY3" fmla="*/ 5255 h 2507128"/>
                <a:gd name="connsiteX4" fmla="*/ 5843752 w 5843752"/>
                <a:gd name="connsiteY4" fmla="*/ 1203435 h 2507128"/>
                <a:gd name="connsiteX5" fmla="*/ 4724400 w 5843752"/>
                <a:gd name="connsiteY5" fmla="*/ 2480442 h 2507128"/>
                <a:gd name="connsiteX6" fmla="*/ 2958662 w 5843752"/>
                <a:gd name="connsiteY6" fmla="*/ 1234965 h 2507128"/>
                <a:gd name="connsiteX7" fmla="*/ 956440 w 5843752"/>
                <a:gd name="connsiteY7" fmla="*/ 36786 h 2507128"/>
                <a:gd name="connsiteX8" fmla="*/ 10510 w 5843752"/>
                <a:gd name="connsiteY8" fmla="*/ 1298028 h 2507128"/>
                <a:gd name="connsiteX0" fmla="*/ 10510 w 5843752"/>
                <a:gd name="connsiteY0" fmla="*/ 1298028 h 2570190"/>
                <a:gd name="connsiteX1" fmla="*/ 909144 w 5843752"/>
                <a:gd name="connsiteY1" fmla="*/ 2496207 h 2570190"/>
                <a:gd name="connsiteX2" fmla="*/ 2942896 w 5843752"/>
                <a:gd name="connsiteY2" fmla="*/ 1363553 h 2570190"/>
                <a:gd name="connsiteX3" fmla="*/ 4882055 w 5843752"/>
                <a:gd name="connsiteY3" fmla="*/ 5255 h 2570190"/>
                <a:gd name="connsiteX4" fmla="*/ 5843752 w 5843752"/>
                <a:gd name="connsiteY4" fmla="*/ 1203435 h 2570190"/>
                <a:gd name="connsiteX5" fmla="*/ 4724400 w 5843752"/>
                <a:gd name="connsiteY5" fmla="*/ 2480442 h 2570190"/>
                <a:gd name="connsiteX6" fmla="*/ 2958662 w 5843752"/>
                <a:gd name="connsiteY6" fmla="*/ 1234965 h 2570190"/>
                <a:gd name="connsiteX7" fmla="*/ 956440 w 5843752"/>
                <a:gd name="connsiteY7" fmla="*/ 36786 h 2570190"/>
                <a:gd name="connsiteX8" fmla="*/ 10510 w 5843752"/>
                <a:gd name="connsiteY8" fmla="*/ 1298028 h 2570190"/>
                <a:gd name="connsiteX0" fmla="*/ 10510 w 5843752"/>
                <a:gd name="connsiteY0" fmla="*/ 1298028 h 2570190"/>
                <a:gd name="connsiteX1" fmla="*/ 909144 w 5843752"/>
                <a:gd name="connsiteY1" fmla="*/ 2496207 h 2570190"/>
                <a:gd name="connsiteX2" fmla="*/ 2942896 w 5843752"/>
                <a:gd name="connsiteY2" fmla="*/ 1363553 h 2570190"/>
                <a:gd name="connsiteX3" fmla="*/ 4882055 w 5843752"/>
                <a:gd name="connsiteY3" fmla="*/ 5255 h 2570190"/>
                <a:gd name="connsiteX4" fmla="*/ 5843752 w 5843752"/>
                <a:gd name="connsiteY4" fmla="*/ 1203435 h 2570190"/>
                <a:gd name="connsiteX5" fmla="*/ 4724400 w 5843752"/>
                <a:gd name="connsiteY5" fmla="*/ 2480442 h 2570190"/>
                <a:gd name="connsiteX6" fmla="*/ 2958662 w 5843752"/>
                <a:gd name="connsiteY6" fmla="*/ 1234965 h 2570190"/>
                <a:gd name="connsiteX7" fmla="*/ 956440 w 5843752"/>
                <a:gd name="connsiteY7" fmla="*/ 36786 h 2570190"/>
                <a:gd name="connsiteX8" fmla="*/ 10510 w 5843752"/>
                <a:gd name="connsiteY8" fmla="*/ 1298028 h 2570190"/>
                <a:gd name="connsiteX0" fmla="*/ 10510 w 5843752"/>
                <a:gd name="connsiteY0" fmla="*/ 1298028 h 2570190"/>
                <a:gd name="connsiteX1" fmla="*/ 909144 w 5843752"/>
                <a:gd name="connsiteY1" fmla="*/ 2496207 h 2570190"/>
                <a:gd name="connsiteX2" fmla="*/ 2942896 w 5843752"/>
                <a:gd name="connsiteY2" fmla="*/ 1363553 h 2570190"/>
                <a:gd name="connsiteX3" fmla="*/ 4882055 w 5843752"/>
                <a:gd name="connsiteY3" fmla="*/ 5255 h 2570190"/>
                <a:gd name="connsiteX4" fmla="*/ 5843752 w 5843752"/>
                <a:gd name="connsiteY4" fmla="*/ 1203435 h 2570190"/>
                <a:gd name="connsiteX5" fmla="*/ 4724400 w 5843752"/>
                <a:gd name="connsiteY5" fmla="*/ 2480442 h 2570190"/>
                <a:gd name="connsiteX6" fmla="*/ 2958662 w 5843752"/>
                <a:gd name="connsiteY6" fmla="*/ 1234965 h 2570190"/>
                <a:gd name="connsiteX7" fmla="*/ 956440 w 5843752"/>
                <a:gd name="connsiteY7" fmla="*/ 36786 h 2570190"/>
                <a:gd name="connsiteX8" fmla="*/ 10510 w 5843752"/>
                <a:gd name="connsiteY8" fmla="*/ 1298028 h 2570190"/>
                <a:gd name="connsiteX0" fmla="*/ 10510 w 5843752"/>
                <a:gd name="connsiteY0" fmla="*/ 1298028 h 2570190"/>
                <a:gd name="connsiteX1" fmla="*/ 909144 w 5843752"/>
                <a:gd name="connsiteY1" fmla="*/ 2496207 h 2570190"/>
                <a:gd name="connsiteX2" fmla="*/ 2942896 w 5843752"/>
                <a:gd name="connsiteY2" fmla="*/ 1363553 h 2570190"/>
                <a:gd name="connsiteX3" fmla="*/ 4882055 w 5843752"/>
                <a:gd name="connsiteY3" fmla="*/ 5255 h 2570190"/>
                <a:gd name="connsiteX4" fmla="*/ 5843752 w 5843752"/>
                <a:gd name="connsiteY4" fmla="*/ 1203435 h 2570190"/>
                <a:gd name="connsiteX5" fmla="*/ 4724400 w 5843752"/>
                <a:gd name="connsiteY5" fmla="*/ 2480442 h 2570190"/>
                <a:gd name="connsiteX6" fmla="*/ 2958662 w 5843752"/>
                <a:gd name="connsiteY6" fmla="*/ 1234965 h 2570190"/>
                <a:gd name="connsiteX7" fmla="*/ 956440 w 5843752"/>
                <a:gd name="connsiteY7" fmla="*/ 36786 h 2570190"/>
                <a:gd name="connsiteX8" fmla="*/ 10510 w 5843752"/>
                <a:gd name="connsiteY8" fmla="*/ 1298028 h 2570190"/>
                <a:gd name="connsiteX0" fmla="*/ 10510 w 5843752"/>
                <a:gd name="connsiteY0" fmla="*/ 1271753 h 2543915"/>
                <a:gd name="connsiteX1" fmla="*/ 909144 w 5843752"/>
                <a:gd name="connsiteY1" fmla="*/ 2469932 h 2543915"/>
                <a:gd name="connsiteX2" fmla="*/ 2942896 w 5843752"/>
                <a:gd name="connsiteY2" fmla="*/ 1337278 h 2543915"/>
                <a:gd name="connsiteX3" fmla="*/ 4708634 w 5843752"/>
                <a:gd name="connsiteY3" fmla="*/ 73573 h 2543915"/>
                <a:gd name="connsiteX4" fmla="*/ 5843752 w 5843752"/>
                <a:gd name="connsiteY4" fmla="*/ 1177160 h 2543915"/>
                <a:gd name="connsiteX5" fmla="*/ 4724400 w 5843752"/>
                <a:gd name="connsiteY5" fmla="*/ 2454167 h 2543915"/>
                <a:gd name="connsiteX6" fmla="*/ 2958662 w 5843752"/>
                <a:gd name="connsiteY6" fmla="*/ 1208690 h 2543915"/>
                <a:gd name="connsiteX7" fmla="*/ 956440 w 5843752"/>
                <a:gd name="connsiteY7" fmla="*/ 10511 h 2543915"/>
                <a:gd name="connsiteX8" fmla="*/ 10510 w 5843752"/>
                <a:gd name="connsiteY8" fmla="*/ 1271753 h 2543915"/>
                <a:gd name="connsiteX0" fmla="*/ 10510 w 5843752"/>
                <a:gd name="connsiteY0" fmla="*/ 1271753 h 2543915"/>
                <a:gd name="connsiteX1" fmla="*/ 909144 w 5843752"/>
                <a:gd name="connsiteY1" fmla="*/ 2469932 h 2543915"/>
                <a:gd name="connsiteX2" fmla="*/ 2942896 w 5843752"/>
                <a:gd name="connsiteY2" fmla="*/ 1337278 h 2543915"/>
                <a:gd name="connsiteX3" fmla="*/ 4708634 w 5843752"/>
                <a:gd name="connsiteY3" fmla="*/ 73573 h 2543915"/>
                <a:gd name="connsiteX4" fmla="*/ 5843752 w 5843752"/>
                <a:gd name="connsiteY4" fmla="*/ 1366346 h 2543915"/>
                <a:gd name="connsiteX5" fmla="*/ 4724400 w 5843752"/>
                <a:gd name="connsiteY5" fmla="*/ 2454167 h 2543915"/>
                <a:gd name="connsiteX6" fmla="*/ 2958662 w 5843752"/>
                <a:gd name="connsiteY6" fmla="*/ 1208690 h 2543915"/>
                <a:gd name="connsiteX7" fmla="*/ 956440 w 5843752"/>
                <a:gd name="connsiteY7" fmla="*/ 10511 h 2543915"/>
                <a:gd name="connsiteX8" fmla="*/ 10510 w 5843752"/>
                <a:gd name="connsiteY8" fmla="*/ 1271753 h 2543915"/>
                <a:gd name="connsiteX0" fmla="*/ 10510 w 5843752"/>
                <a:gd name="connsiteY0" fmla="*/ 1271753 h 2543915"/>
                <a:gd name="connsiteX1" fmla="*/ 909144 w 5843752"/>
                <a:gd name="connsiteY1" fmla="*/ 2469932 h 2543915"/>
                <a:gd name="connsiteX2" fmla="*/ 2942896 w 5843752"/>
                <a:gd name="connsiteY2" fmla="*/ 1337278 h 2543915"/>
                <a:gd name="connsiteX3" fmla="*/ 4708634 w 5843752"/>
                <a:gd name="connsiteY3" fmla="*/ 73573 h 2543915"/>
                <a:gd name="connsiteX4" fmla="*/ 5843752 w 5843752"/>
                <a:gd name="connsiteY4" fmla="*/ 1366346 h 2543915"/>
                <a:gd name="connsiteX5" fmla="*/ 4535214 w 5843752"/>
                <a:gd name="connsiteY5" fmla="*/ 2454167 h 2543915"/>
                <a:gd name="connsiteX6" fmla="*/ 2958662 w 5843752"/>
                <a:gd name="connsiteY6" fmla="*/ 1208690 h 2543915"/>
                <a:gd name="connsiteX7" fmla="*/ 956440 w 5843752"/>
                <a:gd name="connsiteY7" fmla="*/ 10511 h 2543915"/>
                <a:gd name="connsiteX8" fmla="*/ 10510 w 5843752"/>
                <a:gd name="connsiteY8" fmla="*/ 1271753 h 2543915"/>
                <a:gd name="connsiteX0" fmla="*/ 10510 w 5843752"/>
                <a:gd name="connsiteY0" fmla="*/ 1271753 h 2543915"/>
                <a:gd name="connsiteX1" fmla="*/ 909144 w 5843752"/>
                <a:gd name="connsiteY1" fmla="*/ 2469932 h 2543915"/>
                <a:gd name="connsiteX2" fmla="*/ 2942896 w 5843752"/>
                <a:gd name="connsiteY2" fmla="*/ 1337278 h 2543915"/>
                <a:gd name="connsiteX3" fmla="*/ 4708634 w 5843752"/>
                <a:gd name="connsiteY3" fmla="*/ 73573 h 2543915"/>
                <a:gd name="connsiteX4" fmla="*/ 5843752 w 5843752"/>
                <a:gd name="connsiteY4" fmla="*/ 1366346 h 2543915"/>
                <a:gd name="connsiteX5" fmla="*/ 4566745 w 5843752"/>
                <a:gd name="connsiteY5" fmla="*/ 2454167 h 2543915"/>
                <a:gd name="connsiteX6" fmla="*/ 2958662 w 5843752"/>
                <a:gd name="connsiteY6" fmla="*/ 1208690 h 2543915"/>
                <a:gd name="connsiteX7" fmla="*/ 956440 w 5843752"/>
                <a:gd name="connsiteY7" fmla="*/ 10511 h 2543915"/>
                <a:gd name="connsiteX8" fmla="*/ 10510 w 5843752"/>
                <a:gd name="connsiteY8" fmla="*/ 1271753 h 2543915"/>
                <a:gd name="connsiteX0" fmla="*/ 10510 w 5843752"/>
                <a:gd name="connsiteY0" fmla="*/ 1271753 h 2543915"/>
                <a:gd name="connsiteX1" fmla="*/ 909144 w 5843752"/>
                <a:gd name="connsiteY1" fmla="*/ 2469932 h 2543915"/>
                <a:gd name="connsiteX2" fmla="*/ 2942896 w 5843752"/>
                <a:gd name="connsiteY2" fmla="*/ 1337278 h 2543915"/>
                <a:gd name="connsiteX3" fmla="*/ 4708634 w 5843752"/>
                <a:gd name="connsiteY3" fmla="*/ 73573 h 2543915"/>
                <a:gd name="connsiteX4" fmla="*/ 5843752 w 5843752"/>
                <a:gd name="connsiteY4" fmla="*/ 1366346 h 2543915"/>
                <a:gd name="connsiteX5" fmla="*/ 4566745 w 5843752"/>
                <a:gd name="connsiteY5" fmla="*/ 2454167 h 2543915"/>
                <a:gd name="connsiteX6" fmla="*/ 2958662 w 5843752"/>
                <a:gd name="connsiteY6" fmla="*/ 1208690 h 2543915"/>
                <a:gd name="connsiteX7" fmla="*/ 956440 w 5843752"/>
                <a:gd name="connsiteY7" fmla="*/ 10511 h 2543915"/>
                <a:gd name="connsiteX8" fmla="*/ 10510 w 5843752"/>
                <a:gd name="connsiteY8" fmla="*/ 1271753 h 2543915"/>
                <a:gd name="connsiteX0" fmla="*/ 10510 w 5843752"/>
                <a:gd name="connsiteY0" fmla="*/ 1271753 h 2543915"/>
                <a:gd name="connsiteX1" fmla="*/ 909144 w 5843752"/>
                <a:gd name="connsiteY1" fmla="*/ 2469932 h 2543915"/>
                <a:gd name="connsiteX2" fmla="*/ 2942896 w 5843752"/>
                <a:gd name="connsiteY2" fmla="*/ 1337278 h 2543915"/>
                <a:gd name="connsiteX3" fmla="*/ 4708634 w 5843752"/>
                <a:gd name="connsiteY3" fmla="*/ 73573 h 2543915"/>
                <a:gd name="connsiteX4" fmla="*/ 5843752 w 5843752"/>
                <a:gd name="connsiteY4" fmla="*/ 1366346 h 2543915"/>
                <a:gd name="connsiteX5" fmla="*/ 4566745 w 5843752"/>
                <a:gd name="connsiteY5" fmla="*/ 2454167 h 2543915"/>
                <a:gd name="connsiteX6" fmla="*/ 2958662 w 5843752"/>
                <a:gd name="connsiteY6" fmla="*/ 1208690 h 2543915"/>
                <a:gd name="connsiteX7" fmla="*/ 956440 w 5843752"/>
                <a:gd name="connsiteY7" fmla="*/ 10511 h 2543915"/>
                <a:gd name="connsiteX8" fmla="*/ 10510 w 5843752"/>
                <a:gd name="connsiteY8" fmla="*/ 1271753 h 2543915"/>
                <a:gd name="connsiteX0" fmla="*/ 10510 w 5843752"/>
                <a:gd name="connsiteY0" fmla="*/ 1271753 h 2543915"/>
                <a:gd name="connsiteX1" fmla="*/ 909144 w 5843752"/>
                <a:gd name="connsiteY1" fmla="*/ 2469932 h 2543915"/>
                <a:gd name="connsiteX2" fmla="*/ 2942896 w 5843752"/>
                <a:gd name="connsiteY2" fmla="*/ 1337278 h 2543915"/>
                <a:gd name="connsiteX3" fmla="*/ 4708634 w 5843752"/>
                <a:gd name="connsiteY3" fmla="*/ 73573 h 2543915"/>
                <a:gd name="connsiteX4" fmla="*/ 5843752 w 5843752"/>
                <a:gd name="connsiteY4" fmla="*/ 1366346 h 2543915"/>
                <a:gd name="connsiteX5" fmla="*/ 4566745 w 5843752"/>
                <a:gd name="connsiteY5" fmla="*/ 2454167 h 2543915"/>
                <a:gd name="connsiteX6" fmla="*/ 2958662 w 5843752"/>
                <a:gd name="connsiteY6" fmla="*/ 1208690 h 2543915"/>
                <a:gd name="connsiteX7" fmla="*/ 956440 w 5843752"/>
                <a:gd name="connsiteY7" fmla="*/ 10511 h 2543915"/>
                <a:gd name="connsiteX8" fmla="*/ 10510 w 5843752"/>
                <a:gd name="connsiteY8" fmla="*/ 1271753 h 2543915"/>
                <a:gd name="connsiteX0" fmla="*/ 10510 w 5843752"/>
                <a:gd name="connsiteY0" fmla="*/ 1271753 h 2543915"/>
                <a:gd name="connsiteX1" fmla="*/ 909144 w 5843752"/>
                <a:gd name="connsiteY1" fmla="*/ 2469932 h 2543915"/>
                <a:gd name="connsiteX2" fmla="*/ 2942896 w 5843752"/>
                <a:gd name="connsiteY2" fmla="*/ 1337278 h 2543915"/>
                <a:gd name="connsiteX3" fmla="*/ 4708634 w 5843752"/>
                <a:gd name="connsiteY3" fmla="*/ 73573 h 2543915"/>
                <a:gd name="connsiteX4" fmla="*/ 5843752 w 5843752"/>
                <a:gd name="connsiteY4" fmla="*/ 1366346 h 2543915"/>
                <a:gd name="connsiteX5" fmla="*/ 4566745 w 5843752"/>
                <a:gd name="connsiteY5" fmla="*/ 2454167 h 2543915"/>
                <a:gd name="connsiteX6" fmla="*/ 2958662 w 5843752"/>
                <a:gd name="connsiteY6" fmla="*/ 1208690 h 2543915"/>
                <a:gd name="connsiteX7" fmla="*/ 956440 w 5843752"/>
                <a:gd name="connsiteY7" fmla="*/ 10511 h 2543915"/>
                <a:gd name="connsiteX8" fmla="*/ 10510 w 5843752"/>
                <a:gd name="connsiteY8" fmla="*/ 1271753 h 2543915"/>
                <a:gd name="connsiteX0" fmla="*/ 10510 w 5843752"/>
                <a:gd name="connsiteY0" fmla="*/ 1271753 h 2543915"/>
                <a:gd name="connsiteX1" fmla="*/ 909144 w 5843752"/>
                <a:gd name="connsiteY1" fmla="*/ 2469932 h 2543915"/>
                <a:gd name="connsiteX2" fmla="*/ 2942896 w 5843752"/>
                <a:gd name="connsiteY2" fmla="*/ 1337278 h 2543915"/>
                <a:gd name="connsiteX3" fmla="*/ 4708634 w 5843752"/>
                <a:gd name="connsiteY3" fmla="*/ 73573 h 2543915"/>
                <a:gd name="connsiteX4" fmla="*/ 5843752 w 5843752"/>
                <a:gd name="connsiteY4" fmla="*/ 1366346 h 2543915"/>
                <a:gd name="connsiteX5" fmla="*/ 4566745 w 5843752"/>
                <a:gd name="connsiteY5" fmla="*/ 2454167 h 2543915"/>
                <a:gd name="connsiteX6" fmla="*/ 2958662 w 5843752"/>
                <a:gd name="connsiteY6" fmla="*/ 1208690 h 2543915"/>
                <a:gd name="connsiteX7" fmla="*/ 956440 w 5843752"/>
                <a:gd name="connsiteY7" fmla="*/ 10511 h 2543915"/>
                <a:gd name="connsiteX8" fmla="*/ 10510 w 5843752"/>
                <a:gd name="connsiteY8" fmla="*/ 1271753 h 2543915"/>
                <a:gd name="connsiteX0" fmla="*/ 10510 w 5843752"/>
                <a:gd name="connsiteY0" fmla="*/ 1271753 h 2543915"/>
                <a:gd name="connsiteX1" fmla="*/ 909144 w 5843752"/>
                <a:gd name="connsiteY1" fmla="*/ 2469932 h 2543915"/>
                <a:gd name="connsiteX2" fmla="*/ 2942896 w 5843752"/>
                <a:gd name="connsiteY2" fmla="*/ 1337278 h 2543915"/>
                <a:gd name="connsiteX3" fmla="*/ 4708634 w 5843752"/>
                <a:gd name="connsiteY3" fmla="*/ 73573 h 2543915"/>
                <a:gd name="connsiteX4" fmla="*/ 5843752 w 5843752"/>
                <a:gd name="connsiteY4" fmla="*/ 1366346 h 2543915"/>
                <a:gd name="connsiteX5" fmla="*/ 4566745 w 5843752"/>
                <a:gd name="connsiteY5" fmla="*/ 2454167 h 2543915"/>
                <a:gd name="connsiteX6" fmla="*/ 2958662 w 5843752"/>
                <a:gd name="connsiteY6" fmla="*/ 1208690 h 2543915"/>
                <a:gd name="connsiteX7" fmla="*/ 956440 w 5843752"/>
                <a:gd name="connsiteY7" fmla="*/ 10511 h 2543915"/>
                <a:gd name="connsiteX8" fmla="*/ 10510 w 5843752"/>
                <a:gd name="connsiteY8" fmla="*/ 1271753 h 2543915"/>
                <a:gd name="connsiteX0" fmla="*/ 10510 w 5909442"/>
                <a:gd name="connsiteY0" fmla="*/ 1271753 h 2543915"/>
                <a:gd name="connsiteX1" fmla="*/ 909144 w 5909442"/>
                <a:gd name="connsiteY1" fmla="*/ 2469932 h 2543915"/>
                <a:gd name="connsiteX2" fmla="*/ 2942896 w 5909442"/>
                <a:gd name="connsiteY2" fmla="*/ 1337278 h 2543915"/>
                <a:gd name="connsiteX3" fmla="*/ 4708634 w 5909442"/>
                <a:gd name="connsiteY3" fmla="*/ 73573 h 2543915"/>
                <a:gd name="connsiteX4" fmla="*/ 5843752 w 5909442"/>
                <a:gd name="connsiteY4" fmla="*/ 1366346 h 2543915"/>
                <a:gd name="connsiteX5" fmla="*/ 4566745 w 5909442"/>
                <a:gd name="connsiteY5" fmla="*/ 2454167 h 2543915"/>
                <a:gd name="connsiteX6" fmla="*/ 2958662 w 5909442"/>
                <a:gd name="connsiteY6" fmla="*/ 1208690 h 2543915"/>
                <a:gd name="connsiteX7" fmla="*/ 956440 w 5909442"/>
                <a:gd name="connsiteY7" fmla="*/ 10511 h 2543915"/>
                <a:gd name="connsiteX8" fmla="*/ 10510 w 5909442"/>
                <a:gd name="connsiteY8" fmla="*/ 1271753 h 2543915"/>
                <a:gd name="connsiteX0" fmla="*/ 10510 w 5909442"/>
                <a:gd name="connsiteY0" fmla="*/ 1271753 h 2543915"/>
                <a:gd name="connsiteX1" fmla="*/ 909144 w 5909442"/>
                <a:gd name="connsiteY1" fmla="*/ 2469932 h 2543915"/>
                <a:gd name="connsiteX2" fmla="*/ 2942896 w 5909442"/>
                <a:gd name="connsiteY2" fmla="*/ 1337278 h 2543915"/>
                <a:gd name="connsiteX3" fmla="*/ 4708634 w 5909442"/>
                <a:gd name="connsiteY3" fmla="*/ 73573 h 2543915"/>
                <a:gd name="connsiteX4" fmla="*/ 5843752 w 5909442"/>
                <a:gd name="connsiteY4" fmla="*/ 1366346 h 2543915"/>
                <a:gd name="connsiteX5" fmla="*/ 4566745 w 5909442"/>
                <a:gd name="connsiteY5" fmla="*/ 2454167 h 2543915"/>
                <a:gd name="connsiteX6" fmla="*/ 2958662 w 5909442"/>
                <a:gd name="connsiteY6" fmla="*/ 1208690 h 2543915"/>
                <a:gd name="connsiteX7" fmla="*/ 956440 w 5909442"/>
                <a:gd name="connsiteY7" fmla="*/ 10511 h 2543915"/>
                <a:gd name="connsiteX8" fmla="*/ 10510 w 5909442"/>
                <a:gd name="connsiteY8" fmla="*/ 1271753 h 2543915"/>
                <a:gd name="connsiteX0" fmla="*/ 23648 w 5922580"/>
                <a:gd name="connsiteY0" fmla="*/ 1224457 h 2496619"/>
                <a:gd name="connsiteX1" fmla="*/ 922282 w 5922580"/>
                <a:gd name="connsiteY1" fmla="*/ 2422636 h 2496619"/>
                <a:gd name="connsiteX2" fmla="*/ 2956034 w 5922580"/>
                <a:gd name="connsiteY2" fmla="*/ 1289982 h 2496619"/>
                <a:gd name="connsiteX3" fmla="*/ 4721772 w 5922580"/>
                <a:gd name="connsiteY3" fmla="*/ 26277 h 2496619"/>
                <a:gd name="connsiteX4" fmla="*/ 5856890 w 5922580"/>
                <a:gd name="connsiteY4" fmla="*/ 1319050 h 2496619"/>
                <a:gd name="connsiteX5" fmla="*/ 4579883 w 5922580"/>
                <a:gd name="connsiteY5" fmla="*/ 2406871 h 2496619"/>
                <a:gd name="connsiteX6" fmla="*/ 2971800 w 5922580"/>
                <a:gd name="connsiteY6" fmla="*/ 1161394 h 2496619"/>
                <a:gd name="connsiteX7" fmla="*/ 1064171 w 5922580"/>
                <a:gd name="connsiteY7" fmla="*/ 42043 h 2496619"/>
                <a:gd name="connsiteX8" fmla="*/ 23648 w 5922580"/>
                <a:gd name="connsiteY8" fmla="*/ 1224457 h 2496619"/>
                <a:gd name="connsiteX0" fmla="*/ 23648 w 5922580"/>
                <a:gd name="connsiteY0" fmla="*/ 1224457 h 2496619"/>
                <a:gd name="connsiteX1" fmla="*/ 922282 w 5922580"/>
                <a:gd name="connsiteY1" fmla="*/ 2422636 h 2496619"/>
                <a:gd name="connsiteX2" fmla="*/ 2956034 w 5922580"/>
                <a:gd name="connsiteY2" fmla="*/ 1289982 h 2496619"/>
                <a:gd name="connsiteX3" fmla="*/ 4721772 w 5922580"/>
                <a:gd name="connsiteY3" fmla="*/ 26277 h 2496619"/>
                <a:gd name="connsiteX4" fmla="*/ 5856890 w 5922580"/>
                <a:gd name="connsiteY4" fmla="*/ 1319050 h 2496619"/>
                <a:gd name="connsiteX5" fmla="*/ 4579883 w 5922580"/>
                <a:gd name="connsiteY5" fmla="*/ 2406871 h 2496619"/>
                <a:gd name="connsiteX6" fmla="*/ 2971800 w 5922580"/>
                <a:gd name="connsiteY6" fmla="*/ 1161394 h 2496619"/>
                <a:gd name="connsiteX7" fmla="*/ 1064171 w 5922580"/>
                <a:gd name="connsiteY7" fmla="*/ 42043 h 2496619"/>
                <a:gd name="connsiteX8" fmla="*/ 23648 w 5922580"/>
                <a:gd name="connsiteY8" fmla="*/ 1224457 h 2496619"/>
                <a:gd name="connsiteX0" fmla="*/ 23648 w 5922580"/>
                <a:gd name="connsiteY0" fmla="*/ 1224457 h 2496619"/>
                <a:gd name="connsiteX1" fmla="*/ 922282 w 5922580"/>
                <a:gd name="connsiteY1" fmla="*/ 2422636 h 2496619"/>
                <a:gd name="connsiteX2" fmla="*/ 2956034 w 5922580"/>
                <a:gd name="connsiteY2" fmla="*/ 1289982 h 2496619"/>
                <a:gd name="connsiteX3" fmla="*/ 4721772 w 5922580"/>
                <a:gd name="connsiteY3" fmla="*/ 26277 h 2496619"/>
                <a:gd name="connsiteX4" fmla="*/ 5856890 w 5922580"/>
                <a:gd name="connsiteY4" fmla="*/ 1319050 h 2496619"/>
                <a:gd name="connsiteX5" fmla="*/ 4579883 w 5922580"/>
                <a:gd name="connsiteY5" fmla="*/ 2406871 h 2496619"/>
                <a:gd name="connsiteX6" fmla="*/ 2971800 w 5922580"/>
                <a:gd name="connsiteY6" fmla="*/ 1161394 h 2496619"/>
                <a:gd name="connsiteX7" fmla="*/ 1064171 w 5922580"/>
                <a:gd name="connsiteY7" fmla="*/ 42043 h 2496619"/>
                <a:gd name="connsiteX8" fmla="*/ 23648 w 5922580"/>
                <a:gd name="connsiteY8" fmla="*/ 1224457 h 2496619"/>
                <a:gd name="connsiteX0" fmla="*/ 23648 w 5922580"/>
                <a:gd name="connsiteY0" fmla="*/ 1224457 h 2496619"/>
                <a:gd name="connsiteX1" fmla="*/ 922282 w 5922580"/>
                <a:gd name="connsiteY1" fmla="*/ 2422636 h 2496619"/>
                <a:gd name="connsiteX2" fmla="*/ 2956034 w 5922580"/>
                <a:gd name="connsiteY2" fmla="*/ 1289982 h 2496619"/>
                <a:gd name="connsiteX3" fmla="*/ 4721772 w 5922580"/>
                <a:gd name="connsiteY3" fmla="*/ 26277 h 2496619"/>
                <a:gd name="connsiteX4" fmla="*/ 5856890 w 5922580"/>
                <a:gd name="connsiteY4" fmla="*/ 1319050 h 2496619"/>
                <a:gd name="connsiteX5" fmla="*/ 4579883 w 5922580"/>
                <a:gd name="connsiteY5" fmla="*/ 2406871 h 2496619"/>
                <a:gd name="connsiteX6" fmla="*/ 2971800 w 5922580"/>
                <a:gd name="connsiteY6" fmla="*/ 1161394 h 2496619"/>
                <a:gd name="connsiteX7" fmla="*/ 1064171 w 5922580"/>
                <a:gd name="connsiteY7" fmla="*/ 42043 h 2496619"/>
                <a:gd name="connsiteX8" fmla="*/ 23648 w 5922580"/>
                <a:gd name="connsiteY8" fmla="*/ 1224457 h 2496619"/>
                <a:gd name="connsiteX0" fmla="*/ 23648 w 5922580"/>
                <a:gd name="connsiteY0" fmla="*/ 1224457 h 2496619"/>
                <a:gd name="connsiteX1" fmla="*/ 922282 w 5922580"/>
                <a:gd name="connsiteY1" fmla="*/ 2422636 h 2496619"/>
                <a:gd name="connsiteX2" fmla="*/ 2956034 w 5922580"/>
                <a:gd name="connsiteY2" fmla="*/ 1289982 h 2496619"/>
                <a:gd name="connsiteX3" fmla="*/ 4721772 w 5922580"/>
                <a:gd name="connsiteY3" fmla="*/ 26277 h 2496619"/>
                <a:gd name="connsiteX4" fmla="*/ 5856890 w 5922580"/>
                <a:gd name="connsiteY4" fmla="*/ 1319050 h 2496619"/>
                <a:gd name="connsiteX5" fmla="*/ 4579883 w 5922580"/>
                <a:gd name="connsiteY5" fmla="*/ 2406871 h 2496619"/>
                <a:gd name="connsiteX6" fmla="*/ 2971800 w 5922580"/>
                <a:gd name="connsiteY6" fmla="*/ 1161394 h 2496619"/>
                <a:gd name="connsiteX7" fmla="*/ 1064171 w 5922580"/>
                <a:gd name="connsiteY7" fmla="*/ 42043 h 2496619"/>
                <a:gd name="connsiteX8" fmla="*/ 23648 w 5922580"/>
                <a:gd name="connsiteY8" fmla="*/ 1224457 h 2496619"/>
                <a:gd name="connsiteX0" fmla="*/ 23648 w 5922580"/>
                <a:gd name="connsiteY0" fmla="*/ 1224457 h 2496619"/>
                <a:gd name="connsiteX1" fmla="*/ 922282 w 5922580"/>
                <a:gd name="connsiteY1" fmla="*/ 2422636 h 2496619"/>
                <a:gd name="connsiteX2" fmla="*/ 2956034 w 5922580"/>
                <a:gd name="connsiteY2" fmla="*/ 1289982 h 2496619"/>
                <a:gd name="connsiteX3" fmla="*/ 4721772 w 5922580"/>
                <a:gd name="connsiteY3" fmla="*/ 26277 h 2496619"/>
                <a:gd name="connsiteX4" fmla="*/ 5856890 w 5922580"/>
                <a:gd name="connsiteY4" fmla="*/ 1319050 h 2496619"/>
                <a:gd name="connsiteX5" fmla="*/ 4579883 w 5922580"/>
                <a:gd name="connsiteY5" fmla="*/ 2406871 h 2496619"/>
                <a:gd name="connsiteX6" fmla="*/ 2971800 w 5922580"/>
                <a:gd name="connsiteY6" fmla="*/ 1161394 h 2496619"/>
                <a:gd name="connsiteX7" fmla="*/ 1064171 w 5922580"/>
                <a:gd name="connsiteY7" fmla="*/ 42043 h 2496619"/>
                <a:gd name="connsiteX8" fmla="*/ 23648 w 5922580"/>
                <a:gd name="connsiteY8" fmla="*/ 1224457 h 2496619"/>
                <a:gd name="connsiteX0" fmla="*/ 7883 w 5906815"/>
                <a:gd name="connsiteY0" fmla="*/ 1224457 h 2496619"/>
                <a:gd name="connsiteX1" fmla="*/ 906517 w 5906815"/>
                <a:gd name="connsiteY1" fmla="*/ 2422636 h 2496619"/>
                <a:gd name="connsiteX2" fmla="*/ 2940269 w 5906815"/>
                <a:gd name="connsiteY2" fmla="*/ 1289982 h 2496619"/>
                <a:gd name="connsiteX3" fmla="*/ 4706007 w 5906815"/>
                <a:gd name="connsiteY3" fmla="*/ 26277 h 2496619"/>
                <a:gd name="connsiteX4" fmla="*/ 5841125 w 5906815"/>
                <a:gd name="connsiteY4" fmla="*/ 1319050 h 2496619"/>
                <a:gd name="connsiteX5" fmla="*/ 4564118 w 5906815"/>
                <a:gd name="connsiteY5" fmla="*/ 2406871 h 2496619"/>
                <a:gd name="connsiteX6" fmla="*/ 2956035 w 5906815"/>
                <a:gd name="connsiteY6" fmla="*/ 1161394 h 2496619"/>
                <a:gd name="connsiteX7" fmla="*/ 1048406 w 5906815"/>
                <a:gd name="connsiteY7" fmla="*/ 42043 h 2496619"/>
                <a:gd name="connsiteX8" fmla="*/ 7883 w 5906815"/>
                <a:gd name="connsiteY8" fmla="*/ 1224457 h 2496619"/>
                <a:gd name="connsiteX0" fmla="*/ 7883 w 5906815"/>
                <a:gd name="connsiteY0" fmla="*/ 1240222 h 2512384"/>
                <a:gd name="connsiteX1" fmla="*/ 906517 w 5906815"/>
                <a:gd name="connsiteY1" fmla="*/ 2438401 h 2512384"/>
                <a:gd name="connsiteX2" fmla="*/ 2940269 w 5906815"/>
                <a:gd name="connsiteY2" fmla="*/ 1305747 h 2512384"/>
                <a:gd name="connsiteX3" fmla="*/ 4706007 w 5906815"/>
                <a:gd name="connsiteY3" fmla="*/ 42042 h 2512384"/>
                <a:gd name="connsiteX4" fmla="*/ 5841125 w 5906815"/>
                <a:gd name="connsiteY4" fmla="*/ 1334815 h 2512384"/>
                <a:gd name="connsiteX5" fmla="*/ 4564118 w 5906815"/>
                <a:gd name="connsiteY5" fmla="*/ 2422636 h 2512384"/>
                <a:gd name="connsiteX6" fmla="*/ 2956035 w 5906815"/>
                <a:gd name="connsiteY6" fmla="*/ 1177159 h 2512384"/>
                <a:gd name="connsiteX7" fmla="*/ 1048406 w 5906815"/>
                <a:gd name="connsiteY7" fmla="*/ 57808 h 2512384"/>
                <a:gd name="connsiteX8" fmla="*/ 7883 w 5906815"/>
                <a:gd name="connsiteY8" fmla="*/ 1240222 h 2512384"/>
                <a:gd name="connsiteX0" fmla="*/ 7883 w 5906815"/>
                <a:gd name="connsiteY0" fmla="*/ 1240222 h 2512384"/>
                <a:gd name="connsiteX1" fmla="*/ 906517 w 5906815"/>
                <a:gd name="connsiteY1" fmla="*/ 2438401 h 2512384"/>
                <a:gd name="connsiteX2" fmla="*/ 2940269 w 5906815"/>
                <a:gd name="connsiteY2" fmla="*/ 1305747 h 2512384"/>
                <a:gd name="connsiteX3" fmla="*/ 4706007 w 5906815"/>
                <a:gd name="connsiteY3" fmla="*/ 42042 h 2512384"/>
                <a:gd name="connsiteX4" fmla="*/ 5841125 w 5906815"/>
                <a:gd name="connsiteY4" fmla="*/ 1334815 h 2512384"/>
                <a:gd name="connsiteX5" fmla="*/ 4564118 w 5906815"/>
                <a:gd name="connsiteY5" fmla="*/ 2422636 h 2512384"/>
                <a:gd name="connsiteX6" fmla="*/ 2956035 w 5906815"/>
                <a:gd name="connsiteY6" fmla="*/ 1177159 h 2512384"/>
                <a:gd name="connsiteX7" fmla="*/ 1048406 w 5906815"/>
                <a:gd name="connsiteY7" fmla="*/ 57808 h 2512384"/>
                <a:gd name="connsiteX8" fmla="*/ 7883 w 5906815"/>
                <a:gd name="connsiteY8" fmla="*/ 1240222 h 2512384"/>
                <a:gd name="connsiteX0" fmla="*/ 0 w 5898932"/>
                <a:gd name="connsiteY0" fmla="*/ 1240222 h 2512384"/>
                <a:gd name="connsiteX1" fmla="*/ 898634 w 5898932"/>
                <a:gd name="connsiteY1" fmla="*/ 2438401 h 2512384"/>
                <a:gd name="connsiteX2" fmla="*/ 2932386 w 5898932"/>
                <a:gd name="connsiteY2" fmla="*/ 1305747 h 2512384"/>
                <a:gd name="connsiteX3" fmla="*/ 4698124 w 5898932"/>
                <a:gd name="connsiteY3" fmla="*/ 42042 h 2512384"/>
                <a:gd name="connsiteX4" fmla="*/ 5833242 w 5898932"/>
                <a:gd name="connsiteY4" fmla="*/ 1334815 h 2512384"/>
                <a:gd name="connsiteX5" fmla="*/ 4556235 w 5898932"/>
                <a:gd name="connsiteY5" fmla="*/ 2422636 h 2512384"/>
                <a:gd name="connsiteX6" fmla="*/ 2948152 w 5898932"/>
                <a:gd name="connsiteY6" fmla="*/ 1177159 h 2512384"/>
                <a:gd name="connsiteX7" fmla="*/ 1040523 w 5898932"/>
                <a:gd name="connsiteY7" fmla="*/ 57808 h 2512384"/>
                <a:gd name="connsiteX8" fmla="*/ 0 w 5898932"/>
                <a:gd name="connsiteY8" fmla="*/ 1240222 h 2512384"/>
                <a:gd name="connsiteX0" fmla="*/ 7883 w 5906815"/>
                <a:gd name="connsiteY0" fmla="*/ 1240222 h 2512384"/>
                <a:gd name="connsiteX1" fmla="*/ 906517 w 5906815"/>
                <a:gd name="connsiteY1" fmla="*/ 2438401 h 2512384"/>
                <a:gd name="connsiteX2" fmla="*/ 2940269 w 5906815"/>
                <a:gd name="connsiteY2" fmla="*/ 1305747 h 2512384"/>
                <a:gd name="connsiteX3" fmla="*/ 4706007 w 5906815"/>
                <a:gd name="connsiteY3" fmla="*/ 42042 h 2512384"/>
                <a:gd name="connsiteX4" fmla="*/ 5841125 w 5906815"/>
                <a:gd name="connsiteY4" fmla="*/ 1334815 h 2512384"/>
                <a:gd name="connsiteX5" fmla="*/ 4564118 w 5906815"/>
                <a:gd name="connsiteY5" fmla="*/ 2422636 h 2512384"/>
                <a:gd name="connsiteX6" fmla="*/ 2956035 w 5906815"/>
                <a:gd name="connsiteY6" fmla="*/ 1177159 h 2512384"/>
                <a:gd name="connsiteX7" fmla="*/ 1048406 w 5906815"/>
                <a:gd name="connsiteY7" fmla="*/ 57808 h 2512384"/>
                <a:gd name="connsiteX8" fmla="*/ 7883 w 5906815"/>
                <a:gd name="connsiteY8" fmla="*/ 1240222 h 2512384"/>
                <a:gd name="connsiteX0" fmla="*/ 7883 w 5906815"/>
                <a:gd name="connsiteY0" fmla="*/ 1240222 h 2512384"/>
                <a:gd name="connsiteX1" fmla="*/ 906517 w 5906815"/>
                <a:gd name="connsiteY1" fmla="*/ 2438401 h 2512384"/>
                <a:gd name="connsiteX2" fmla="*/ 2940269 w 5906815"/>
                <a:gd name="connsiteY2" fmla="*/ 1305747 h 2512384"/>
                <a:gd name="connsiteX3" fmla="*/ 4706007 w 5906815"/>
                <a:gd name="connsiteY3" fmla="*/ 42042 h 2512384"/>
                <a:gd name="connsiteX4" fmla="*/ 5841125 w 5906815"/>
                <a:gd name="connsiteY4" fmla="*/ 1334815 h 2512384"/>
                <a:gd name="connsiteX5" fmla="*/ 4564118 w 5906815"/>
                <a:gd name="connsiteY5" fmla="*/ 2422636 h 2512384"/>
                <a:gd name="connsiteX6" fmla="*/ 2956035 w 5906815"/>
                <a:gd name="connsiteY6" fmla="*/ 1177159 h 2512384"/>
                <a:gd name="connsiteX7" fmla="*/ 1048406 w 5906815"/>
                <a:gd name="connsiteY7" fmla="*/ 57808 h 2512384"/>
                <a:gd name="connsiteX8" fmla="*/ 7883 w 5906815"/>
                <a:gd name="connsiteY8" fmla="*/ 1240222 h 2512384"/>
                <a:gd name="connsiteX0" fmla="*/ 7883 w 5906815"/>
                <a:gd name="connsiteY0" fmla="*/ 1240222 h 2512384"/>
                <a:gd name="connsiteX1" fmla="*/ 906517 w 5906815"/>
                <a:gd name="connsiteY1" fmla="*/ 2438401 h 2512384"/>
                <a:gd name="connsiteX2" fmla="*/ 2940269 w 5906815"/>
                <a:gd name="connsiteY2" fmla="*/ 1305747 h 2512384"/>
                <a:gd name="connsiteX3" fmla="*/ 4706007 w 5906815"/>
                <a:gd name="connsiteY3" fmla="*/ 42042 h 2512384"/>
                <a:gd name="connsiteX4" fmla="*/ 5841125 w 5906815"/>
                <a:gd name="connsiteY4" fmla="*/ 1334815 h 2512384"/>
                <a:gd name="connsiteX5" fmla="*/ 4564118 w 5906815"/>
                <a:gd name="connsiteY5" fmla="*/ 2422636 h 2512384"/>
                <a:gd name="connsiteX6" fmla="*/ 2956035 w 5906815"/>
                <a:gd name="connsiteY6" fmla="*/ 1177159 h 2512384"/>
                <a:gd name="connsiteX7" fmla="*/ 1048406 w 5906815"/>
                <a:gd name="connsiteY7" fmla="*/ 57808 h 2512384"/>
                <a:gd name="connsiteX8" fmla="*/ 7883 w 5906815"/>
                <a:gd name="connsiteY8" fmla="*/ 1240222 h 2512384"/>
                <a:gd name="connsiteX0" fmla="*/ 7883 w 5906815"/>
                <a:gd name="connsiteY0" fmla="*/ 1240222 h 2512384"/>
                <a:gd name="connsiteX1" fmla="*/ 906517 w 5906815"/>
                <a:gd name="connsiteY1" fmla="*/ 2438401 h 2512384"/>
                <a:gd name="connsiteX2" fmla="*/ 2940269 w 5906815"/>
                <a:gd name="connsiteY2" fmla="*/ 1305747 h 2512384"/>
                <a:gd name="connsiteX3" fmla="*/ 4706007 w 5906815"/>
                <a:gd name="connsiteY3" fmla="*/ 42042 h 2512384"/>
                <a:gd name="connsiteX4" fmla="*/ 5841125 w 5906815"/>
                <a:gd name="connsiteY4" fmla="*/ 1334815 h 2512384"/>
                <a:gd name="connsiteX5" fmla="*/ 4564118 w 5906815"/>
                <a:gd name="connsiteY5" fmla="*/ 2422636 h 2512384"/>
                <a:gd name="connsiteX6" fmla="*/ 2956035 w 5906815"/>
                <a:gd name="connsiteY6" fmla="*/ 1177159 h 2512384"/>
                <a:gd name="connsiteX7" fmla="*/ 1048406 w 5906815"/>
                <a:gd name="connsiteY7" fmla="*/ 57808 h 2512384"/>
                <a:gd name="connsiteX8" fmla="*/ 7883 w 5906815"/>
                <a:gd name="connsiteY8" fmla="*/ 1240222 h 2512384"/>
                <a:gd name="connsiteX0" fmla="*/ 7883 w 5906815"/>
                <a:gd name="connsiteY0" fmla="*/ 1240222 h 2512384"/>
                <a:gd name="connsiteX1" fmla="*/ 906517 w 5906815"/>
                <a:gd name="connsiteY1" fmla="*/ 2438401 h 2512384"/>
                <a:gd name="connsiteX2" fmla="*/ 2940269 w 5906815"/>
                <a:gd name="connsiteY2" fmla="*/ 1305747 h 2512384"/>
                <a:gd name="connsiteX3" fmla="*/ 4706007 w 5906815"/>
                <a:gd name="connsiteY3" fmla="*/ 42042 h 2512384"/>
                <a:gd name="connsiteX4" fmla="*/ 5841125 w 5906815"/>
                <a:gd name="connsiteY4" fmla="*/ 1334815 h 2512384"/>
                <a:gd name="connsiteX5" fmla="*/ 4564118 w 5906815"/>
                <a:gd name="connsiteY5" fmla="*/ 2422636 h 2512384"/>
                <a:gd name="connsiteX6" fmla="*/ 2956035 w 5906815"/>
                <a:gd name="connsiteY6" fmla="*/ 1177159 h 2512384"/>
                <a:gd name="connsiteX7" fmla="*/ 1048406 w 5906815"/>
                <a:gd name="connsiteY7" fmla="*/ 57808 h 2512384"/>
                <a:gd name="connsiteX8" fmla="*/ 7883 w 5906815"/>
                <a:gd name="connsiteY8" fmla="*/ 1240222 h 2512384"/>
                <a:gd name="connsiteX0" fmla="*/ 7883 w 5906815"/>
                <a:gd name="connsiteY0" fmla="*/ 1240222 h 2566442"/>
                <a:gd name="connsiteX1" fmla="*/ 906517 w 5906815"/>
                <a:gd name="connsiteY1" fmla="*/ 2438401 h 2566442"/>
                <a:gd name="connsiteX2" fmla="*/ 2940269 w 5906815"/>
                <a:gd name="connsiteY2" fmla="*/ 1305747 h 2566442"/>
                <a:gd name="connsiteX3" fmla="*/ 4706007 w 5906815"/>
                <a:gd name="connsiteY3" fmla="*/ 42042 h 2566442"/>
                <a:gd name="connsiteX4" fmla="*/ 5841125 w 5906815"/>
                <a:gd name="connsiteY4" fmla="*/ 1334815 h 2566442"/>
                <a:gd name="connsiteX5" fmla="*/ 4564118 w 5906815"/>
                <a:gd name="connsiteY5" fmla="*/ 2422636 h 2566442"/>
                <a:gd name="connsiteX6" fmla="*/ 2956035 w 5906815"/>
                <a:gd name="connsiteY6" fmla="*/ 1177159 h 2566442"/>
                <a:gd name="connsiteX7" fmla="*/ 1048406 w 5906815"/>
                <a:gd name="connsiteY7" fmla="*/ 57808 h 2566442"/>
                <a:gd name="connsiteX8" fmla="*/ 7883 w 5906815"/>
                <a:gd name="connsiteY8" fmla="*/ 1240222 h 2566442"/>
                <a:gd name="connsiteX0" fmla="*/ 7883 w 5906815"/>
                <a:gd name="connsiteY0" fmla="*/ 1240222 h 2512384"/>
                <a:gd name="connsiteX1" fmla="*/ 906517 w 5906815"/>
                <a:gd name="connsiteY1" fmla="*/ 2438401 h 2512384"/>
                <a:gd name="connsiteX2" fmla="*/ 2940269 w 5906815"/>
                <a:gd name="connsiteY2" fmla="*/ 1305747 h 2512384"/>
                <a:gd name="connsiteX3" fmla="*/ 4706007 w 5906815"/>
                <a:gd name="connsiteY3" fmla="*/ 42042 h 2512384"/>
                <a:gd name="connsiteX4" fmla="*/ 5841125 w 5906815"/>
                <a:gd name="connsiteY4" fmla="*/ 1334815 h 2512384"/>
                <a:gd name="connsiteX5" fmla="*/ 4564118 w 5906815"/>
                <a:gd name="connsiteY5" fmla="*/ 2422636 h 2512384"/>
                <a:gd name="connsiteX6" fmla="*/ 2956035 w 5906815"/>
                <a:gd name="connsiteY6" fmla="*/ 1177159 h 2512384"/>
                <a:gd name="connsiteX7" fmla="*/ 1048406 w 5906815"/>
                <a:gd name="connsiteY7" fmla="*/ 57808 h 2512384"/>
                <a:gd name="connsiteX8" fmla="*/ 7883 w 5906815"/>
                <a:gd name="connsiteY8" fmla="*/ 1240222 h 2512384"/>
                <a:gd name="connsiteX0" fmla="*/ 7883 w 5906815"/>
                <a:gd name="connsiteY0" fmla="*/ 1240222 h 2512384"/>
                <a:gd name="connsiteX1" fmla="*/ 906517 w 5906815"/>
                <a:gd name="connsiteY1" fmla="*/ 2438401 h 2512384"/>
                <a:gd name="connsiteX2" fmla="*/ 2940269 w 5906815"/>
                <a:gd name="connsiteY2" fmla="*/ 1305747 h 2512384"/>
                <a:gd name="connsiteX3" fmla="*/ 4706007 w 5906815"/>
                <a:gd name="connsiteY3" fmla="*/ 42042 h 2512384"/>
                <a:gd name="connsiteX4" fmla="*/ 5841125 w 5906815"/>
                <a:gd name="connsiteY4" fmla="*/ 1334815 h 2512384"/>
                <a:gd name="connsiteX5" fmla="*/ 4564118 w 5906815"/>
                <a:gd name="connsiteY5" fmla="*/ 2422636 h 2512384"/>
                <a:gd name="connsiteX6" fmla="*/ 2956035 w 5906815"/>
                <a:gd name="connsiteY6" fmla="*/ 1177159 h 2512384"/>
                <a:gd name="connsiteX7" fmla="*/ 1048406 w 5906815"/>
                <a:gd name="connsiteY7" fmla="*/ 57808 h 2512384"/>
                <a:gd name="connsiteX8" fmla="*/ 7883 w 5906815"/>
                <a:gd name="connsiteY8" fmla="*/ 1240222 h 2512384"/>
                <a:gd name="connsiteX0" fmla="*/ 7883 w 5906815"/>
                <a:gd name="connsiteY0" fmla="*/ 1240222 h 2512384"/>
                <a:gd name="connsiteX1" fmla="*/ 906517 w 5906815"/>
                <a:gd name="connsiteY1" fmla="*/ 2438401 h 2512384"/>
                <a:gd name="connsiteX2" fmla="*/ 2940269 w 5906815"/>
                <a:gd name="connsiteY2" fmla="*/ 1305747 h 2512384"/>
                <a:gd name="connsiteX3" fmla="*/ 4706007 w 5906815"/>
                <a:gd name="connsiteY3" fmla="*/ 42042 h 2512384"/>
                <a:gd name="connsiteX4" fmla="*/ 5841125 w 5906815"/>
                <a:gd name="connsiteY4" fmla="*/ 1334815 h 2512384"/>
                <a:gd name="connsiteX5" fmla="*/ 4564118 w 5906815"/>
                <a:gd name="connsiteY5" fmla="*/ 2422636 h 2512384"/>
                <a:gd name="connsiteX6" fmla="*/ 2956035 w 5906815"/>
                <a:gd name="connsiteY6" fmla="*/ 1177159 h 2512384"/>
                <a:gd name="connsiteX7" fmla="*/ 1048406 w 5906815"/>
                <a:gd name="connsiteY7" fmla="*/ 57808 h 2512384"/>
                <a:gd name="connsiteX8" fmla="*/ 7883 w 5906815"/>
                <a:gd name="connsiteY8" fmla="*/ 1240222 h 2512384"/>
                <a:gd name="connsiteX0" fmla="*/ 7883 w 5841125"/>
                <a:gd name="connsiteY0" fmla="*/ 1240222 h 2512384"/>
                <a:gd name="connsiteX1" fmla="*/ 906517 w 5841125"/>
                <a:gd name="connsiteY1" fmla="*/ 2438401 h 2512384"/>
                <a:gd name="connsiteX2" fmla="*/ 2940269 w 5841125"/>
                <a:gd name="connsiteY2" fmla="*/ 1305747 h 2512384"/>
                <a:gd name="connsiteX3" fmla="*/ 4706007 w 5841125"/>
                <a:gd name="connsiteY3" fmla="*/ 42042 h 2512384"/>
                <a:gd name="connsiteX4" fmla="*/ 5841125 w 5841125"/>
                <a:gd name="connsiteY4" fmla="*/ 1334815 h 2512384"/>
                <a:gd name="connsiteX5" fmla="*/ 4706008 w 5841125"/>
                <a:gd name="connsiteY5" fmla="*/ 2289340 h 2512384"/>
                <a:gd name="connsiteX6" fmla="*/ 2956035 w 5841125"/>
                <a:gd name="connsiteY6" fmla="*/ 1177159 h 2512384"/>
                <a:gd name="connsiteX7" fmla="*/ 1048406 w 5841125"/>
                <a:gd name="connsiteY7" fmla="*/ 57808 h 2512384"/>
                <a:gd name="connsiteX8" fmla="*/ 7883 w 5841125"/>
                <a:gd name="connsiteY8" fmla="*/ 1240222 h 2512384"/>
                <a:gd name="connsiteX0" fmla="*/ 7883 w 5843753"/>
                <a:gd name="connsiteY0" fmla="*/ 1240222 h 2512384"/>
                <a:gd name="connsiteX1" fmla="*/ 906517 w 5843753"/>
                <a:gd name="connsiteY1" fmla="*/ 2438401 h 2512384"/>
                <a:gd name="connsiteX2" fmla="*/ 2940269 w 5843753"/>
                <a:gd name="connsiteY2" fmla="*/ 1305747 h 2512384"/>
                <a:gd name="connsiteX3" fmla="*/ 4706007 w 5843753"/>
                <a:gd name="connsiteY3" fmla="*/ 42042 h 2512384"/>
                <a:gd name="connsiteX4" fmla="*/ 5841125 w 5843753"/>
                <a:gd name="connsiteY4" fmla="*/ 1334815 h 2512384"/>
                <a:gd name="connsiteX5" fmla="*/ 4721773 w 5843753"/>
                <a:gd name="connsiteY5" fmla="*/ 2313699 h 2512384"/>
                <a:gd name="connsiteX6" fmla="*/ 2956035 w 5843753"/>
                <a:gd name="connsiteY6" fmla="*/ 1177159 h 2512384"/>
                <a:gd name="connsiteX7" fmla="*/ 1048406 w 5843753"/>
                <a:gd name="connsiteY7" fmla="*/ 57808 h 2512384"/>
                <a:gd name="connsiteX8" fmla="*/ 7883 w 5843753"/>
                <a:gd name="connsiteY8" fmla="*/ 1240222 h 2512384"/>
                <a:gd name="connsiteX0" fmla="*/ 7883 w 5843753"/>
                <a:gd name="connsiteY0" fmla="*/ 1240222 h 2561597"/>
                <a:gd name="connsiteX1" fmla="*/ 906517 w 5843753"/>
                <a:gd name="connsiteY1" fmla="*/ 2438401 h 2561597"/>
                <a:gd name="connsiteX2" fmla="*/ 2940269 w 5843753"/>
                <a:gd name="connsiteY2" fmla="*/ 1305747 h 2561597"/>
                <a:gd name="connsiteX3" fmla="*/ 4706007 w 5843753"/>
                <a:gd name="connsiteY3" fmla="*/ 42042 h 2561597"/>
                <a:gd name="connsiteX4" fmla="*/ 5841125 w 5843753"/>
                <a:gd name="connsiteY4" fmla="*/ 1334815 h 2561597"/>
                <a:gd name="connsiteX5" fmla="*/ 4721773 w 5843753"/>
                <a:gd name="connsiteY5" fmla="*/ 2512384 h 2561597"/>
                <a:gd name="connsiteX6" fmla="*/ 2956035 w 5843753"/>
                <a:gd name="connsiteY6" fmla="*/ 1177159 h 2561597"/>
                <a:gd name="connsiteX7" fmla="*/ 1048406 w 5843753"/>
                <a:gd name="connsiteY7" fmla="*/ 57808 h 2561597"/>
                <a:gd name="connsiteX8" fmla="*/ 7883 w 5843753"/>
                <a:gd name="connsiteY8" fmla="*/ 1240222 h 2561597"/>
                <a:gd name="connsiteX0" fmla="*/ 7883 w 5843753"/>
                <a:gd name="connsiteY0" fmla="*/ 1240222 h 2512384"/>
                <a:gd name="connsiteX1" fmla="*/ 906517 w 5843753"/>
                <a:gd name="connsiteY1" fmla="*/ 2438401 h 2512384"/>
                <a:gd name="connsiteX2" fmla="*/ 2940269 w 5843753"/>
                <a:gd name="connsiteY2" fmla="*/ 1305747 h 2512384"/>
                <a:gd name="connsiteX3" fmla="*/ 4706007 w 5843753"/>
                <a:gd name="connsiteY3" fmla="*/ 42042 h 2512384"/>
                <a:gd name="connsiteX4" fmla="*/ 5841125 w 5843753"/>
                <a:gd name="connsiteY4" fmla="*/ 1334815 h 2512384"/>
                <a:gd name="connsiteX5" fmla="*/ 4721773 w 5843753"/>
                <a:gd name="connsiteY5" fmla="*/ 2433554 h 2512384"/>
                <a:gd name="connsiteX6" fmla="*/ 2956035 w 5843753"/>
                <a:gd name="connsiteY6" fmla="*/ 1177159 h 2512384"/>
                <a:gd name="connsiteX7" fmla="*/ 1048406 w 5843753"/>
                <a:gd name="connsiteY7" fmla="*/ 57808 h 2512384"/>
                <a:gd name="connsiteX8" fmla="*/ 7883 w 5843753"/>
                <a:gd name="connsiteY8" fmla="*/ 1240222 h 2512384"/>
                <a:gd name="connsiteX0" fmla="*/ 7883 w 5885794"/>
                <a:gd name="connsiteY0" fmla="*/ 1240222 h 2512384"/>
                <a:gd name="connsiteX1" fmla="*/ 906517 w 5885794"/>
                <a:gd name="connsiteY1" fmla="*/ 2438401 h 2512384"/>
                <a:gd name="connsiteX2" fmla="*/ 2940269 w 5885794"/>
                <a:gd name="connsiteY2" fmla="*/ 1305747 h 2512384"/>
                <a:gd name="connsiteX3" fmla="*/ 4706007 w 5885794"/>
                <a:gd name="connsiteY3" fmla="*/ 42042 h 2512384"/>
                <a:gd name="connsiteX4" fmla="*/ 5841125 w 5885794"/>
                <a:gd name="connsiteY4" fmla="*/ 1334815 h 2512384"/>
                <a:gd name="connsiteX5" fmla="*/ 4721773 w 5885794"/>
                <a:gd name="connsiteY5" fmla="*/ 2433554 h 2512384"/>
                <a:gd name="connsiteX6" fmla="*/ 2956035 w 5885794"/>
                <a:gd name="connsiteY6" fmla="*/ 1177159 h 2512384"/>
                <a:gd name="connsiteX7" fmla="*/ 1048406 w 5885794"/>
                <a:gd name="connsiteY7" fmla="*/ 57808 h 2512384"/>
                <a:gd name="connsiteX8" fmla="*/ 7883 w 5885794"/>
                <a:gd name="connsiteY8" fmla="*/ 1240222 h 2512384"/>
                <a:gd name="connsiteX0" fmla="*/ 7883 w 5885794"/>
                <a:gd name="connsiteY0" fmla="*/ 1240222 h 2512384"/>
                <a:gd name="connsiteX1" fmla="*/ 906517 w 5885794"/>
                <a:gd name="connsiteY1" fmla="*/ 2438401 h 2512384"/>
                <a:gd name="connsiteX2" fmla="*/ 2940269 w 5885794"/>
                <a:gd name="connsiteY2" fmla="*/ 1305747 h 2512384"/>
                <a:gd name="connsiteX3" fmla="*/ 4706007 w 5885794"/>
                <a:gd name="connsiteY3" fmla="*/ 42042 h 2512384"/>
                <a:gd name="connsiteX4" fmla="*/ 5841125 w 5885794"/>
                <a:gd name="connsiteY4" fmla="*/ 1334815 h 2512384"/>
                <a:gd name="connsiteX5" fmla="*/ 4721773 w 5885794"/>
                <a:gd name="connsiteY5" fmla="*/ 2433554 h 2512384"/>
                <a:gd name="connsiteX6" fmla="*/ 2956035 w 5885794"/>
                <a:gd name="connsiteY6" fmla="*/ 1177159 h 2512384"/>
                <a:gd name="connsiteX7" fmla="*/ 1048406 w 5885794"/>
                <a:gd name="connsiteY7" fmla="*/ 57808 h 2512384"/>
                <a:gd name="connsiteX8" fmla="*/ 7883 w 5885794"/>
                <a:gd name="connsiteY8" fmla="*/ 1240222 h 2512384"/>
                <a:gd name="connsiteX0" fmla="*/ 7883 w 5964621"/>
                <a:gd name="connsiteY0" fmla="*/ 1240222 h 2512384"/>
                <a:gd name="connsiteX1" fmla="*/ 906517 w 5964621"/>
                <a:gd name="connsiteY1" fmla="*/ 2438401 h 2512384"/>
                <a:gd name="connsiteX2" fmla="*/ 2940269 w 5964621"/>
                <a:gd name="connsiteY2" fmla="*/ 1305747 h 2512384"/>
                <a:gd name="connsiteX3" fmla="*/ 4706007 w 5964621"/>
                <a:gd name="connsiteY3" fmla="*/ 42042 h 2512384"/>
                <a:gd name="connsiteX4" fmla="*/ 5919952 w 5964621"/>
                <a:gd name="connsiteY4" fmla="*/ 1350581 h 2512384"/>
                <a:gd name="connsiteX5" fmla="*/ 4721773 w 5964621"/>
                <a:gd name="connsiteY5" fmla="*/ 2433554 h 2512384"/>
                <a:gd name="connsiteX6" fmla="*/ 2956035 w 5964621"/>
                <a:gd name="connsiteY6" fmla="*/ 1177159 h 2512384"/>
                <a:gd name="connsiteX7" fmla="*/ 1048406 w 5964621"/>
                <a:gd name="connsiteY7" fmla="*/ 57808 h 2512384"/>
                <a:gd name="connsiteX8" fmla="*/ 7883 w 5964621"/>
                <a:gd name="connsiteY8" fmla="*/ 1240222 h 2512384"/>
                <a:gd name="connsiteX0" fmla="*/ 7883 w 5948855"/>
                <a:gd name="connsiteY0" fmla="*/ 1240222 h 2512384"/>
                <a:gd name="connsiteX1" fmla="*/ 906517 w 5948855"/>
                <a:gd name="connsiteY1" fmla="*/ 2438401 h 2512384"/>
                <a:gd name="connsiteX2" fmla="*/ 2940269 w 5948855"/>
                <a:gd name="connsiteY2" fmla="*/ 1305747 h 2512384"/>
                <a:gd name="connsiteX3" fmla="*/ 4706007 w 5948855"/>
                <a:gd name="connsiteY3" fmla="*/ 42042 h 2512384"/>
                <a:gd name="connsiteX4" fmla="*/ 5919952 w 5948855"/>
                <a:gd name="connsiteY4" fmla="*/ 1350581 h 2512384"/>
                <a:gd name="connsiteX5" fmla="*/ 4721773 w 5948855"/>
                <a:gd name="connsiteY5" fmla="*/ 2433554 h 2512384"/>
                <a:gd name="connsiteX6" fmla="*/ 2956035 w 5948855"/>
                <a:gd name="connsiteY6" fmla="*/ 1177159 h 2512384"/>
                <a:gd name="connsiteX7" fmla="*/ 1048406 w 5948855"/>
                <a:gd name="connsiteY7" fmla="*/ 57808 h 2512384"/>
                <a:gd name="connsiteX8" fmla="*/ 7883 w 5948855"/>
                <a:gd name="connsiteY8" fmla="*/ 1240222 h 2512384"/>
                <a:gd name="connsiteX0" fmla="*/ 7883 w 5948855"/>
                <a:gd name="connsiteY0" fmla="*/ 1240222 h 2512384"/>
                <a:gd name="connsiteX1" fmla="*/ 906517 w 5948855"/>
                <a:gd name="connsiteY1" fmla="*/ 2438401 h 2512384"/>
                <a:gd name="connsiteX2" fmla="*/ 2940269 w 5948855"/>
                <a:gd name="connsiteY2" fmla="*/ 1305747 h 2512384"/>
                <a:gd name="connsiteX3" fmla="*/ 4706007 w 5948855"/>
                <a:gd name="connsiteY3" fmla="*/ 42042 h 2512384"/>
                <a:gd name="connsiteX4" fmla="*/ 5919952 w 5948855"/>
                <a:gd name="connsiteY4" fmla="*/ 1350581 h 2512384"/>
                <a:gd name="connsiteX5" fmla="*/ 4721773 w 5948855"/>
                <a:gd name="connsiteY5" fmla="*/ 2433554 h 2512384"/>
                <a:gd name="connsiteX6" fmla="*/ 2956035 w 5948855"/>
                <a:gd name="connsiteY6" fmla="*/ 1177159 h 2512384"/>
                <a:gd name="connsiteX7" fmla="*/ 1048406 w 5948855"/>
                <a:gd name="connsiteY7" fmla="*/ 57808 h 2512384"/>
                <a:gd name="connsiteX8" fmla="*/ 7883 w 5948855"/>
                <a:gd name="connsiteY8" fmla="*/ 1240222 h 2512384"/>
                <a:gd name="connsiteX0" fmla="*/ 7883 w 5948855"/>
                <a:gd name="connsiteY0" fmla="*/ 1240222 h 2512384"/>
                <a:gd name="connsiteX1" fmla="*/ 906517 w 5948855"/>
                <a:gd name="connsiteY1" fmla="*/ 2438401 h 2512384"/>
                <a:gd name="connsiteX2" fmla="*/ 2940269 w 5948855"/>
                <a:gd name="connsiteY2" fmla="*/ 1305747 h 2512384"/>
                <a:gd name="connsiteX3" fmla="*/ 4706007 w 5948855"/>
                <a:gd name="connsiteY3" fmla="*/ 42042 h 2512384"/>
                <a:gd name="connsiteX4" fmla="*/ 5919952 w 5948855"/>
                <a:gd name="connsiteY4" fmla="*/ 1350581 h 2512384"/>
                <a:gd name="connsiteX5" fmla="*/ 4721773 w 5948855"/>
                <a:gd name="connsiteY5" fmla="*/ 2433554 h 2512384"/>
                <a:gd name="connsiteX6" fmla="*/ 2956035 w 5948855"/>
                <a:gd name="connsiteY6" fmla="*/ 1177159 h 2512384"/>
                <a:gd name="connsiteX7" fmla="*/ 1048406 w 5948855"/>
                <a:gd name="connsiteY7" fmla="*/ 57808 h 2512384"/>
                <a:gd name="connsiteX8" fmla="*/ 7883 w 5948855"/>
                <a:gd name="connsiteY8" fmla="*/ 1240222 h 2512384"/>
                <a:gd name="connsiteX0" fmla="*/ 7883 w 5948855"/>
                <a:gd name="connsiteY0" fmla="*/ 1240222 h 2512384"/>
                <a:gd name="connsiteX1" fmla="*/ 906517 w 5948855"/>
                <a:gd name="connsiteY1" fmla="*/ 2438401 h 2512384"/>
                <a:gd name="connsiteX2" fmla="*/ 2940269 w 5948855"/>
                <a:gd name="connsiteY2" fmla="*/ 1305747 h 2512384"/>
                <a:gd name="connsiteX3" fmla="*/ 4706007 w 5948855"/>
                <a:gd name="connsiteY3" fmla="*/ 42042 h 2512384"/>
                <a:gd name="connsiteX4" fmla="*/ 5919952 w 5948855"/>
                <a:gd name="connsiteY4" fmla="*/ 1350581 h 2512384"/>
                <a:gd name="connsiteX5" fmla="*/ 4721773 w 5948855"/>
                <a:gd name="connsiteY5" fmla="*/ 2433554 h 2512384"/>
                <a:gd name="connsiteX6" fmla="*/ 2956035 w 5948855"/>
                <a:gd name="connsiteY6" fmla="*/ 1177159 h 2512384"/>
                <a:gd name="connsiteX7" fmla="*/ 1048406 w 5948855"/>
                <a:gd name="connsiteY7" fmla="*/ 57808 h 2512384"/>
                <a:gd name="connsiteX8" fmla="*/ 7883 w 5948855"/>
                <a:gd name="connsiteY8" fmla="*/ 1240222 h 2512384"/>
                <a:gd name="connsiteX0" fmla="*/ 7883 w 5948855"/>
                <a:gd name="connsiteY0" fmla="*/ 1240222 h 2512384"/>
                <a:gd name="connsiteX1" fmla="*/ 906517 w 5948855"/>
                <a:gd name="connsiteY1" fmla="*/ 2438401 h 2512384"/>
                <a:gd name="connsiteX2" fmla="*/ 2940269 w 5948855"/>
                <a:gd name="connsiteY2" fmla="*/ 1305747 h 2512384"/>
                <a:gd name="connsiteX3" fmla="*/ 4706007 w 5948855"/>
                <a:gd name="connsiteY3" fmla="*/ 42042 h 2512384"/>
                <a:gd name="connsiteX4" fmla="*/ 5919952 w 5948855"/>
                <a:gd name="connsiteY4" fmla="*/ 1350581 h 2512384"/>
                <a:gd name="connsiteX5" fmla="*/ 4721773 w 5948855"/>
                <a:gd name="connsiteY5" fmla="*/ 2433554 h 2512384"/>
                <a:gd name="connsiteX6" fmla="*/ 2956035 w 5948855"/>
                <a:gd name="connsiteY6" fmla="*/ 1177159 h 2512384"/>
                <a:gd name="connsiteX7" fmla="*/ 1048406 w 5948855"/>
                <a:gd name="connsiteY7" fmla="*/ 57808 h 2512384"/>
                <a:gd name="connsiteX8" fmla="*/ 7883 w 5948855"/>
                <a:gd name="connsiteY8" fmla="*/ 1240222 h 2512384"/>
                <a:gd name="connsiteX0" fmla="*/ 7883 w 5927835"/>
                <a:gd name="connsiteY0" fmla="*/ 1240222 h 2512384"/>
                <a:gd name="connsiteX1" fmla="*/ 906517 w 5927835"/>
                <a:gd name="connsiteY1" fmla="*/ 2438401 h 2512384"/>
                <a:gd name="connsiteX2" fmla="*/ 2940269 w 5927835"/>
                <a:gd name="connsiteY2" fmla="*/ 1305747 h 2512384"/>
                <a:gd name="connsiteX3" fmla="*/ 4706007 w 5927835"/>
                <a:gd name="connsiteY3" fmla="*/ 42042 h 2512384"/>
                <a:gd name="connsiteX4" fmla="*/ 5919952 w 5927835"/>
                <a:gd name="connsiteY4" fmla="*/ 1350581 h 2512384"/>
                <a:gd name="connsiteX5" fmla="*/ 4658711 w 5927835"/>
                <a:gd name="connsiteY5" fmla="*/ 2433554 h 2512384"/>
                <a:gd name="connsiteX6" fmla="*/ 2956035 w 5927835"/>
                <a:gd name="connsiteY6" fmla="*/ 1177159 h 2512384"/>
                <a:gd name="connsiteX7" fmla="*/ 1048406 w 5927835"/>
                <a:gd name="connsiteY7" fmla="*/ 57808 h 2512384"/>
                <a:gd name="connsiteX8" fmla="*/ 7883 w 5927835"/>
                <a:gd name="connsiteY8" fmla="*/ 1240222 h 2512384"/>
                <a:gd name="connsiteX0" fmla="*/ 7883 w 5927835"/>
                <a:gd name="connsiteY0" fmla="*/ 1240222 h 2512384"/>
                <a:gd name="connsiteX1" fmla="*/ 906517 w 5927835"/>
                <a:gd name="connsiteY1" fmla="*/ 2438401 h 2512384"/>
                <a:gd name="connsiteX2" fmla="*/ 2940269 w 5927835"/>
                <a:gd name="connsiteY2" fmla="*/ 1305747 h 2512384"/>
                <a:gd name="connsiteX3" fmla="*/ 4706007 w 5927835"/>
                <a:gd name="connsiteY3" fmla="*/ 42042 h 2512384"/>
                <a:gd name="connsiteX4" fmla="*/ 5919952 w 5927835"/>
                <a:gd name="connsiteY4" fmla="*/ 1350581 h 2512384"/>
                <a:gd name="connsiteX5" fmla="*/ 4658711 w 5927835"/>
                <a:gd name="connsiteY5" fmla="*/ 2433554 h 2512384"/>
                <a:gd name="connsiteX6" fmla="*/ 2956035 w 5927835"/>
                <a:gd name="connsiteY6" fmla="*/ 1177159 h 2512384"/>
                <a:gd name="connsiteX7" fmla="*/ 1048406 w 5927835"/>
                <a:gd name="connsiteY7" fmla="*/ 57808 h 2512384"/>
                <a:gd name="connsiteX8" fmla="*/ 7883 w 5927835"/>
                <a:gd name="connsiteY8" fmla="*/ 1240222 h 2512384"/>
                <a:gd name="connsiteX0" fmla="*/ 7883 w 5927835"/>
                <a:gd name="connsiteY0" fmla="*/ 1240222 h 2605770"/>
                <a:gd name="connsiteX1" fmla="*/ 906517 w 5927835"/>
                <a:gd name="connsiteY1" fmla="*/ 2438401 h 2605770"/>
                <a:gd name="connsiteX2" fmla="*/ 2940269 w 5927835"/>
                <a:gd name="connsiteY2" fmla="*/ 1305747 h 2605770"/>
                <a:gd name="connsiteX3" fmla="*/ 4706007 w 5927835"/>
                <a:gd name="connsiteY3" fmla="*/ 42042 h 2605770"/>
                <a:gd name="connsiteX4" fmla="*/ 5919952 w 5927835"/>
                <a:gd name="connsiteY4" fmla="*/ 1350581 h 2605770"/>
                <a:gd name="connsiteX5" fmla="*/ 4658711 w 5927835"/>
                <a:gd name="connsiteY5" fmla="*/ 2433554 h 2605770"/>
                <a:gd name="connsiteX6" fmla="*/ 2956035 w 5927835"/>
                <a:gd name="connsiteY6" fmla="*/ 1177159 h 2605770"/>
                <a:gd name="connsiteX7" fmla="*/ 1048406 w 5927835"/>
                <a:gd name="connsiteY7" fmla="*/ 57808 h 2605770"/>
                <a:gd name="connsiteX8" fmla="*/ 7883 w 5927835"/>
                <a:gd name="connsiteY8" fmla="*/ 1240222 h 2605770"/>
                <a:gd name="connsiteX0" fmla="*/ 7883 w 5927835"/>
                <a:gd name="connsiteY0" fmla="*/ 1240222 h 2611519"/>
                <a:gd name="connsiteX1" fmla="*/ 906517 w 5927835"/>
                <a:gd name="connsiteY1" fmla="*/ 2438401 h 2611519"/>
                <a:gd name="connsiteX2" fmla="*/ 2940269 w 5927835"/>
                <a:gd name="connsiteY2" fmla="*/ 1305747 h 2611519"/>
                <a:gd name="connsiteX3" fmla="*/ 4706007 w 5927835"/>
                <a:gd name="connsiteY3" fmla="*/ 42042 h 2611519"/>
                <a:gd name="connsiteX4" fmla="*/ 5919952 w 5927835"/>
                <a:gd name="connsiteY4" fmla="*/ 1350581 h 2611519"/>
                <a:gd name="connsiteX5" fmla="*/ 4658711 w 5927835"/>
                <a:gd name="connsiteY5" fmla="*/ 2433554 h 2611519"/>
                <a:gd name="connsiteX6" fmla="*/ 2956035 w 5927835"/>
                <a:gd name="connsiteY6" fmla="*/ 1177159 h 2611519"/>
                <a:gd name="connsiteX7" fmla="*/ 1048406 w 5927835"/>
                <a:gd name="connsiteY7" fmla="*/ 57808 h 2611519"/>
                <a:gd name="connsiteX8" fmla="*/ 7883 w 5927835"/>
                <a:gd name="connsiteY8" fmla="*/ 1240222 h 2611519"/>
                <a:gd name="connsiteX0" fmla="*/ 7883 w 5935717"/>
                <a:gd name="connsiteY0" fmla="*/ 1240222 h 2611519"/>
                <a:gd name="connsiteX1" fmla="*/ 906517 w 5935717"/>
                <a:gd name="connsiteY1" fmla="*/ 2438401 h 2611519"/>
                <a:gd name="connsiteX2" fmla="*/ 2940269 w 5935717"/>
                <a:gd name="connsiteY2" fmla="*/ 1305747 h 2611519"/>
                <a:gd name="connsiteX3" fmla="*/ 4706007 w 5935717"/>
                <a:gd name="connsiteY3" fmla="*/ 42042 h 2611519"/>
                <a:gd name="connsiteX4" fmla="*/ 5919952 w 5935717"/>
                <a:gd name="connsiteY4" fmla="*/ 1350581 h 2611519"/>
                <a:gd name="connsiteX5" fmla="*/ 4611414 w 5935717"/>
                <a:gd name="connsiteY5" fmla="*/ 2433554 h 2611519"/>
                <a:gd name="connsiteX6" fmla="*/ 2956035 w 5935717"/>
                <a:gd name="connsiteY6" fmla="*/ 1177159 h 2611519"/>
                <a:gd name="connsiteX7" fmla="*/ 1048406 w 5935717"/>
                <a:gd name="connsiteY7" fmla="*/ 57808 h 2611519"/>
                <a:gd name="connsiteX8" fmla="*/ 7883 w 5935717"/>
                <a:gd name="connsiteY8" fmla="*/ 1240222 h 2611519"/>
                <a:gd name="connsiteX0" fmla="*/ 7883 w 5935717"/>
                <a:gd name="connsiteY0" fmla="*/ 1240222 h 2588582"/>
                <a:gd name="connsiteX1" fmla="*/ 906517 w 5935717"/>
                <a:gd name="connsiteY1" fmla="*/ 2438401 h 2588582"/>
                <a:gd name="connsiteX2" fmla="*/ 2940269 w 5935717"/>
                <a:gd name="connsiteY2" fmla="*/ 1305747 h 2588582"/>
                <a:gd name="connsiteX3" fmla="*/ 4706007 w 5935717"/>
                <a:gd name="connsiteY3" fmla="*/ 42042 h 2588582"/>
                <a:gd name="connsiteX4" fmla="*/ 5919952 w 5935717"/>
                <a:gd name="connsiteY4" fmla="*/ 1350581 h 2588582"/>
                <a:gd name="connsiteX5" fmla="*/ 4611414 w 5935717"/>
                <a:gd name="connsiteY5" fmla="*/ 2433554 h 2588582"/>
                <a:gd name="connsiteX6" fmla="*/ 2956035 w 5935717"/>
                <a:gd name="connsiteY6" fmla="*/ 1177159 h 2588582"/>
                <a:gd name="connsiteX7" fmla="*/ 1048406 w 5935717"/>
                <a:gd name="connsiteY7" fmla="*/ 57808 h 2588582"/>
                <a:gd name="connsiteX8" fmla="*/ 7883 w 5935717"/>
                <a:gd name="connsiteY8" fmla="*/ 1240222 h 2588582"/>
                <a:gd name="connsiteX0" fmla="*/ 7883 w 5935717"/>
                <a:gd name="connsiteY0" fmla="*/ 1240222 h 2588582"/>
                <a:gd name="connsiteX1" fmla="*/ 906517 w 5935717"/>
                <a:gd name="connsiteY1" fmla="*/ 2438401 h 2588582"/>
                <a:gd name="connsiteX2" fmla="*/ 2940269 w 5935717"/>
                <a:gd name="connsiteY2" fmla="*/ 1305747 h 2588582"/>
                <a:gd name="connsiteX3" fmla="*/ 4706007 w 5935717"/>
                <a:gd name="connsiteY3" fmla="*/ 42042 h 2588582"/>
                <a:gd name="connsiteX4" fmla="*/ 5919952 w 5935717"/>
                <a:gd name="connsiteY4" fmla="*/ 1350581 h 2588582"/>
                <a:gd name="connsiteX5" fmla="*/ 4611414 w 5935717"/>
                <a:gd name="connsiteY5" fmla="*/ 2433554 h 2588582"/>
                <a:gd name="connsiteX6" fmla="*/ 2956035 w 5935717"/>
                <a:gd name="connsiteY6" fmla="*/ 1177159 h 2588582"/>
                <a:gd name="connsiteX7" fmla="*/ 1048406 w 5935717"/>
                <a:gd name="connsiteY7" fmla="*/ 57808 h 2588582"/>
                <a:gd name="connsiteX8" fmla="*/ 7883 w 5935717"/>
                <a:gd name="connsiteY8" fmla="*/ 1240222 h 2588582"/>
                <a:gd name="connsiteX0" fmla="*/ 7883 w 5935717"/>
                <a:gd name="connsiteY0" fmla="*/ 1240222 h 2512384"/>
                <a:gd name="connsiteX1" fmla="*/ 906517 w 5935717"/>
                <a:gd name="connsiteY1" fmla="*/ 2438401 h 2512384"/>
                <a:gd name="connsiteX2" fmla="*/ 2940269 w 5935717"/>
                <a:gd name="connsiteY2" fmla="*/ 1305747 h 2512384"/>
                <a:gd name="connsiteX3" fmla="*/ 4706007 w 5935717"/>
                <a:gd name="connsiteY3" fmla="*/ 42042 h 2512384"/>
                <a:gd name="connsiteX4" fmla="*/ 5919952 w 5935717"/>
                <a:gd name="connsiteY4" fmla="*/ 1350581 h 2512384"/>
                <a:gd name="connsiteX5" fmla="*/ 4611414 w 5935717"/>
                <a:gd name="connsiteY5" fmla="*/ 2433554 h 2512384"/>
                <a:gd name="connsiteX6" fmla="*/ 2956035 w 5935717"/>
                <a:gd name="connsiteY6" fmla="*/ 1177159 h 2512384"/>
                <a:gd name="connsiteX7" fmla="*/ 1048406 w 5935717"/>
                <a:gd name="connsiteY7" fmla="*/ 57808 h 2512384"/>
                <a:gd name="connsiteX8" fmla="*/ 7883 w 5935717"/>
                <a:gd name="connsiteY8" fmla="*/ 1240222 h 2512384"/>
                <a:gd name="connsiteX0" fmla="*/ 7883 w 5935717"/>
                <a:gd name="connsiteY0" fmla="*/ 1240222 h 2512384"/>
                <a:gd name="connsiteX1" fmla="*/ 906517 w 5935717"/>
                <a:gd name="connsiteY1" fmla="*/ 2438401 h 2512384"/>
                <a:gd name="connsiteX2" fmla="*/ 2940269 w 5935717"/>
                <a:gd name="connsiteY2" fmla="*/ 1305747 h 2512384"/>
                <a:gd name="connsiteX3" fmla="*/ 4706007 w 5935717"/>
                <a:gd name="connsiteY3" fmla="*/ 42042 h 2512384"/>
                <a:gd name="connsiteX4" fmla="*/ 5919952 w 5935717"/>
                <a:gd name="connsiteY4" fmla="*/ 1350581 h 2512384"/>
                <a:gd name="connsiteX5" fmla="*/ 4611414 w 5935717"/>
                <a:gd name="connsiteY5" fmla="*/ 2433554 h 2512384"/>
                <a:gd name="connsiteX6" fmla="*/ 2956035 w 5935717"/>
                <a:gd name="connsiteY6" fmla="*/ 1177159 h 2512384"/>
                <a:gd name="connsiteX7" fmla="*/ 1048406 w 5935717"/>
                <a:gd name="connsiteY7" fmla="*/ 57808 h 2512384"/>
                <a:gd name="connsiteX8" fmla="*/ 7883 w 5935717"/>
                <a:gd name="connsiteY8" fmla="*/ 1240222 h 2512384"/>
                <a:gd name="connsiteX0" fmla="*/ 7883 w 5935717"/>
                <a:gd name="connsiteY0" fmla="*/ 1240222 h 2512384"/>
                <a:gd name="connsiteX1" fmla="*/ 906517 w 5935717"/>
                <a:gd name="connsiteY1" fmla="*/ 2438401 h 2512384"/>
                <a:gd name="connsiteX2" fmla="*/ 2940269 w 5935717"/>
                <a:gd name="connsiteY2" fmla="*/ 1305747 h 2512384"/>
                <a:gd name="connsiteX3" fmla="*/ 4706007 w 5935717"/>
                <a:gd name="connsiteY3" fmla="*/ 42042 h 2512384"/>
                <a:gd name="connsiteX4" fmla="*/ 5919952 w 5935717"/>
                <a:gd name="connsiteY4" fmla="*/ 1350581 h 2512384"/>
                <a:gd name="connsiteX5" fmla="*/ 4611414 w 5935717"/>
                <a:gd name="connsiteY5" fmla="*/ 2433554 h 2512384"/>
                <a:gd name="connsiteX6" fmla="*/ 2956035 w 5935717"/>
                <a:gd name="connsiteY6" fmla="*/ 1177159 h 2512384"/>
                <a:gd name="connsiteX7" fmla="*/ 1048406 w 5935717"/>
                <a:gd name="connsiteY7" fmla="*/ 57808 h 2512384"/>
                <a:gd name="connsiteX8" fmla="*/ 7883 w 5935717"/>
                <a:gd name="connsiteY8" fmla="*/ 1240222 h 2512384"/>
                <a:gd name="connsiteX0" fmla="*/ 7883 w 5935717"/>
                <a:gd name="connsiteY0" fmla="*/ 1240222 h 2512384"/>
                <a:gd name="connsiteX1" fmla="*/ 906517 w 5935717"/>
                <a:gd name="connsiteY1" fmla="*/ 2438401 h 2512384"/>
                <a:gd name="connsiteX2" fmla="*/ 2940269 w 5935717"/>
                <a:gd name="connsiteY2" fmla="*/ 1305747 h 2512384"/>
                <a:gd name="connsiteX3" fmla="*/ 4706007 w 5935717"/>
                <a:gd name="connsiteY3" fmla="*/ 42042 h 2512384"/>
                <a:gd name="connsiteX4" fmla="*/ 5919952 w 5935717"/>
                <a:gd name="connsiteY4" fmla="*/ 1350581 h 2512384"/>
                <a:gd name="connsiteX5" fmla="*/ 4611414 w 5935717"/>
                <a:gd name="connsiteY5" fmla="*/ 2433554 h 2512384"/>
                <a:gd name="connsiteX6" fmla="*/ 2956035 w 5935717"/>
                <a:gd name="connsiteY6" fmla="*/ 1177159 h 2512384"/>
                <a:gd name="connsiteX7" fmla="*/ 1048406 w 5935717"/>
                <a:gd name="connsiteY7" fmla="*/ 57808 h 2512384"/>
                <a:gd name="connsiteX8" fmla="*/ 7883 w 5935717"/>
                <a:gd name="connsiteY8" fmla="*/ 1240222 h 2512384"/>
                <a:gd name="connsiteX0" fmla="*/ 7883 w 5935717"/>
                <a:gd name="connsiteY0" fmla="*/ 1240222 h 2512384"/>
                <a:gd name="connsiteX1" fmla="*/ 906517 w 5935717"/>
                <a:gd name="connsiteY1" fmla="*/ 2438401 h 2512384"/>
                <a:gd name="connsiteX2" fmla="*/ 2940269 w 5935717"/>
                <a:gd name="connsiteY2" fmla="*/ 1305747 h 2512384"/>
                <a:gd name="connsiteX3" fmla="*/ 4706007 w 5935717"/>
                <a:gd name="connsiteY3" fmla="*/ 42042 h 2512384"/>
                <a:gd name="connsiteX4" fmla="*/ 5919952 w 5935717"/>
                <a:gd name="connsiteY4" fmla="*/ 1350581 h 2512384"/>
                <a:gd name="connsiteX5" fmla="*/ 4611414 w 5935717"/>
                <a:gd name="connsiteY5" fmla="*/ 2433554 h 2512384"/>
                <a:gd name="connsiteX6" fmla="*/ 2956035 w 5935717"/>
                <a:gd name="connsiteY6" fmla="*/ 1177159 h 2512384"/>
                <a:gd name="connsiteX7" fmla="*/ 1048406 w 5935717"/>
                <a:gd name="connsiteY7" fmla="*/ 57808 h 2512384"/>
                <a:gd name="connsiteX8" fmla="*/ 7883 w 5935717"/>
                <a:gd name="connsiteY8" fmla="*/ 1240222 h 2512384"/>
                <a:gd name="connsiteX0" fmla="*/ 7883 w 5933090"/>
                <a:gd name="connsiteY0" fmla="*/ 1240222 h 2512384"/>
                <a:gd name="connsiteX1" fmla="*/ 906517 w 5933090"/>
                <a:gd name="connsiteY1" fmla="*/ 2438401 h 2512384"/>
                <a:gd name="connsiteX2" fmla="*/ 2940269 w 5933090"/>
                <a:gd name="connsiteY2" fmla="*/ 1305747 h 2512384"/>
                <a:gd name="connsiteX3" fmla="*/ 4690242 w 5933090"/>
                <a:gd name="connsiteY3" fmla="*/ 152400 h 2512384"/>
                <a:gd name="connsiteX4" fmla="*/ 5919952 w 5933090"/>
                <a:gd name="connsiteY4" fmla="*/ 1350581 h 2512384"/>
                <a:gd name="connsiteX5" fmla="*/ 4611414 w 5933090"/>
                <a:gd name="connsiteY5" fmla="*/ 2433554 h 2512384"/>
                <a:gd name="connsiteX6" fmla="*/ 2956035 w 5933090"/>
                <a:gd name="connsiteY6" fmla="*/ 1177159 h 2512384"/>
                <a:gd name="connsiteX7" fmla="*/ 1048406 w 5933090"/>
                <a:gd name="connsiteY7" fmla="*/ 57808 h 2512384"/>
                <a:gd name="connsiteX8" fmla="*/ 7883 w 5933090"/>
                <a:gd name="connsiteY8" fmla="*/ 1240222 h 2512384"/>
                <a:gd name="connsiteX0" fmla="*/ 7883 w 5933090"/>
                <a:gd name="connsiteY0" fmla="*/ 1240222 h 2512384"/>
                <a:gd name="connsiteX1" fmla="*/ 906517 w 5933090"/>
                <a:gd name="connsiteY1" fmla="*/ 2438401 h 2512384"/>
                <a:gd name="connsiteX2" fmla="*/ 2940269 w 5933090"/>
                <a:gd name="connsiteY2" fmla="*/ 1305747 h 2512384"/>
                <a:gd name="connsiteX3" fmla="*/ 4690242 w 5933090"/>
                <a:gd name="connsiteY3" fmla="*/ 152400 h 2512384"/>
                <a:gd name="connsiteX4" fmla="*/ 5919952 w 5933090"/>
                <a:gd name="connsiteY4" fmla="*/ 1350581 h 2512384"/>
                <a:gd name="connsiteX5" fmla="*/ 4611414 w 5933090"/>
                <a:gd name="connsiteY5" fmla="*/ 2433554 h 2512384"/>
                <a:gd name="connsiteX6" fmla="*/ 2956035 w 5933090"/>
                <a:gd name="connsiteY6" fmla="*/ 1177159 h 2512384"/>
                <a:gd name="connsiteX7" fmla="*/ 1048406 w 5933090"/>
                <a:gd name="connsiteY7" fmla="*/ 57808 h 2512384"/>
                <a:gd name="connsiteX8" fmla="*/ 7883 w 5933090"/>
                <a:gd name="connsiteY8" fmla="*/ 1240222 h 2512384"/>
                <a:gd name="connsiteX0" fmla="*/ 7883 w 5933090"/>
                <a:gd name="connsiteY0" fmla="*/ 1240222 h 2512384"/>
                <a:gd name="connsiteX1" fmla="*/ 906517 w 5933090"/>
                <a:gd name="connsiteY1" fmla="*/ 2438401 h 2512384"/>
                <a:gd name="connsiteX2" fmla="*/ 2940269 w 5933090"/>
                <a:gd name="connsiteY2" fmla="*/ 1305747 h 2512384"/>
                <a:gd name="connsiteX3" fmla="*/ 4690242 w 5933090"/>
                <a:gd name="connsiteY3" fmla="*/ 152400 h 2512384"/>
                <a:gd name="connsiteX4" fmla="*/ 5919952 w 5933090"/>
                <a:gd name="connsiteY4" fmla="*/ 1350581 h 2512384"/>
                <a:gd name="connsiteX5" fmla="*/ 4611414 w 5933090"/>
                <a:gd name="connsiteY5" fmla="*/ 2433554 h 2512384"/>
                <a:gd name="connsiteX6" fmla="*/ 2956035 w 5933090"/>
                <a:gd name="connsiteY6" fmla="*/ 1177159 h 2512384"/>
                <a:gd name="connsiteX7" fmla="*/ 1048406 w 5933090"/>
                <a:gd name="connsiteY7" fmla="*/ 57808 h 2512384"/>
                <a:gd name="connsiteX8" fmla="*/ 7883 w 5933090"/>
                <a:gd name="connsiteY8" fmla="*/ 1240222 h 2512384"/>
                <a:gd name="connsiteX0" fmla="*/ 7883 w 5933090"/>
                <a:gd name="connsiteY0" fmla="*/ 1240222 h 2512384"/>
                <a:gd name="connsiteX1" fmla="*/ 906517 w 5933090"/>
                <a:gd name="connsiteY1" fmla="*/ 2438401 h 2512384"/>
                <a:gd name="connsiteX2" fmla="*/ 2940269 w 5933090"/>
                <a:gd name="connsiteY2" fmla="*/ 1305747 h 2512384"/>
                <a:gd name="connsiteX3" fmla="*/ 4690242 w 5933090"/>
                <a:gd name="connsiteY3" fmla="*/ 152400 h 2512384"/>
                <a:gd name="connsiteX4" fmla="*/ 5919952 w 5933090"/>
                <a:gd name="connsiteY4" fmla="*/ 1350581 h 2512384"/>
                <a:gd name="connsiteX5" fmla="*/ 4611414 w 5933090"/>
                <a:gd name="connsiteY5" fmla="*/ 2433554 h 2512384"/>
                <a:gd name="connsiteX6" fmla="*/ 2956035 w 5933090"/>
                <a:gd name="connsiteY6" fmla="*/ 1177159 h 2512384"/>
                <a:gd name="connsiteX7" fmla="*/ 1048406 w 5933090"/>
                <a:gd name="connsiteY7" fmla="*/ 57808 h 2512384"/>
                <a:gd name="connsiteX8" fmla="*/ 7883 w 5933090"/>
                <a:gd name="connsiteY8" fmla="*/ 1240222 h 2512384"/>
                <a:gd name="connsiteX0" fmla="*/ 7883 w 5933090"/>
                <a:gd name="connsiteY0" fmla="*/ 1240222 h 2512384"/>
                <a:gd name="connsiteX1" fmla="*/ 906517 w 5933090"/>
                <a:gd name="connsiteY1" fmla="*/ 2438401 h 2512384"/>
                <a:gd name="connsiteX2" fmla="*/ 2940269 w 5933090"/>
                <a:gd name="connsiteY2" fmla="*/ 1305747 h 2512384"/>
                <a:gd name="connsiteX3" fmla="*/ 4690242 w 5933090"/>
                <a:gd name="connsiteY3" fmla="*/ 152400 h 2512384"/>
                <a:gd name="connsiteX4" fmla="*/ 5919952 w 5933090"/>
                <a:gd name="connsiteY4" fmla="*/ 1350581 h 2512384"/>
                <a:gd name="connsiteX5" fmla="*/ 4611414 w 5933090"/>
                <a:gd name="connsiteY5" fmla="*/ 2433554 h 2512384"/>
                <a:gd name="connsiteX6" fmla="*/ 2956035 w 5933090"/>
                <a:gd name="connsiteY6" fmla="*/ 1177159 h 2512384"/>
                <a:gd name="connsiteX7" fmla="*/ 1048406 w 5933090"/>
                <a:gd name="connsiteY7" fmla="*/ 57808 h 2512384"/>
                <a:gd name="connsiteX8" fmla="*/ 7883 w 5933090"/>
                <a:gd name="connsiteY8" fmla="*/ 1240222 h 2512384"/>
                <a:gd name="connsiteX0" fmla="*/ 7883 w 5933090"/>
                <a:gd name="connsiteY0" fmla="*/ 1240222 h 2512384"/>
                <a:gd name="connsiteX1" fmla="*/ 906517 w 5933090"/>
                <a:gd name="connsiteY1" fmla="*/ 2438401 h 2512384"/>
                <a:gd name="connsiteX2" fmla="*/ 2940269 w 5933090"/>
                <a:gd name="connsiteY2" fmla="*/ 1305747 h 2512384"/>
                <a:gd name="connsiteX3" fmla="*/ 4690242 w 5933090"/>
                <a:gd name="connsiteY3" fmla="*/ 152400 h 2512384"/>
                <a:gd name="connsiteX4" fmla="*/ 5919952 w 5933090"/>
                <a:gd name="connsiteY4" fmla="*/ 1350581 h 2512384"/>
                <a:gd name="connsiteX5" fmla="*/ 4611414 w 5933090"/>
                <a:gd name="connsiteY5" fmla="*/ 2433554 h 2512384"/>
                <a:gd name="connsiteX6" fmla="*/ 2956035 w 5933090"/>
                <a:gd name="connsiteY6" fmla="*/ 1177159 h 2512384"/>
                <a:gd name="connsiteX7" fmla="*/ 1048406 w 5933090"/>
                <a:gd name="connsiteY7" fmla="*/ 57808 h 2512384"/>
                <a:gd name="connsiteX8" fmla="*/ 7883 w 5933090"/>
                <a:gd name="connsiteY8" fmla="*/ 1240222 h 2512384"/>
                <a:gd name="connsiteX0" fmla="*/ 7883 w 5933090"/>
                <a:gd name="connsiteY0" fmla="*/ 1240222 h 2512384"/>
                <a:gd name="connsiteX1" fmla="*/ 906517 w 5933090"/>
                <a:gd name="connsiteY1" fmla="*/ 2438401 h 2512384"/>
                <a:gd name="connsiteX2" fmla="*/ 2940269 w 5933090"/>
                <a:gd name="connsiteY2" fmla="*/ 1305747 h 2512384"/>
                <a:gd name="connsiteX3" fmla="*/ 4690242 w 5933090"/>
                <a:gd name="connsiteY3" fmla="*/ 152400 h 2512384"/>
                <a:gd name="connsiteX4" fmla="*/ 5919952 w 5933090"/>
                <a:gd name="connsiteY4" fmla="*/ 1350581 h 2512384"/>
                <a:gd name="connsiteX5" fmla="*/ 4611414 w 5933090"/>
                <a:gd name="connsiteY5" fmla="*/ 2433554 h 2512384"/>
                <a:gd name="connsiteX6" fmla="*/ 2956035 w 5933090"/>
                <a:gd name="connsiteY6" fmla="*/ 1177159 h 2512384"/>
                <a:gd name="connsiteX7" fmla="*/ 1048406 w 5933090"/>
                <a:gd name="connsiteY7" fmla="*/ 57808 h 2512384"/>
                <a:gd name="connsiteX8" fmla="*/ 7883 w 5933090"/>
                <a:gd name="connsiteY8" fmla="*/ 1240222 h 2512384"/>
                <a:gd name="connsiteX0" fmla="*/ 7883 w 5933090"/>
                <a:gd name="connsiteY0" fmla="*/ 1240222 h 2512384"/>
                <a:gd name="connsiteX1" fmla="*/ 906517 w 5933090"/>
                <a:gd name="connsiteY1" fmla="*/ 2438401 h 2512384"/>
                <a:gd name="connsiteX2" fmla="*/ 2940269 w 5933090"/>
                <a:gd name="connsiteY2" fmla="*/ 1305747 h 2512384"/>
                <a:gd name="connsiteX3" fmla="*/ 4690242 w 5933090"/>
                <a:gd name="connsiteY3" fmla="*/ 152400 h 2512384"/>
                <a:gd name="connsiteX4" fmla="*/ 5919952 w 5933090"/>
                <a:gd name="connsiteY4" fmla="*/ 1350581 h 2512384"/>
                <a:gd name="connsiteX5" fmla="*/ 4611414 w 5933090"/>
                <a:gd name="connsiteY5" fmla="*/ 2433554 h 2512384"/>
                <a:gd name="connsiteX6" fmla="*/ 2956035 w 5933090"/>
                <a:gd name="connsiteY6" fmla="*/ 1177159 h 2512384"/>
                <a:gd name="connsiteX7" fmla="*/ 1048406 w 5933090"/>
                <a:gd name="connsiteY7" fmla="*/ 57808 h 2512384"/>
                <a:gd name="connsiteX8" fmla="*/ 7883 w 5933090"/>
                <a:gd name="connsiteY8" fmla="*/ 1240222 h 2512384"/>
                <a:gd name="connsiteX0" fmla="*/ 7883 w 5933090"/>
                <a:gd name="connsiteY0" fmla="*/ 1240222 h 2512384"/>
                <a:gd name="connsiteX1" fmla="*/ 906517 w 5933090"/>
                <a:gd name="connsiteY1" fmla="*/ 2438401 h 2512384"/>
                <a:gd name="connsiteX2" fmla="*/ 2940269 w 5933090"/>
                <a:gd name="connsiteY2" fmla="*/ 1305747 h 2512384"/>
                <a:gd name="connsiteX3" fmla="*/ 4690242 w 5933090"/>
                <a:gd name="connsiteY3" fmla="*/ 152400 h 2512384"/>
                <a:gd name="connsiteX4" fmla="*/ 5919952 w 5933090"/>
                <a:gd name="connsiteY4" fmla="*/ 1350581 h 2512384"/>
                <a:gd name="connsiteX5" fmla="*/ 4611414 w 5933090"/>
                <a:gd name="connsiteY5" fmla="*/ 2433554 h 2512384"/>
                <a:gd name="connsiteX6" fmla="*/ 2956035 w 5933090"/>
                <a:gd name="connsiteY6" fmla="*/ 1177159 h 2512384"/>
                <a:gd name="connsiteX7" fmla="*/ 1048406 w 5933090"/>
                <a:gd name="connsiteY7" fmla="*/ 57808 h 2512384"/>
                <a:gd name="connsiteX8" fmla="*/ 7883 w 5933090"/>
                <a:gd name="connsiteY8" fmla="*/ 1240222 h 2512384"/>
                <a:gd name="connsiteX0" fmla="*/ 7883 w 5933090"/>
                <a:gd name="connsiteY0" fmla="*/ 1240222 h 2512384"/>
                <a:gd name="connsiteX1" fmla="*/ 906517 w 5933090"/>
                <a:gd name="connsiteY1" fmla="*/ 2438401 h 2512384"/>
                <a:gd name="connsiteX2" fmla="*/ 2940269 w 5933090"/>
                <a:gd name="connsiteY2" fmla="*/ 1305747 h 2512384"/>
                <a:gd name="connsiteX3" fmla="*/ 4690242 w 5933090"/>
                <a:gd name="connsiteY3" fmla="*/ 152400 h 2512384"/>
                <a:gd name="connsiteX4" fmla="*/ 5919952 w 5933090"/>
                <a:gd name="connsiteY4" fmla="*/ 1350581 h 2512384"/>
                <a:gd name="connsiteX5" fmla="*/ 4611414 w 5933090"/>
                <a:gd name="connsiteY5" fmla="*/ 2433554 h 2512384"/>
                <a:gd name="connsiteX6" fmla="*/ 2956035 w 5933090"/>
                <a:gd name="connsiteY6" fmla="*/ 1177159 h 2512384"/>
                <a:gd name="connsiteX7" fmla="*/ 1048406 w 5933090"/>
                <a:gd name="connsiteY7" fmla="*/ 57808 h 2512384"/>
                <a:gd name="connsiteX8" fmla="*/ 7883 w 5933090"/>
                <a:gd name="connsiteY8" fmla="*/ 1240222 h 2512384"/>
                <a:gd name="connsiteX0" fmla="*/ 7883 w 5933090"/>
                <a:gd name="connsiteY0" fmla="*/ 1240222 h 2512384"/>
                <a:gd name="connsiteX1" fmla="*/ 906517 w 5933090"/>
                <a:gd name="connsiteY1" fmla="*/ 2438401 h 2512384"/>
                <a:gd name="connsiteX2" fmla="*/ 2940269 w 5933090"/>
                <a:gd name="connsiteY2" fmla="*/ 1305747 h 2512384"/>
                <a:gd name="connsiteX3" fmla="*/ 4690242 w 5933090"/>
                <a:gd name="connsiteY3" fmla="*/ 152400 h 2512384"/>
                <a:gd name="connsiteX4" fmla="*/ 5919952 w 5933090"/>
                <a:gd name="connsiteY4" fmla="*/ 1350581 h 2512384"/>
                <a:gd name="connsiteX5" fmla="*/ 4611414 w 5933090"/>
                <a:gd name="connsiteY5" fmla="*/ 2433554 h 2512384"/>
                <a:gd name="connsiteX6" fmla="*/ 2956035 w 5933090"/>
                <a:gd name="connsiteY6" fmla="*/ 1177159 h 2512384"/>
                <a:gd name="connsiteX7" fmla="*/ 1048406 w 5933090"/>
                <a:gd name="connsiteY7" fmla="*/ 57808 h 2512384"/>
                <a:gd name="connsiteX8" fmla="*/ 7883 w 5933090"/>
                <a:gd name="connsiteY8" fmla="*/ 1240222 h 2512384"/>
                <a:gd name="connsiteX0" fmla="*/ 7883 w 5870028"/>
                <a:gd name="connsiteY0" fmla="*/ 1240222 h 2512384"/>
                <a:gd name="connsiteX1" fmla="*/ 906517 w 5870028"/>
                <a:gd name="connsiteY1" fmla="*/ 2438401 h 2512384"/>
                <a:gd name="connsiteX2" fmla="*/ 2940269 w 5870028"/>
                <a:gd name="connsiteY2" fmla="*/ 1305747 h 2512384"/>
                <a:gd name="connsiteX3" fmla="*/ 4690242 w 5870028"/>
                <a:gd name="connsiteY3" fmla="*/ 152400 h 2512384"/>
                <a:gd name="connsiteX4" fmla="*/ 5856890 w 5870028"/>
                <a:gd name="connsiteY4" fmla="*/ 1366346 h 2512384"/>
                <a:gd name="connsiteX5" fmla="*/ 4611414 w 5870028"/>
                <a:gd name="connsiteY5" fmla="*/ 2433554 h 2512384"/>
                <a:gd name="connsiteX6" fmla="*/ 2956035 w 5870028"/>
                <a:gd name="connsiteY6" fmla="*/ 1177159 h 2512384"/>
                <a:gd name="connsiteX7" fmla="*/ 1048406 w 5870028"/>
                <a:gd name="connsiteY7" fmla="*/ 57808 h 2512384"/>
                <a:gd name="connsiteX8" fmla="*/ 7883 w 5870028"/>
                <a:gd name="connsiteY8" fmla="*/ 1240222 h 2512384"/>
                <a:gd name="connsiteX0" fmla="*/ 7883 w 5870028"/>
                <a:gd name="connsiteY0" fmla="*/ 1240222 h 2512384"/>
                <a:gd name="connsiteX1" fmla="*/ 906517 w 5870028"/>
                <a:gd name="connsiteY1" fmla="*/ 2438401 h 2512384"/>
                <a:gd name="connsiteX2" fmla="*/ 2940269 w 5870028"/>
                <a:gd name="connsiteY2" fmla="*/ 1305747 h 2512384"/>
                <a:gd name="connsiteX3" fmla="*/ 4690242 w 5870028"/>
                <a:gd name="connsiteY3" fmla="*/ 152400 h 2512384"/>
                <a:gd name="connsiteX4" fmla="*/ 5856890 w 5870028"/>
                <a:gd name="connsiteY4" fmla="*/ 1366346 h 2512384"/>
                <a:gd name="connsiteX5" fmla="*/ 4611414 w 5870028"/>
                <a:gd name="connsiteY5" fmla="*/ 2433554 h 2512384"/>
                <a:gd name="connsiteX6" fmla="*/ 2956035 w 5870028"/>
                <a:gd name="connsiteY6" fmla="*/ 1177159 h 2512384"/>
                <a:gd name="connsiteX7" fmla="*/ 1048406 w 5870028"/>
                <a:gd name="connsiteY7" fmla="*/ 57808 h 2512384"/>
                <a:gd name="connsiteX8" fmla="*/ 7883 w 5870028"/>
                <a:gd name="connsiteY8" fmla="*/ 1240222 h 2512384"/>
                <a:gd name="connsiteX0" fmla="*/ 7883 w 5870028"/>
                <a:gd name="connsiteY0" fmla="*/ 1240222 h 2512384"/>
                <a:gd name="connsiteX1" fmla="*/ 906517 w 5870028"/>
                <a:gd name="connsiteY1" fmla="*/ 2438401 h 2512384"/>
                <a:gd name="connsiteX2" fmla="*/ 2940269 w 5870028"/>
                <a:gd name="connsiteY2" fmla="*/ 1305747 h 2512384"/>
                <a:gd name="connsiteX3" fmla="*/ 4690242 w 5870028"/>
                <a:gd name="connsiteY3" fmla="*/ 152400 h 2512384"/>
                <a:gd name="connsiteX4" fmla="*/ 5856890 w 5870028"/>
                <a:gd name="connsiteY4" fmla="*/ 1366346 h 2512384"/>
                <a:gd name="connsiteX5" fmla="*/ 4611414 w 5870028"/>
                <a:gd name="connsiteY5" fmla="*/ 2433554 h 2512384"/>
                <a:gd name="connsiteX6" fmla="*/ 2956035 w 5870028"/>
                <a:gd name="connsiteY6" fmla="*/ 1177159 h 2512384"/>
                <a:gd name="connsiteX7" fmla="*/ 1048406 w 5870028"/>
                <a:gd name="connsiteY7" fmla="*/ 57808 h 2512384"/>
                <a:gd name="connsiteX8" fmla="*/ 7883 w 5870028"/>
                <a:gd name="connsiteY8" fmla="*/ 1240222 h 2512384"/>
                <a:gd name="connsiteX0" fmla="*/ 7883 w 5870028"/>
                <a:gd name="connsiteY0" fmla="*/ 1240222 h 2512384"/>
                <a:gd name="connsiteX1" fmla="*/ 906517 w 5870028"/>
                <a:gd name="connsiteY1" fmla="*/ 2438401 h 2512384"/>
                <a:gd name="connsiteX2" fmla="*/ 2940269 w 5870028"/>
                <a:gd name="connsiteY2" fmla="*/ 1305747 h 2512384"/>
                <a:gd name="connsiteX3" fmla="*/ 4690242 w 5870028"/>
                <a:gd name="connsiteY3" fmla="*/ 152400 h 2512384"/>
                <a:gd name="connsiteX4" fmla="*/ 5856890 w 5870028"/>
                <a:gd name="connsiteY4" fmla="*/ 1366346 h 2512384"/>
                <a:gd name="connsiteX5" fmla="*/ 4611414 w 5870028"/>
                <a:gd name="connsiteY5" fmla="*/ 2433554 h 2512384"/>
                <a:gd name="connsiteX6" fmla="*/ 2956035 w 5870028"/>
                <a:gd name="connsiteY6" fmla="*/ 1177159 h 2512384"/>
                <a:gd name="connsiteX7" fmla="*/ 1048406 w 5870028"/>
                <a:gd name="connsiteY7" fmla="*/ 57808 h 2512384"/>
                <a:gd name="connsiteX8" fmla="*/ 7883 w 5870028"/>
                <a:gd name="connsiteY8" fmla="*/ 1240222 h 251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0028" h="2512384">
                  <a:moveTo>
                    <a:pt x="7883" y="1240222"/>
                  </a:moveTo>
                  <a:cubicBezTo>
                    <a:pt x="15766" y="1999594"/>
                    <a:pt x="465082" y="2332886"/>
                    <a:pt x="906517" y="2438401"/>
                  </a:cubicBezTo>
                  <a:cubicBezTo>
                    <a:pt x="1726324" y="2512384"/>
                    <a:pt x="2372710" y="1765575"/>
                    <a:pt x="2940269" y="1305747"/>
                  </a:cubicBezTo>
                  <a:cubicBezTo>
                    <a:pt x="3507828" y="845919"/>
                    <a:pt x="3967656" y="142300"/>
                    <a:pt x="4690242" y="152400"/>
                  </a:cubicBezTo>
                  <a:cubicBezTo>
                    <a:pt x="5270938" y="178266"/>
                    <a:pt x="5870028" y="781640"/>
                    <a:pt x="5856890" y="1366346"/>
                  </a:cubicBezTo>
                  <a:cubicBezTo>
                    <a:pt x="5843752" y="1951052"/>
                    <a:pt x="5389179" y="2430926"/>
                    <a:pt x="4611414" y="2433554"/>
                  </a:cubicBezTo>
                  <a:cubicBezTo>
                    <a:pt x="4038600" y="2429010"/>
                    <a:pt x="3447393" y="1663263"/>
                    <a:pt x="2956035" y="1177159"/>
                  </a:cubicBezTo>
                  <a:cubicBezTo>
                    <a:pt x="2511974" y="754118"/>
                    <a:pt x="1602827" y="0"/>
                    <a:pt x="1048406" y="57808"/>
                  </a:cubicBezTo>
                  <a:cubicBezTo>
                    <a:pt x="493985" y="115616"/>
                    <a:pt x="0" y="480850"/>
                    <a:pt x="7883" y="1240222"/>
                  </a:cubicBezTo>
                  <a:close/>
                </a:path>
              </a:pathLst>
            </a:custGeom>
            <a:noFill/>
            <a:ln w="457200" cap="flat" cmpd="sng" algn="ctr">
              <a:solidFill>
                <a:srgbClr val="6E96D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5" name="Right Arrow 4"/>
            <p:cNvSpPr/>
            <p:nvPr/>
          </p:nvSpPr>
          <p:spPr bwMode="gray">
            <a:xfrm rot="18886064" flipH="1">
              <a:off x="7125314" y="4447768"/>
              <a:ext cx="390492" cy="390492"/>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6" name="Right Arrow 5"/>
            <p:cNvSpPr/>
            <p:nvPr/>
          </p:nvSpPr>
          <p:spPr bwMode="gray">
            <a:xfrm rot="10800000">
              <a:off x="6193447" y="4853095"/>
              <a:ext cx="390490" cy="390490"/>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14" name="Oval 13"/>
            <p:cNvSpPr/>
            <p:nvPr/>
          </p:nvSpPr>
          <p:spPr bwMode="gray">
            <a:xfrm>
              <a:off x="3717890" y="3008152"/>
              <a:ext cx="1908810" cy="1908810"/>
            </a:xfrm>
            <a:prstGeom prst="ellipse">
              <a:avLst/>
            </a:prstGeom>
            <a:solidFill>
              <a:schemeClr val="bg1"/>
            </a:solidFill>
            <a:ln w="444500" cap="flat" cmpd="sng" algn="ctr">
              <a:solidFill>
                <a:srgbClr val="6E96D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dirty="0"/>
            </a:p>
          </p:txBody>
        </p:sp>
        <p:sp>
          <p:nvSpPr>
            <p:cNvPr id="15" name="Right Arrow 14"/>
            <p:cNvSpPr/>
            <p:nvPr/>
          </p:nvSpPr>
          <p:spPr bwMode="gray">
            <a:xfrm rot="5400000" flipV="1">
              <a:off x="4393146" y="2194559"/>
              <a:ext cx="510109" cy="510109"/>
            </a:xfrm>
            <a:prstGeom prst="rightArrow">
              <a:avLst/>
            </a:prstGeom>
            <a:solidFill>
              <a:schemeClr val="bg1">
                <a:lumMod val="5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17" name="TextBox 16"/>
            <p:cNvSpPr txBox="1"/>
            <p:nvPr/>
          </p:nvSpPr>
          <p:spPr bwMode="gray">
            <a:xfrm>
              <a:off x="3934185" y="3811550"/>
              <a:ext cx="1533377" cy="424732"/>
            </a:xfrm>
            <a:prstGeom prst="rect">
              <a:avLst/>
            </a:prstGeom>
            <a:noFill/>
          </p:spPr>
          <p:txBody>
            <a:bodyPr wrap="square" lIns="0" tIns="0" rIns="0" bIns="0" rtlCol="0" anchor="ctr" anchorCtr="0">
              <a:noAutofit/>
            </a:bodyPr>
            <a:lstStyle/>
            <a:p>
              <a:pPr>
                <a:lnSpc>
                  <a:spcPct val="80000"/>
                </a:lnSpc>
                <a:spcBef>
                  <a:spcPts val="0"/>
                </a:spcBef>
                <a:spcAft>
                  <a:spcPts val="0"/>
                </a:spcAft>
              </a:pPr>
              <a:r>
                <a:rPr lang="en-US" sz="2000" b="1" dirty="0">
                  <a:solidFill>
                    <a:srgbClr val="00529B"/>
                  </a:solidFill>
                </a:rPr>
                <a:t>Monitoring and Analytics</a:t>
              </a:r>
              <a:endParaRPr lang="en-US" sz="2000" b="1" dirty="0">
                <a:solidFill>
                  <a:srgbClr val="00529B"/>
                </a:solidFill>
              </a:endParaRPr>
            </a:p>
          </p:txBody>
        </p:sp>
        <p:sp>
          <p:nvSpPr>
            <p:cNvPr id="18" name="Right Arrow 17"/>
            <p:cNvSpPr/>
            <p:nvPr/>
          </p:nvSpPr>
          <p:spPr bwMode="gray">
            <a:xfrm rot="20958198">
              <a:off x="6158419" y="2616324"/>
              <a:ext cx="390492" cy="390492"/>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19" name="Right Arrow 18"/>
            <p:cNvSpPr/>
            <p:nvPr/>
          </p:nvSpPr>
          <p:spPr bwMode="gray">
            <a:xfrm rot="3254897">
              <a:off x="7086890" y="3122760"/>
              <a:ext cx="390492" cy="390492"/>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21" name="Right Arrow 20"/>
            <p:cNvSpPr/>
            <p:nvPr/>
          </p:nvSpPr>
          <p:spPr bwMode="gray">
            <a:xfrm rot="5400000" flipV="1">
              <a:off x="4393146" y="5190978"/>
              <a:ext cx="510109" cy="510109"/>
            </a:xfrm>
            <a:prstGeom prst="rightArrow">
              <a:avLst/>
            </a:prstGeom>
            <a:solidFill>
              <a:schemeClr val="bg1">
                <a:lumMod val="5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22" name="Right Arrow 21"/>
            <p:cNvSpPr/>
            <p:nvPr/>
          </p:nvSpPr>
          <p:spPr bwMode="gray">
            <a:xfrm rot="20958198">
              <a:off x="2768106" y="4853084"/>
              <a:ext cx="390492" cy="390492"/>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23" name="Right Arrow 22"/>
            <p:cNvSpPr/>
            <p:nvPr/>
          </p:nvSpPr>
          <p:spPr bwMode="gray">
            <a:xfrm rot="16200000" flipV="1">
              <a:off x="5418455" y="3706705"/>
              <a:ext cx="393629" cy="351693"/>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24" name="Right Arrow 23"/>
            <p:cNvSpPr/>
            <p:nvPr/>
          </p:nvSpPr>
          <p:spPr bwMode="gray">
            <a:xfrm rot="5400000">
              <a:off x="3547452" y="3734839"/>
              <a:ext cx="393629" cy="351693"/>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25" name="Right Arrow 24"/>
            <p:cNvSpPr/>
            <p:nvPr/>
          </p:nvSpPr>
          <p:spPr bwMode="gray">
            <a:xfrm flipV="1">
              <a:off x="4441393" y="4747714"/>
              <a:ext cx="393629" cy="351693"/>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26" name="Right Arrow 25"/>
            <p:cNvSpPr/>
            <p:nvPr/>
          </p:nvSpPr>
          <p:spPr bwMode="gray">
            <a:xfrm flipH="1" flipV="1">
              <a:off x="4441393" y="2820440"/>
              <a:ext cx="393629" cy="351693"/>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27" name="Right Arrow 26"/>
            <p:cNvSpPr/>
            <p:nvPr/>
          </p:nvSpPr>
          <p:spPr bwMode="gray">
            <a:xfrm rot="2713936">
              <a:off x="1779591" y="4518107"/>
              <a:ext cx="390492" cy="390492"/>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28" name="Right Arrow 27"/>
            <p:cNvSpPr/>
            <p:nvPr/>
          </p:nvSpPr>
          <p:spPr bwMode="gray">
            <a:xfrm rot="18345103" flipH="1">
              <a:off x="1600487" y="3122759"/>
              <a:ext cx="390492" cy="390492"/>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sp>
          <p:nvSpPr>
            <p:cNvPr id="30" name="Right Arrow 29"/>
            <p:cNvSpPr/>
            <p:nvPr/>
          </p:nvSpPr>
          <p:spPr bwMode="gray">
            <a:xfrm rot="641802" flipH="1">
              <a:off x="2725902" y="2531916"/>
              <a:ext cx="390492" cy="390492"/>
            </a:xfrm>
            <a:prstGeom prst="rightArrow">
              <a:avLst/>
            </a:prstGeom>
            <a:solidFill>
              <a:srgbClr val="00529B"/>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77" eaLnBrk="0" hangingPunct="0">
                <a:spcBef>
                  <a:spcPct val="50000"/>
                </a:spcBef>
              </a:pPr>
              <a:endParaRPr lang="en-US" dirty="0"/>
            </a:p>
          </p:txBody>
        </p:sp>
      </p:grpSp>
      <p:sp>
        <p:nvSpPr>
          <p:cNvPr id="2" name="TextBox 1"/>
          <p:cNvSpPr txBox="1"/>
          <p:nvPr/>
        </p:nvSpPr>
        <p:spPr>
          <a:xfrm>
            <a:off x="56700" y="4881966"/>
            <a:ext cx="2419339" cy="276999"/>
          </a:xfrm>
          <a:prstGeom prst="rect">
            <a:avLst/>
          </a:prstGeom>
          <a:noFill/>
        </p:spPr>
        <p:txBody>
          <a:bodyPr wrap="square" lIns="91438" tIns="45719" rIns="91438" bIns="45719" rtlCol="0">
            <a:spAutoFit/>
          </a:bodyPr>
          <a:lstStyle/>
          <a:p>
            <a:r>
              <a:rPr lang="en-US" sz="1200" dirty="0"/>
              <a:t>Source: Neil MacDonald Gartner</a:t>
            </a:r>
          </a:p>
        </p:txBody>
      </p:sp>
    </p:spTree>
    <p:extLst>
      <p:ext uri="{BB962C8B-B14F-4D97-AF65-F5344CB8AC3E}">
        <p14:creationId xmlns:p14="http://schemas.microsoft.com/office/powerpoint/2010/main" val="2782845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122" y="373065"/>
            <a:ext cx="7684045" cy="769937"/>
          </a:xfrm>
        </p:spPr>
        <p:txBody>
          <a:bodyPr/>
          <a:lstStyle/>
          <a:p>
            <a:endParaRPr lang="en-US"/>
          </a:p>
        </p:txBody>
      </p:sp>
      <p:sp>
        <p:nvSpPr>
          <p:cNvPr id="3" name="Slide Number Placeholder 2"/>
          <p:cNvSpPr>
            <a:spLocks noGrp="1"/>
          </p:cNvSpPr>
          <p:nvPr>
            <p:ph type="sldNum" sz="quarter" idx="4"/>
          </p:nvPr>
        </p:nvSpPr>
        <p:spPr>
          <a:xfrm>
            <a:off x="43080" y="4774410"/>
            <a:ext cx="518038" cy="273844"/>
          </a:xfrm>
        </p:spPr>
        <p:txBody>
          <a:bodyPr/>
          <a:lstStyle/>
          <a:p>
            <a:fld id="{133CF2A4-CAF6-4D4D-9789-110A2B05844D}" type="slidenum">
              <a:rPr lang="en-US" smtClean="0">
                <a:solidFill>
                  <a:prstClr val="black">
                    <a:tint val="75000"/>
                  </a:prstClr>
                </a:solidFill>
              </a:rPr>
              <a:pPr/>
              <a:t>52</a:t>
            </a:fld>
            <a:endParaRPr lang="en-US">
              <a:solidFill>
                <a:prstClr val="black">
                  <a:tint val="75000"/>
                </a:prstClr>
              </a:solidFill>
            </a:endParaRPr>
          </a:p>
        </p:txBody>
      </p:sp>
      <p:sp>
        <p:nvSpPr>
          <p:cNvPr id="4" name="Date Placeholder 3"/>
          <p:cNvSpPr>
            <a:spLocks noGrp="1"/>
          </p:cNvSpPr>
          <p:nvPr>
            <p:ph type="dt" sz="half" idx="2"/>
          </p:nvPr>
        </p:nvSpPr>
        <p:spPr>
          <a:xfrm>
            <a:off x="561118" y="4774410"/>
            <a:ext cx="2133600" cy="273844"/>
          </a:xfrm>
        </p:spPr>
        <p:txBody>
          <a:bodyPr/>
          <a:lstStyle/>
          <a:p>
            <a:r>
              <a:rPr lang="en-US" smtClean="0">
                <a:solidFill>
                  <a:prstClr val="black">
                    <a:tint val="75000"/>
                  </a:prstClr>
                </a:solidFill>
              </a:rPr>
              <a:t>10/23/2013 	@joshcorman</a:t>
            </a:r>
            <a:endParaRPr lang="en-US" dirty="0">
              <a:solidFill>
                <a:prstClr val="black">
                  <a:tint val="75000"/>
                </a:prstClr>
              </a:solidFill>
            </a:endParaRPr>
          </a:p>
        </p:txBody>
      </p:sp>
      <p:sp>
        <p:nvSpPr>
          <p:cNvPr id="5" name="Content Placeholder 4"/>
          <p:cNvSpPr>
            <a:spLocks noGrp="1"/>
          </p:cNvSpPr>
          <p:nvPr>
            <p:ph sz="quarter" idx="10"/>
          </p:nvPr>
        </p:nvSpPr>
        <p:spPr>
          <a:xfrm>
            <a:off x="560605" y="1143000"/>
            <a:ext cx="7685088" cy="3524250"/>
          </a:xfrm>
        </p:spPr>
        <p:txBody>
          <a:bodyPr/>
          <a:lstStyle/>
          <a:p>
            <a:endParaRPr lang="en-US"/>
          </a:p>
        </p:txBody>
      </p:sp>
      <p:sp>
        <p:nvSpPr>
          <p:cNvPr id="6" name="Rectangle 5"/>
          <p:cNvSpPr/>
          <p:nvPr/>
        </p:nvSpPr>
        <p:spPr>
          <a:xfrm>
            <a:off x="69672" y="-82662"/>
            <a:ext cx="9038838" cy="1186991"/>
          </a:xfrm>
          <a:prstGeom prst="rect">
            <a:avLst/>
          </a:prstGeom>
          <a:solidFill>
            <a:srgbClr val="FF0000">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7" name="Rectangle 6"/>
          <p:cNvSpPr/>
          <p:nvPr/>
        </p:nvSpPr>
        <p:spPr>
          <a:xfrm>
            <a:off x="75880" y="1078539"/>
            <a:ext cx="9038838" cy="1256865"/>
          </a:xfrm>
          <a:prstGeom prst="rect">
            <a:avLst/>
          </a:prstGeom>
          <a:solidFill>
            <a:srgbClr val="F7921E">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8" name="Rectangle 7"/>
          <p:cNvSpPr/>
          <p:nvPr/>
        </p:nvSpPr>
        <p:spPr>
          <a:xfrm>
            <a:off x="69672" y="2336026"/>
            <a:ext cx="9038838" cy="1409169"/>
          </a:xfrm>
          <a:prstGeom prst="rect">
            <a:avLst/>
          </a:prstGeom>
          <a:solidFill>
            <a:srgbClr val="579244">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9" name="Rectangle 8"/>
          <p:cNvSpPr/>
          <p:nvPr/>
        </p:nvSpPr>
        <p:spPr>
          <a:xfrm>
            <a:off x="69672" y="3739518"/>
            <a:ext cx="9038838" cy="1408530"/>
          </a:xfrm>
          <a:prstGeom prst="rect">
            <a:avLst/>
          </a:prstGeom>
          <a:solidFill>
            <a:schemeClr val="accent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grpSp>
        <p:nvGrpSpPr>
          <p:cNvPr id="10" name="Group 9"/>
          <p:cNvGrpSpPr/>
          <p:nvPr/>
        </p:nvGrpSpPr>
        <p:grpSpPr>
          <a:xfrm>
            <a:off x="-867998" y="-96417"/>
            <a:ext cx="9529826" cy="5258427"/>
            <a:chOff x="677956" y="488373"/>
            <a:chExt cx="7417556" cy="4150170"/>
          </a:xfrm>
        </p:grpSpPr>
        <p:grpSp>
          <p:nvGrpSpPr>
            <p:cNvPr id="11" name="Group 15"/>
            <p:cNvGrpSpPr/>
            <p:nvPr/>
          </p:nvGrpSpPr>
          <p:grpSpPr>
            <a:xfrm>
              <a:off x="677956" y="1425196"/>
              <a:ext cx="7417556" cy="3213345"/>
              <a:chOff x="1092544" y="1595664"/>
              <a:chExt cx="6588379" cy="2854140"/>
            </a:xfrm>
          </p:grpSpPr>
          <p:sp>
            <p:nvSpPr>
              <p:cNvPr id="13" name="Trapezoid 12"/>
              <p:cNvSpPr/>
              <p:nvPr/>
            </p:nvSpPr>
            <p:spPr>
              <a:xfrm>
                <a:off x="1092544" y="3461216"/>
                <a:ext cx="6588379" cy="988588"/>
              </a:xfrm>
              <a:prstGeom prst="trapezoid">
                <a:avLst>
                  <a:gd name="adj" fmla="val 96547"/>
                </a:avLst>
              </a:prstGeom>
              <a:gradFill>
                <a:gsLst>
                  <a:gs pos="0">
                    <a:schemeClr val="tx2">
                      <a:lumMod val="50000"/>
                    </a:schemeClr>
                  </a:gs>
                  <a:gs pos="100000">
                    <a:srgbClr val="336699"/>
                  </a:gs>
                </a:gsLst>
              </a:gradFill>
              <a:ln>
                <a:noFill/>
              </a:ln>
              <a:effectLst/>
            </p:spPr>
            <p:style>
              <a:lnRef idx="1">
                <a:schemeClr val="accent1"/>
              </a:lnRef>
              <a:fillRef idx="3">
                <a:schemeClr val="accent1"/>
              </a:fillRef>
              <a:effectRef idx="2">
                <a:schemeClr val="accent1"/>
              </a:effectRef>
              <a:fontRef idx="minor">
                <a:schemeClr val="lt1"/>
              </a:fontRef>
            </p:style>
            <p:txBody>
              <a:bodyPr tIns="0" bIns="182880" rtlCol="0" anchor="ctr"/>
              <a:lstStyle/>
              <a:p>
                <a:pPr algn="ctr" defTabSz="457200" fontAlgn="auto">
                  <a:spcBef>
                    <a:spcPts val="0"/>
                  </a:spcBef>
                  <a:spcAft>
                    <a:spcPts val="0"/>
                  </a:spcAft>
                </a:pPr>
                <a:r>
                  <a:rPr lang="en-US" sz="1800" b="1">
                    <a:solidFill>
                      <a:prstClr val="white"/>
                    </a:solidFill>
                    <a:latin typeface="Calibri"/>
                  </a:rPr>
                  <a:t>Defensible Infrastructure</a:t>
                </a:r>
              </a:p>
            </p:txBody>
          </p:sp>
          <p:sp>
            <p:nvSpPr>
              <p:cNvPr id="14" name="Trapezoid 13"/>
              <p:cNvSpPr/>
              <p:nvPr/>
            </p:nvSpPr>
            <p:spPr>
              <a:xfrm>
                <a:off x="2036143" y="2465253"/>
                <a:ext cx="4679008" cy="988588"/>
              </a:xfrm>
              <a:prstGeom prst="trapezoid">
                <a:avLst>
                  <a:gd name="adj" fmla="val 86695"/>
                </a:avLst>
              </a:prstGeom>
              <a:gradFill>
                <a:gsLst>
                  <a:gs pos="0">
                    <a:srgbClr val="296415"/>
                  </a:gs>
                  <a:gs pos="100000">
                    <a:srgbClr val="579244"/>
                  </a:gs>
                </a:gsLst>
              </a:gradFill>
              <a:ln>
                <a:noFill/>
              </a:ln>
              <a:effectLst/>
            </p:spPr>
            <p:style>
              <a:lnRef idx="1">
                <a:schemeClr val="accent1"/>
              </a:lnRef>
              <a:fillRef idx="3">
                <a:schemeClr val="accent1"/>
              </a:fillRef>
              <a:effectRef idx="2">
                <a:schemeClr val="accent1"/>
              </a:effectRef>
              <a:fontRef idx="minor">
                <a:schemeClr val="lt1"/>
              </a:fontRef>
            </p:style>
            <p:txBody>
              <a:bodyPr tIns="0" bIns="182880" rtlCol="0" anchor="ctr"/>
              <a:lstStyle/>
              <a:p>
                <a:pPr algn="ctr" defTabSz="457200" fontAlgn="auto">
                  <a:spcBef>
                    <a:spcPts val="0"/>
                  </a:spcBef>
                  <a:spcAft>
                    <a:spcPts val="0"/>
                  </a:spcAft>
                </a:pPr>
                <a:r>
                  <a:rPr lang="en-US" sz="1600" b="1">
                    <a:solidFill>
                      <a:prstClr val="white"/>
                    </a:solidFill>
                    <a:latin typeface="Calibri"/>
                  </a:rPr>
                  <a:t>Operational Excellence</a:t>
                </a:r>
              </a:p>
            </p:txBody>
          </p:sp>
          <p:sp>
            <p:nvSpPr>
              <p:cNvPr id="15" name="Trapezoid 14"/>
              <p:cNvSpPr/>
              <p:nvPr/>
            </p:nvSpPr>
            <p:spPr>
              <a:xfrm>
                <a:off x="2914551" y="1595664"/>
                <a:ext cx="2936989" cy="862726"/>
              </a:xfrm>
              <a:prstGeom prst="trapezoid">
                <a:avLst>
                  <a:gd name="adj" fmla="val 90188"/>
                </a:avLst>
              </a:prstGeom>
              <a:gradFill>
                <a:gsLst>
                  <a:gs pos="0">
                    <a:srgbClr val="E76F24"/>
                  </a:gs>
                  <a:gs pos="100000">
                    <a:srgbClr val="F7921E"/>
                  </a:gs>
                </a:gsLst>
              </a:gradFill>
              <a:ln>
                <a:noFill/>
              </a:ln>
              <a:effectLst/>
            </p:spPr>
            <p:style>
              <a:lnRef idx="1">
                <a:schemeClr val="accent1"/>
              </a:lnRef>
              <a:fillRef idx="3">
                <a:schemeClr val="accent1"/>
              </a:fillRef>
              <a:effectRef idx="2">
                <a:schemeClr val="accent1"/>
              </a:effectRef>
              <a:fontRef idx="minor">
                <a:schemeClr val="lt1"/>
              </a:fontRef>
            </p:style>
            <p:txBody>
              <a:bodyPr tIns="0" bIns="182880" rtlCol="0" anchor="ctr"/>
              <a:lstStyle/>
              <a:p>
                <a:pPr algn="ctr" defTabSz="457200" fontAlgn="auto">
                  <a:spcBef>
                    <a:spcPts val="0"/>
                  </a:spcBef>
                  <a:spcAft>
                    <a:spcPts val="0"/>
                  </a:spcAft>
                </a:pPr>
                <a:r>
                  <a:rPr lang="en-US" sz="1400" b="1">
                    <a:solidFill>
                      <a:prstClr val="white"/>
                    </a:solidFill>
                    <a:latin typeface="Calibri"/>
                  </a:rPr>
                  <a:t>Situational Awareness</a:t>
                </a:r>
              </a:p>
            </p:txBody>
          </p:sp>
        </p:grpSp>
        <p:sp>
          <p:nvSpPr>
            <p:cNvPr id="12" name="Isosceles Triangle 11"/>
            <p:cNvSpPr/>
            <p:nvPr/>
          </p:nvSpPr>
          <p:spPr>
            <a:xfrm>
              <a:off x="3601694" y="488373"/>
              <a:ext cx="1557168" cy="927690"/>
            </a:xfrm>
            <a:prstGeom prst="triangle">
              <a:avLst/>
            </a:prstGeom>
            <a:gradFill flip="none" rotWithShape="1">
              <a:gsLst>
                <a:gs pos="0">
                  <a:srgbClr val="800000"/>
                </a:gs>
                <a:gs pos="100000">
                  <a:srgbClr val="FF0000"/>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fontAlgn="auto">
                <a:lnSpc>
                  <a:spcPct val="80000"/>
                </a:lnSpc>
                <a:spcBef>
                  <a:spcPts val="0"/>
                </a:spcBef>
                <a:spcAft>
                  <a:spcPts val="0"/>
                </a:spcAft>
              </a:pPr>
              <a:r>
                <a:rPr lang="en-US" sz="1400" b="1" dirty="0">
                  <a:solidFill>
                    <a:prstClr val="white"/>
                  </a:solidFill>
                  <a:latin typeface="Calibri"/>
                </a:rPr>
                <a:t>Counter-measures</a:t>
              </a:r>
            </a:p>
          </p:txBody>
        </p:sp>
      </p:grpSp>
      <p:sp>
        <p:nvSpPr>
          <p:cNvPr id="16" name="Rectangle 2"/>
          <p:cNvSpPr>
            <a:spLocks/>
          </p:cNvSpPr>
          <p:nvPr/>
        </p:nvSpPr>
        <p:spPr bwMode="auto">
          <a:xfrm>
            <a:off x="363438" y="4652259"/>
            <a:ext cx="8641080" cy="8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defTabSz="457200" fontAlgn="auto">
              <a:spcBef>
                <a:spcPts val="0"/>
              </a:spcBef>
              <a:spcAft>
                <a:spcPts val="0"/>
              </a:spcAft>
              <a:tabLst>
                <a:tab pos="8801100" algn="r"/>
                <a:tab pos="9144000" algn="l"/>
              </a:tabLst>
            </a:pPr>
            <a:r>
              <a:rPr lang="en-US" sz="700" smtClean="0">
                <a:solidFill>
                  <a:srgbClr val="FFFFFF"/>
                </a:solidFill>
                <a:latin typeface="Arial Bold" charset="0"/>
                <a:ea typeface="ＭＳ Ｐゴシック" charset="0"/>
                <a:cs typeface="Lucida Grande" charset="0"/>
                <a:sym typeface="Arial Bold" charset="0"/>
              </a:rPr>
              <a:t>	</a:t>
            </a:r>
          </a:p>
        </p:txBody>
      </p:sp>
      <p:pic>
        <p:nvPicPr>
          <p:cNvPr id="25" name="Picture 24" descr="photodune-3826577-superhero-businessman-xs.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3411" y="3750256"/>
            <a:ext cx="1487204" cy="1390296"/>
          </a:xfrm>
          <a:prstGeom prst="rect">
            <a:avLst/>
          </a:prstGeom>
        </p:spPr>
      </p:pic>
      <p:pic>
        <p:nvPicPr>
          <p:cNvPr id="26" name="Picture 25" descr="photodune-3826577-superhero-businessman-xs.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23475" y="2358072"/>
            <a:ext cx="1487203" cy="1390296"/>
          </a:xfrm>
          <a:prstGeom prst="rect">
            <a:avLst/>
          </a:prstGeom>
        </p:spPr>
      </p:pic>
      <p:pic>
        <p:nvPicPr>
          <p:cNvPr id="27" name="Picture 26" descr="photodune-3826577-superhero-businessman-x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32562" y="1108936"/>
            <a:ext cx="1470931" cy="1239681"/>
          </a:xfrm>
          <a:prstGeom prst="rect">
            <a:avLst/>
          </a:prstGeom>
        </p:spPr>
      </p:pic>
      <p:sp>
        <p:nvSpPr>
          <p:cNvPr id="28" name="TextBox 27"/>
          <p:cNvSpPr txBox="1"/>
          <p:nvPr/>
        </p:nvSpPr>
        <p:spPr>
          <a:xfrm>
            <a:off x="7310678" y="1135075"/>
            <a:ext cx="1693840" cy="369332"/>
          </a:xfrm>
          <a:prstGeom prst="rect">
            <a:avLst/>
          </a:prstGeom>
          <a:noFill/>
        </p:spPr>
        <p:txBody>
          <a:bodyPr wrap="square" rtlCol="0">
            <a:spAutoFit/>
          </a:bodyPr>
          <a:lstStyle/>
          <a:p>
            <a:r>
              <a:rPr lang="en-US" dirty="0" err="1" smtClean="0">
                <a:solidFill>
                  <a:srgbClr val="FFFFFF"/>
                </a:solidFill>
              </a:rPr>
              <a:t>DevOps</a:t>
            </a:r>
            <a:endParaRPr lang="en-US" dirty="0" smtClean="0">
              <a:solidFill>
                <a:srgbClr val="FFFFFF"/>
              </a:solidFill>
            </a:endParaRPr>
          </a:p>
        </p:txBody>
      </p:sp>
      <p:sp>
        <p:nvSpPr>
          <p:cNvPr id="29" name="TextBox 28"/>
          <p:cNvSpPr txBox="1"/>
          <p:nvPr/>
        </p:nvSpPr>
        <p:spPr>
          <a:xfrm>
            <a:off x="7303493" y="2380750"/>
            <a:ext cx="1693840" cy="369332"/>
          </a:xfrm>
          <a:prstGeom prst="rect">
            <a:avLst/>
          </a:prstGeom>
          <a:noFill/>
        </p:spPr>
        <p:txBody>
          <a:bodyPr wrap="square" rtlCol="0">
            <a:spAutoFit/>
          </a:bodyPr>
          <a:lstStyle/>
          <a:p>
            <a:r>
              <a:rPr lang="en-US" dirty="0" err="1" smtClean="0">
                <a:solidFill>
                  <a:srgbClr val="FFFFFF"/>
                </a:solidFill>
              </a:rPr>
              <a:t>DevOps</a:t>
            </a:r>
            <a:endParaRPr lang="en-US" dirty="0" smtClean="0">
              <a:solidFill>
                <a:srgbClr val="FFFFFF"/>
              </a:solidFill>
            </a:endParaRPr>
          </a:p>
        </p:txBody>
      </p:sp>
      <p:sp>
        <p:nvSpPr>
          <p:cNvPr id="30" name="TextBox 29"/>
          <p:cNvSpPr txBox="1"/>
          <p:nvPr/>
        </p:nvSpPr>
        <p:spPr>
          <a:xfrm>
            <a:off x="7313177" y="3763124"/>
            <a:ext cx="1693840" cy="369332"/>
          </a:xfrm>
          <a:prstGeom prst="rect">
            <a:avLst/>
          </a:prstGeom>
          <a:noFill/>
        </p:spPr>
        <p:txBody>
          <a:bodyPr wrap="square" rtlCol="0">
            <a:spAutoFit/>
          </a:bodyPr>
          <a:lstStyle/>
          <a:p>
            <a:r>
              <a:rPr lang="en-US" dirty="0" err="1" smtClean="0">
                <a:solidFill>
                  <a:srgbClr val="FFFFFF"/>
                </a:solidFill>
              </a:rPr>
              <a:t>DevOps</a:t>
            </a:r>
            <a:endParaRPr lang="en-US" dirty="0" smtClean="0">
              <a:solidFill>
                <a:srgbClr val="FFFFFF"/>
              </a:solidFill>
            </a:endParaRPr>
          </a:p>
        </p:txBody>
      </p:sp>
    </p:spTree>
    <p:extLst>
      <p:ext uri="{BB962C8B-B14F-4D97-AF65-F5344CB8AC3E}">
        <p14:creationId xmlns:p14="http://schemas.microsoft.com/office/powerpoint/2010/main" val="86741762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75407" y="1277594"/>
            <a:ext cx="7685618" cy="849313"/>
          </a:xfrm>
        </p:spPr>
        <p:txBody>
          <a:bodyPr/>
          <a:lstStyle/>
          <a:p>
            <a:r>
              <a:rPr lang="en-US" dirty="0" smtClean="0"/>
              <a:t>Further Resources</a:t>
            </a:r>
            <a:endParaRPr lang="en-US" dirty="0"/>
          </a:p>
        </p:txBody>
      </p:sp>
    </p:spTree>
    <p:extLst>
      <p:ext uri="{BB962C8B-B14F-4D97-AF65-F5344CB8AC3E}">
        <p14:creationId xmlns:p14="http://schemas.microsoft.com/office/powerpoint/2010/main" val="201891970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706966" y="272166"/>
            <a:ext cx="7718384" cy="4502242"/>
          </a:xfrm>
        </p:spPr>
        <p:txBody>
          <a:bodyPr>
            <a:normAutofit fontScale="47500" lnSpcReduction="20000"/>
          </a:bodyPr>
          <a:lstStyle/>
          <a:p>
            <a:pPr marL="742931" indent="-742931">
              <a:buFont typeface="+mj-lt"/>
              <a:buAutoNum type="arabicPeriod"/>
            </a:pPr>
            <a:r>
              <a:rPr lang="en-US" dirty="0" smtClean="0"/>
              <a:t>As </a:t>
            </a:r>
            <a:r>
              <a:rPr lang="en-US" dirty="0"/>
              <a:t>Open Source Usage Expands, So Do the Risks </a:t>
            </a:r>
            <a:endParaRPr lang="en-US" dirty="0" smtClean="0"/>
          </a:p>
          <a:p>
            <a:pPr marL="742931" indent="-742931">
              <a:buFont typeface="+mj-lt"/>
              <a:buAutoNum type="arabicPeriod"/>
            </a:pPr>
            <a:endParaRPr lang="en-US" dirty="0" smtClean="0"/>
          </a:p>
          <a:p>
            <a:pPr marL="742931" indent="-742931">
              <a:buFont typeface="+mj-lt"/>
              <a:buAutoNum type="arabicPeriod"/>
            </a:pPr>
            <a:r>
              <a:rPr lang="en-US" dirty="0" smtClean="0"/>
              <a:t>Security </a:t>
            </a:r>
            <a:r>
              <a:rPr lang="en-US" dirty="0"/>
              <a:t>Budgets Are Out of Sync with Risk and Reality </a:t>
            </a:r>
            <a:endParaRPr lang="en-US" dirty="0" smtClean="0"/>
          </a:p>
          <a:p>
            <a:pPr marL="742931" indent="-742931">
              <a:buFont typeface="+mj-lt"/>
              <a:buAutoNum type="arabicPeriod"/>
            </a:pPr>
            <a:endParaRPr lang="en-US" dirty="0" smtClean="0"/>
          </a:p>
          <a:p>
            <a:pPr marL="742931" indent="-742931">
              <a:buFont typeface="+mj-lt"/>
              <a:buAutoNum type="arabicPeriod"/>
            </a:pPr>
            <a:r>
              <a:rPr lang="en-US" dirty="0" smtClean="0"/>
              <a:t>Pareto </a:t>
            </a:r>
            <a:r>
              <a:rPr lang="en-US" dirty="0"/>
              <a:t>Principle 2.0? (the “90/10” Rule): </a:t>
            </a:r>
            <a:r>
              <a:rPr lang="en-US" dirty="0" smtClean="0"/>
              <a:t>Low Effort and Big Gains</a:t>
            </a:r>
          </a:p>
          <a:p>
            <a:pPr marL="742931" indent="-742931">
              <a:buFont typeface="+mj-lt"/>
              <a:buAutoNum type="arabicPeriod"/>
            </a:pPr>
            <a:endParaRPr lang="en-US" dirty="0" smtClean="0"/>
          </a:p>
          <a:p>
            <a:pPr marL="742931" indent="-742931">
              <a:buFont typeface="+mj-lt"/>
              <a:buAutoNum type="arabicPeriod"/>
            </a:pPr>
            <a:r>
              <a:rPr lang="en-US" dirty="0" smtClean="0"/>
              <a:t>You </a:t>
            </a:r>
            <a:r>
              <a:rPr lang="en-US" dirty="0"/>
              <a:t>Use a Software Supply Chain. How Well Do You Manage It? </a:t>
            </a:r>
            <a:endParaRPr lang="en-US" dirty="0" smtClean="0"/>
          </a:p>
          <a:p>
            <a:pPr marL="742931" indent="-742931">
              <a:buFont typeface="+mj-lt"/>
              <a:buAutoNum type="arabicPeriod"/>
            </a:pPr>
            <a:endParaRPr lang="en-US" dirty="0" smtClean="0"/>
          </a:p>
          <a:p>
            <a:pPr marL="742931" indent="-742931">
              <a:buFont typeface="+mj-lt"/>
              <a:buAutoNum type="arabicPeriod"/>
            </a:pPr>
            <a:r>
              <a:rPr lang="en-US" dirty="0" smtClean="0"/>
              <a:t>Empower </a:t>
            </a:r>
            <a:r>
              <a:rPr lang="en-US" dirty="0"/>
              <a:t>Your Developers. They’re Your Front Line </a:t>
            </a:r>
            <a:r>
              <a:rPr lang="en-US" dirty="0" smtClean="0"/>
              <a:t>Defense </a:t>
            </a:r>
          </a:p>
          <a:p>
            <a:pPr marL="742931" indent="-742931">
              <a:buFont typeface="+mj-lt"/>
              <a:buAutoNum type="arabicPeriod"/>
            </a:pPr>
            <a:endParaRPr lang="en-US" dirty="0" smtClean="0"/>
          </a:p>
          <a:p>
            <a:pPr marL="742931" indent="-742931">
              <a:buFont typeface="+mj-lt"/>
              <a:buAutoNum type="arabicPeriod"/>
            </a:pPr>
            <a:r>
              <a:rPr lang="en-US" dirty="0" smtClean="0"/>
              <a:t>Manual </a:t>
            </a:r>
            <a:r>
              <a:rPr lang="en-US" dirty="0"/>
              <a:t>Policies Just Don’t Work in a Secure Development </a:t>
            </a:r>
            <a:r>
              <a:rPr lang="en-US" dirty="0" smtClean="0"/>
              <a:t>Lifecycle</a:t>
            </a:r>
          </a:p>
          <a:p>
            <a:pPr marL="742931" indent="-742931">
              <a:buFont typeface="+mj-lt"/>
              <a:buAutoNum type="arabicPeriod"/>
            </a:pPr>
            <a:endParaRPr lang="en-US" dirty="0" smtClean="0"/>
          </a:p>
          <a:p>
            <a:pPr marL="742931" indent="-742931">
              <a:buFont typeface="+mj-lt"/>
              <a:buAutoNum type="arabicPeriod"/>
            </a:pPr>
            <a:r>
              <a:rPr lang="en-US" dirty="0" smtClean="0"/>
              <a:t>Agile </a:t>
            </a:r>
            <a:r>
              <a:rPr lang="en-US" dirty="0"/>
              <a:t>Development Requires Agile </a:t>
            </a:r>
            <a:r>
              <a:rPr lang="en-US" dirty="0" smtClean="0"/>
              <a:t>Security</a:t>
            </a:r>
            <a:endParaRPr lang="en-US" dirty="0"/>
          </a:p>
        </p:txBody>
      </p:sp>
      <p:sp>
        <p:nvSpPr>
          <p:cNvPr id="2" name="Slide Number Placeholder 1"/>
          <p:cNvSpPr>
            <a:spLocks noGrp="1"/>
          </p:cNvSpPr>
          <p:nvPr>
            <p:ph type="sldNum" sz="quarter" idx="4294967295"/>
          </p:nvPr>
        </p:nvSpPr>
        <p:spPr>
          <a:xfrm>
            <a:off x="4" y="4774407"/>
            <a:ext cx="517525" cy="273844"/>
          </a:xfrm>
        </p:spPr>
        <p:txBody>
          <a:bodyPr/>
          <a:lstStyle/>
          <a:p>
            <a:fld id="{133CF2A4-CAF6-4D4D-9789-110A2B05844D}"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348384873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onatype Component Snapshot Repor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1109" y="449223"/>
            <a:ext cx="3623407" cy="384638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332161" y="449224"/>
            <a:ext cx="4656945" cy="3071183"/>
            <a:chOff x="1439055" y="1588509"/>
            <a:chExt cx="4656945" cy="4094909"/>
          </a:xfrm>
        </p:grpSpPr>
        <p:sp>
          <p:nvSpPr>
            <p:cNvPr id="6" name="Rounded Rectangular Callout 5"/>
            <p:cNvSpPr/>
            <p:nvPr/>
          </p:nvSpPr>
          <p:spPr>
            <a:xfrm>
              <a:off x="1439055" y="1588509"/>
              <a:ext cx="4656945" cy="4065801"/>
            </a:xfrm>
            <a:prstGeom prst="wedgeRoundRectCallout">
              <a:avLst>
                <a:gd name="adj1" fmla="val -75599"/>
                <a:gd name="adj2" fmla="val 78343"/>
                <a:gd name="adj3" fmla="val 16667"/>
              </a:avLst>
            </a:prstGeom>
            <a:solidFill>
              <a:schemeClr val="accent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543987" y="1620769"/>
              <a:ext cx="4509681" cy="4062649"/>
            </a:xfrm>
            <a:prstGeom prst="rect">
              <a:avLst/>
            </a:prstGeom>
            <a:noFill/>
          </p:spPr>
          <p:txBody>
            <a:bodyPr wrap="square" rtlCol="0">
              <a:spAutoFit/>
            </a:bodyPr>
            <a:lstStyle/>
            <a:p>
              <a:r>
                <a:rPr lang="en-US" sz="2400" dirty="0">
                  <a:solidFill>
                    <a:schemeClr val="bg1"/>
                  </a:solidFill>
                  <a:latin typeface="Calibri"/>
                  <a:cs typeface="Calibri"/>
                </a:rPr>
                <a:t>“Sonatype presents a rare opportunity to do something concrete in the application security space. One of the 1</a:t>
              </a:r>
              <a:r>
                <a:rPr lang="en-US" sz="2400" baseline="30000" dirty="0">
                  <a:solidFill>
                    <a:schemeClr val="bg1"/>
                  </a:solidFill>
                  <a:latin typeface="Calibri"/>
                  <a:cs typeface="Calibri"/>
                </a:rPr>
                <a:t>st</a:t>
              </a:r>
              <a:r>
                <a:rPr lang="en-US" sz="2400" dirty="0">
                  <a:solidFill>
                    <a:schemeClr val="bg1"/>
                  </a:solidFill>
                  <a:latin typeface="Calibri"/>
                  <a:cs typeface="Calibri"/>
                </a:rPr>
                <a:t> tools that comes close to remediation not just scan results and recommendations.”</a:t>
              </a:r>
            </a:p>
            <a:p>
              <a:r>
                <a:rPr lang="en-US" sz="2400" dirty="0">
                  <a:solidFill>
                    <a:schemeClr val="bg1"/>
                  </a:solidFill>
                  <a:latin typeface="Calibri"/>
                  <a:cs typeface="Calibri"/>
                </a:rPr>
                <a:t>	</a:t>
              </a:r>
              <a:r>
                <a:rPr lang="en-US" sz="2400" dirty="0">
                  <a:solidFill>
                    <a:schemeClr val="bg1"/>
                  </a:solidFill>
                  <a:latin typeface="Calibri"/>
                  <a:cs typeface="Calibri"/>
                </a:rPr>
                <a:t>	-- Wendy </a:t>
              </a:r>
              <a:r>
                <a:rPr lang="en-US" sz="2400" dirty="0" err="1">
                  <a:solidFill>
                    <a:schemeClr val="bg1"/>
                  </a:solidFill>
                  <a:latin typeface="Calibri"/>
                  <a:cs typeface="Calibri"/>
                </a:rPr>
                <a:t>Nather</a:t>
              </a:r>
              <a:endParaRPr lang="en-US" sz="2400" dirty="0">
                <a:solidFill>
                  <a:schemeClr val="bg1"/>
                </a:solidFill>
                <a:latin typeface="Calibri"/>
                <a:cs typeface="Calibri"/>
              </a:endParaRPr>
            </a:p>
          </p:txBody>
        </p:sp>
      </p:grpSp>
    </p:spTree>
    <p:extLst>
      <p:ext uri="{BB962C8B-B14F-4D97-AF65-F5344CB8AC3E}">
        <p14:creationId xmlns:p14="http://schemas.microsoft.com/office/powerpoint/2010/main" val="155237768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8929" y="414383"/>
            <a:ext cx="3932193" cy="3829487"/>
          </a:xfrm>
          <a:prstGeom prst="rect">
            <a:avLst/>
          </a:prstGeom>
          <a:ln>
            <a:solidFill>
              <a:schemeClr val="accent1"/>
            </a:solidFill>
          </a:ln>
        </p:spPr>
      </p:pic>
      <p:sp>
        <p:nvSpPr>
          <p:cNvPr id="3" name="Rectangle 2"/>
          <p:cNvSpPr/>
          <p:nvPr/>
        </p:nvSpPr>
        <p:spPr>
          <a:xfrm>
            <a:off x="198448" y="4420392"/>
            <a:ext cx="8747113" cy="523220"/>
          </a:xfrm>
          <a:prstGeom prst="rect">
            <a:avLst/>
          </a:prstGeom>
        </p:spPr>
        <p:txBody>
          <a:bodyPr wrap="square" lIns="91438" tIns="45719" rIns="91438" bIns="45719">
            <a:spAutoFit/>
          </a:bodyPr>
          <a:lstStyle/>
          <a:p>
            <a:r>
              <a:rPr lang="en-US" sz="1400" dirty="0">
                <a:hlinkClick r:id="rId4"/>
              </a:rPr>
              <a:t>https://www.usenix.org/system/files/login/articles/15_geer_0.</a:t>
            </a:r>
            <a:r>
              <a:rPr lang="en-US" sz="1400" dirty="0">
                <a:hlinkClick r:id="rId4"/>
              </a:rPr>
              <a:t>pdf</a:t>
            </a:r>
            <a:endParaRPr lang="en-US" sz="1400" dirty="0"/>
          </a:p>
          <a:p>
            <a:endParaRPr lang="en-US" sz="1400" dirty="0"/>
          </a:p>
        </p:txBody>
      </p:sp>
      <p:sp>
        <p:nvSpPr>
          <p:cNvPr id="5" name="TextBox 4"/>
          <p:cNvSpPr txBox="1"/>
          <p:nvPr/>
        </p:nvSpPr>
        <p:spPr>
          <a:xfrm>
            <a:off x="4819346" y="1292785"/>
            <a:ext cx="3129740" cy="923328"/>
          </a:xfrm>
          <a:prstGeom prst="rect">
            <a:avLst/>
          </a:prstGeom>
          <a:noFill/>
        </p:spPr>
        <p:txBody>
          <a:bodyPr wrap="square" lIns="91438" tIns="45719" rIns="91438" bIns="45719" rtlCol="0">
            <a:spAutoFit/>
          </a:bodyPr>
          <a:lstStyle/>
          <a:p>
            <a:r>
              <a:rPr lang="en-US" dirty="0"/>
              <a:t>For the 41% </a:t>
            </a:r>
            <a:endParaRPr lang="en-US" dirty="0" smtClean="0"/>
          </a:p>
          <a:p>
            <a:r>
              <a:rPr lang="en-US" dirty="0" smtClean="0"/>
              <a:t>390 </a:t>
            </a:r>
            <a:r>
              <a:rPr lang="en-US" dirty="0"/>
              <a:t>days (median 265</a:t>
            </a:r>
            <a:r>
              <a:rPr lang="en-US" b="1" dirty="0"/>
              <a:t> </a:t>
            </a:r>
            <a:r>
              <a:rPr lang="en-US" dirty="0"/>
              <a:t>days).  </a:t>
            </a:r>
            <a:r>
              <a:rPr lang="en-US" dirty="0" smtClean="0"/>
              <a:t>CVSS </a:t>
            </a:r>
            <a:r>
              <a:rPr lang="en-US" dirty="0"/>
              <a:t>10s </a:t>
            </a:r>
            <a:r>
              <a:rPr lang="en-US" dirty="0" smtClean="0"/>
              <a:t>224 </a:t>
            </a:r>
            <a:r>
              <a:rPr lang="en-US" dirty="0"/>
              <a:t>days.</a:t>
            </a:r>
            <a:r>
              <a:rPr lang="en-US" dirty="0"/>
              <a:t> </a:t>
            </a:r>
            <a:endParaRPr lang="en-US" dirty="0" smtClean="0"/>
          </a:p>
        </p:txBody>
      </p:sp>
    </p:spTree>
    <p:extLst>
      <p:ext uri="{BB962C8B-B14F-4D97-AF65-F5344CB8AC3E}">
        <p14:creationId xmlns:p14="http://schemas.microsoft.com/office/powerpoint/2010/main" val="417338825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08542" y="1166283"/>
            <a:ext cx="4224203" cy="3539431"/>
          </a:xfrm>
          <a:prstGeom prst="rect">
            <a:avLst/>
          </a:prstGeom>
        </p:spPr>
        <p:txBody>
          <a:bodyPr wrap="square" lIns="91438" tIns="45719" rIns="91438" bIns="45719">
            <a:spAutoFit/>
          </a:bodyPr>
          <a:lstStyle/>
          <a:p>
            <a:pPr marL="285743" indent="-285743">
              <a:buFont typeface="Arial" panose="020B0604020202020204" pitchFamily="34" charset="0"/>
              <a:buChar char="•"/>
            </a:pPr>
            <a:r>
              <a:rPr lang="en-US" sz="1400" b="1" dirty="0"/>
              <a:t>Summary</a:t>
            </a:r>
            <a:r>
              <a:rPr lang="en-US" sz="1400" dirty="0"/>
              <a:t>: </a:t>
            </a:r>
            <a:r>
              <a:rPr lang="en-US" sz="1400" dirty="0"/>
              <a:t>The </a:t>
            </a:r>
            <a:r>
              <a:rPr lang="en-US" sz="1400" dirty="0"/>
              <a:t>number of components analyzed, including </a:t>
            </a:r>
            <a:r>
              <a:rPr lang="en-US" sz="1400" dirty="0"/>
              <a:t>security issues and licenses used </a:t>
            </a:r>
          </a:p>
          <a:p>
            <a:pPr marL="285743" indent="-285743">
              <a:buFont typeface="Arial" panose="020B0604020202020204" pitchFamily="34" charset="0"/>
              <a:buChar char="•"/>
            </a:pPr>
            <a:endParaRPr lang="en-US" sz="1400" dirty="0"/>
          </a:p>
          <a:p>
            <a:pPr marL="285743" indent="-285743">
              <a:buFont typeface="Arial" panose="020B0604020202020204" pitchFamily="34" charset="0"/>
              <a:buChar char="•"/>
            </a:pPr>
            <a:r>
              <a:rPr lang="en-US" sz="1400" b="1" dirty="0"/>
              <a:t>Bill </a:t>
            </a:r>
            <a:r>
              <a:rPr lang="en-US" sz="1400" b="1" dirty="0"/>
              <a:t>of Materials: </a:t>
            </a:r>
            <a:r>
              <a:rPr lang="en-US" sz="1400" dirty="0"/>
              <a:t>A </a:t>
            </a:r>
            <a:r>
              <a:rPr lang="en-US" sz="1400" dirty="0"/>
              <a:t>complete list of the components </a:t>
            </a:r>
            <a:r>
              <a:rPr lang="en-US" sz="1400" dirty="0"/>
              <a:t>used in your application</a:t>
            </a:r>
          </a:p>
          <a:p>
            <a:pPr marL="285743" indent="-285743">
              <a:buFont typeface="Arial" panose="020B0604020202020204" pitchFamily="34" charset="0"/>
              <a:buChar char="•"/>
            </a:pPr>
            <a:endParaRPr lang="en-US" sz="1400" dirty="0"/>
          </a:p>
          <a:p>
            <a:pPr marL="285743" indent="-285743">
              <a:buFont typeface="Arial" panose="020B0604020202020204" pitchFamily="34" charset="0"/>
              <a:buChar char="•"/>
            </a:pPr>
            <a:r>
              <a:rPr lang="en-US" sz="1400" b="1" dirty="0"/>
              <a:t>Security Analysis: </a:t>
            </a:r>
            <a:r>
              <a:rPr lang="en-US" sz="1400" dirty="0"/>
              <a:t>K</a:t>
            </a:r>
            <a:r>
              <a:rPr lang="en-US" sz="1400" dirty="0"/>
              <a:t>nown </a:t>
            </a:r>
            <a:r>
              <a:rPr lang="en-US" sz="1400" dirty="0"/>
              <a:t>security threats </a:t>
            </a:r>
            <a:r>
              <a:rPr lang="en-US" sz="1400" dirty="0"/>
              <a:t>by vulnerability </a:t>
            </a:r>
            <a:r>
              <a:rPr lang="en-US" sz="1400" dirty="0"/>
              <a:t>and severity </a:t>
            </a:r>
            <a:r>
              <a:rPr lang="en-US" sz="1400" dirty="0"/>
              <a:t>level</a:t>
            </a:r>
          </a:p>
          <a:p>
            <a:pPr marL="285743" indent="-285743">
              <a:buFont typeface="Arial" panose="020B0604020202020204" pitchFamily="34" charset="0"/>
              <a:buChar char="•"/>
            </a:pPr>
            <a:endParaRPr lang="en-US" sz="1400" dirty="0"/>
          </a:p>
          <a:p>
            <a:pPr marL="285743" indent="-285743">
              <a:buFont typeface="Arial" panose="020B0604020202020204" pitchFamily="34" charset="0"/>
              <a:buChar char="•"/>
            </a:pPr>
            <a:r>
              <a:rPr lang="en-US" sz="1400" b="1" dirty="0"/>
              <a:t>Quality </a:t>
            </a:r>
            <a:r>
              <a:rPr lang="en-US" sz="1400" b="1" dirty="0"/>
              <a:t>Analysis: </a:t>
            </a:r>
            <a:r>
              <a:rPr lang="en-US" sz="1400" dirty="0"/>
              <a:t>Details </a:t>
            </a:r>
            <a:r>
              <a:rPr lang="en-US" sz="1400" dirty="0"/>
              <a:t>c</a:t>
            </a:r>
            <a:r>
              <a:rPr lang="en-US" sz="1400" dirty="0"/>
              <a:t>omponent </a:t>
            </a:r>
            <a:r>
              <a:rPr lang="en-US" sz="1400" dirty="0"/>
              <a:t>age, fingerprint </a:t>
            </a:r>
            <a:r>
              <a:rPr lang="en-US" sz="1400" dirty="0"/>
              <a:t>verification</a:t>
            </a:r>
            <a:r>
              <a:rPr lang="en-US" sz="1400" dirty="0"/>
              <a:t> </a:t>
            </a:r>
            <a:r>
              <a:rPr lang="en-US" sz="1400" dirty="0"/>
              <a:t>&amp; adherence </a:t>
            </a:r>
            <a:r>
              <a:rPr lang="en-US" sz="1400" dirty="0"/>
              <a:t>to </a:t>
            </a:r>
            <a:r>
              <a:rPr lang="en-US" sz="1400" dirty="0"/>
              <a:t>policies</a:t>
            </a:r>
          </a:p>
          <a:p>
            <a:pPr marL="285743" indent="-285743">
              <a:buFont typeface="Arial" panose="020B0604020202020204" pitchFamily="34" charset="0"/>
              <a:buChar char="•"/>
            </a:pPr>
            <a:endParaRPr lang="en-US" sz="1400" dirty="0"/>
          </a:p>
          <a:p>
            <a:pPr marL="285743" indent="-285743">
              <a:buFont typeface="Arial" panose="020B0604020202020204" pitchFamily="34" charset="0"/>
              <a:buChar char="•"/>
            </a:pPr>
            <a:r>
              <a:rPr lang="en-US" sz="1400" b="1" dirty="0"/>
              <a:t>License </a:t>
            </a:r>
            <a:r>
              <a:rPr lang="en-US" sz="1400" b="1" dirty="0"/>
              <a:t>Analysis: </a:t>
            </a:r>
            <a:r>
              <a:rPr lang="en-US" sz="1400" dirty="0"/>
              <a:t>L</a:t>
            </a:r>
            <a:r>
              <a:rPr lang="en-US" sz="1400" dirty="0"/>
              <a:t>icense </a:t>
            </a:r>
            <a:r>
              <a:rPr lang="en-US" sz="1400" dirty="0"/>
              <a:t>descriptors for every component </a:t>
            </a:r>
            <a:r>
              <a:rPr lang="en-US" sz="1400" dirty="0"/>
              <a:t>&amp; </a:t>
            </a:r>
            <a:r>
              <a:rPr lang="en-US" sz="1400" dirty="0"/>
              <a:t>license implication for your application</a:t>
            </a:r>
          </a:p>
        </p:txBody>
      </p:sp>
      <p:pic>
        <p:nvPicPr>
          <p:cNvPr id="6146" name="Picture 2" descr="http://www.sonatype.com/assets/hp-fortify-sc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745" y="1309276"/>
            <a:ext cx="4126157" cy="297674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bwMode="gray">
          <a:xfrm>
            <a:off x="708542" y="279509"/>
            <a:ext cx="768404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38" tIns="45719" rIns="91438" bIns="45719" numCol="1" anchor="t" anchorCtr="0" compatLnSpc="1">
            <a:prstTxWarp prst="textNoShape">
              <a:avLst/>
            </a:prstTxWarp>
          </a:bodyPr>
          <a:lstStyle>
            <a:lvl1pPr algn="l" defTabSz="457200" rtl="0" eaLnBrk="1" fontAlgn="base" hangingPunct="1">
              <a:spcBef>
                <a:spcPct val="0"/>
              </a:spcBef>
              <a:spcAft>
                <a:spcPct val="0"/>
              </a:spcAft>
              <a:defRPr sz="2800" b="1" i="0" kern="1200" cap="all">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Sample </a:t>
            </a:r>
            <a:r>
              <a:rPr lang="en-US" dirty="0" smtClean="0"/>
              <a:t>open </a:t>
            </a:r>
            <a:r>
              <a:rPr lang="en-US" dirty="0" smtClean="0"/>
              <a:t>source visibility </a:t>
            </a:r>
            <a:r>
              <a:rPr lang="en-US" dirty="0" smtClean="0"/>
              <a:t>report:</a:t>
            </a:r>
            <a:endParaRPr lang="en-US" dirty="0"/>
          </a:p>
        </p:txBody>
      </p:sp>
    </p:spTree>
    <p:extLst>
      <p:ext uri="{BB962C8B-B14F-4D97-AF65-F5344CB8AC3E}">
        <p14:creationId xmlns:p14="http://schemas.microsoft.com/office/powerpoint/2010/main" val="28595099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9070" y="1352550"/>
            <a:ext cx="8812530" cy="2121786"/>
          </a:xfrm>
          <a:prstGeom prst="rect">
            <a:avLst/>
          </a:prstGeom>
          <a:ln w="38100" cmpd="sng">
            <a:solidFill>
              <a:srgbClr val="8EB4E3"/>
            </a:solidFill>
          </a:ln>
        </p:spPr>
      </p:pic>
      <p:pic>
        <p:nvPicPr>
          <p:cNvPr id="6" name="Picture 5"/>
          <p:cNvPicPr>
            <a:picLocks noChangeAspect="1"/>
          </p:cNvPicPr>
          <p:nvPr/>
        </p:nvPicPr>
        <p:blipFill>
          <a:blip r:embed="rId4"/>
          <a:stretch>
            <a:fillRect/>
          </a:stretch>
        </p:blipFill>
        <p:spPr>
          <a:xfrm>
            <a:off x="179070" y="483739"/>
            <a:ext cx="8812530" cy="4055927"/>
          </a:xfrm>
          <a:prstGeom prst="rect">
            <a:avLst/>
          </a:prstGeom>
          <a:ln w="38100" cmpd="sng">
            <a:solidFill>
              <a:srgbClr val="8EB4E3"/>
            </a:solidFill>
          </a:ln>
        </p:spPr>
      </p:pic>
    </p:spTree>
    <p:extLst>
      <p:ext uri="{BB962C8B-B14F-4D97-AF65-F5344CB8AC3E}">
        <p14:creationId xmlns:p14="http://schemas.microsoft.com/office/powerpoint/2010/main" val="2361963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75407" y="1277594"/>
            <a:ext cx="7685618" cy="849313"/>
          </a:xfrm>
        </p:spPr>
        <p:txBody>
          <a:bodyPr/>
          <a:lstStyle/>
          <a:p>
            <a:r>
              <a:rPr lang="en-US" dirty="0" smtClean="0"/>
              <a:t>A final Thought…</a:t>
            </a:r>
            <a:endParaRPr lang="en-US" dirty="0"/>
          </a:p>
        </p:txBody>
      </p:sp>
    </p:spTree>
    <p:extLst>
      <p:ext uri="{BB962C8B-B14F-4D97-AF65-F5344CB8AC3E}">
        <p14:creationId xmlns:p14="http://schemas.microsoft.com/office/powerpoint/2010/main" val="16582126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Industrial Evolution</a:t>
            </a:r>
            <a:endParaRPr lang="en-US" dirty="0"/>
          </a:p>
        </p:txBody>
      </p:sp>
      <p:pic>
        <p:nvPicPr>
          <p:cNvPr id="9" name="Picture 8"/>
          <p:cNvPicPr>
            <a:picLocks noChangeAspect="1"/>
          </p:cNvPicPr>
          <p:nvPr/>
        </p:nvPicPr>
        <p:blipFill>
          <a:blip r:embed="rId3"/>
          <a:stretch>
            <a:fillRect/>
          </a:stretch>
        </p:blipFill>
        <p:spPr>
          <a:xfrm>
            <a:off x="609600" y="1143000"/>
            <a:ext cx="4343400" cy="2063115"/>
          </a:xfrm>
          <a:prstGeom prst="rect">
            <a:avLst/>
          </a:prstGeom>
          <a:ln>
            <a:solidFill>
              <a:srgbClr val="000000"/>
            </a:solid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86200" y="1714500"/>
            <a:ext cx="4716306" cy="2357416"/>
          </a:xfrm>
          <a:prstGeom prst="rect">
            <a:avLst/>
          </a:prstGeom>
          <a:ln>
            <a:solidFill>
              <a:srgbClr val="000000"/>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074818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33CF2A4-CAF6-4D4D-9789-110A2B05844D}" type="slidenum">
              <a:rPr lang="en-US" smtClean="0">
                <a:solidFill>
                  <a:prstClr val="black">
                    <a:tint val="75000"/>
                  </a:prstClr>
                </a:solidFill>
              </a:rPr>
              <a:pPr/>
              <a:t>60</a:t>
            </a:fld>
            <a:endParaRPr lang="en-US">
              <a:solidFill>
                <a:prstClr val="black">
                  <a:tint val="75000"/>
                </a:prstClr>
              </a:solidFill>
            </a:endParaRPr>
          </a:p>
        </p:txBody>
      </p:sp>
      <p:pic>
        <p:nvPicPr>
          <p:cNvPr id="4" name="Picture 3" descr="Walle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95" y="591831"/>
            <a:ext cx="6113164" cy="4075443"/>
          </a:xfrm>
          <a:prstGeom prst="rect">
            <a:avLst/>
          </a:prstGeom>
        </p:spPr>
      </p:pic>
    </p:spTree>
    <p:extLst>
      <p:ext uri="{BB962C8B-B14F-4D97-AF65-F5344CB8AC3E}">
        <p14:creationId xmlns:p14="http://schemas.microsoft.com/office/powerpoint/2010/main" val="299212994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706970" y="1324434"/>
            <a:ext cx="7452783" cy="2511398"/>
          </a:xfrm>
        </p:spPr>
        <p:txBody>
          <a:bodyPr/>
          <a:lstStyle/>
          <a:p>
            <a:pPr algn="ctr"/>
            <a:r>
              <a:rPr lang="en-US" dirty="0" smtClean="0"/>
              <a:t>THANK YOU</a:t>
            </a:r>
          </a:p>
          <a:p>
            <a:pPr algn="ctr"/>
            <a:endParaRPr lang="en-US" dirty="0" smtClean="0"/>
          </a:p>
          <a:p>
            <a:pPr algn="ctr"/>
            <a:r>
              <a:rPr lang="en-US" dirty="0" smtClean="0"/>
              <a:t>@</a:t>
            </a:r>
            <a:r>
              <a:rPr lang="en-US" dirty="0" err="1" smtClean="0"/>
              <a:t>joshcorman</a:t>
            </a:r>
            <a:endParaRPr lang="en-US" dirty="0" smtClean="0"/>
          </a:p>
          <a:p>
            <a:pPr algn="ctr"/>
            <a:r>
              <a:rPr lang="en-US" dirty="0" smtClean="0"/>
              <a:t>@</a:t>
            </a:r>
            <a:r>
              <a:rPr lang="en-US" dirty="0" err="1" smtClean="0"/>
              <a:t>sonatype</a:t>
            </a:r>
            <a:endParaRPr lang="en-US" dirty="0"/>
          </a:p>
        </p:txBody>
      </p:sp>
      <p:sp>
        <p:nvSpPr>
          <p:cNvPr id="2" name="Slide Number Placeholder 1"/>
          <p:cNvSpPr>
            <a:spLocks noGrp="1"/>
          </p:cNvSpPr>
          <p:nvPr>
            <p:ph type="sldNum" sz="quarter" idx="4294967295"/>
          </p:nvPr>
        </p:nvSpPr>
        <p:spPr>
          <a:xfrm>
            <a:off x="4" y="4774407"/>
            <a:ext cx="517525" cy="273844"/>
          </a:xfrm>
        </p:spPr>
        <p:txBody>
          <a:bodyPr/>
          <a:lstStyle/>
          <a:p>
            <a:fld id="{133CF2A4-CAF6-4D4D-9789-110A2B05844D}" type="slidenum">
              <a:rPr lang="en-US" smtClean="0">
                <a:solidFill>
                  <a:prstClr val="black">
                    <a:tint val="75000"/>
                  </a:prstClr>
                </a:solidFill>
              </a:rPr>
              <a:pPr/>
              <a:t>61</a:t>
            </a:fld>
            <a:endParaRPr lang="en-US">
              <a:solidFill>
                <a:prstClr val="black">
                  <a:tint val="75000"/>
                </a:prstClr>
              </a:solidFill>
            </a:endParaRPr>
          </a:p>
        </p:txBody>
      </p:sp>
      <p:sp>
        <p:nvSpPr>
          <p:cNvPr id="3" name="Date Placeholder 2"/>
          <p:cNvSpPr>
            <a:spLocks noGrp="1"/>
          </p:cNvSpPr>
          <p:nvPr>
            <p:ph type="dt" sz="half" idx="4294967295"/>
          </p:nvPr>
        </p:nvSpPr>
        <p:spPr>
          <a:xfrm>
            <a:off x="0" y="4774407"/>
            <a:ext cx="2133600" cy="273844"/>
          </a:xfrm>
        </p:spPr>
        <p:txBody>
          <a:bodyPr/>
          <a:lstStyle/>
          <a:p>
            <a:fld id="{118A4822-380A-C44A-81E1-83E9E6BA5521}" type="datetime1">
              <a:rPr lang="en-US" smtClean="0">
                <a:solidFill>
                  <a:prstClr val="black">
                    <a:tint val="75000"/>
                  </a:prstClr>
                </a:solidFill>
              </a:rPr>
              <a:pPr/>
              <a:t>10/12/14</a:t>
            </a:fld>
            <a:endParaRPr lang="en-US">
              <a:solidFill>
                <a:prstClr val="black">
                  <a:tint val="75000"/>
                </a:prstClr>
              </a:solidFill>
            </a:endParaRPr>
          </a:p>
        </p:txBody>
      </p:sp>
    </p:spTree>
    <p:extLst>
      <p:ext uri="{BB962C8B-B14F-4D97-AF65-F5344CB8AC3E}">
        <p14:creationId xmlns:p14="http://schemas.microsoft.com/office/powerpoint/2010/main" val="2055015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7529" y="1481245"/>
            <a:ext cx="9723755" cy="849313"/>
          </a:xfrm>
        </p:spPr>
        <p:txBody>
          <a:bodyPr/>
          <a:lstStyle/>
          <a:p>
            <a:r>
              <a:rPr lang="en-US" dirty="0" smtClean="0"/>
              <a:t>The real implications of </a:t>
            </a:r>
            <a:r>
              <a:rPr lang="en-US" dirty="0" err="1" smtClean="0"/>
              <a:t>heartbleed</a:t>
            </a:r>
            <a:endParaRPr lang="en-US" dirty="0"/>
          </a:p>
        </p:txBody>
      </p:sp>
    </p:spTree>
    <p:extLst>
      <p:ext uri="{BB962C8B-B14F-4D97-AF65-F5344CB8AC3E}">
        <p14:creationId xmlns:p14="http://schemas.microsoft.com/office/powerpoint/2010/main" val="402615538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Beyond </a:t>
            </a:r>
            <a:r>
              <a:rPr lang="en-US" dirty="0" err="1" smtClean="0">
                <a:solidFill>
                  <a:srgbClr val="C00202"/>
                </a:solidFill>
              </a:rPr>
              <a:t>Heartbleed</a:t>
            </a:r>
            <a:r>
              <a:rPr lang="en-US" dirty="0" smtClean="0"/>
              <a:t>: </a:t>
            </a:r>
            <a:r>
              <a:rPr lang="en-US" dirty="0" err="1" smtClean="0"/>
              <a:t>OpenSSL</a:t>
            </a:r>
            <a:r>
              <a:rPr lang="en-US" dirty="0" smtClean="0"/>
              <a:t> in 2014 </a:t>
            </a:r>
            <a:br>
              <a:rPr lang="en-US" dirty="0" smtClean="0"/>
            </a:br>
            <a:r>
              <a:rPr lang="en-US" sz="2000" dirty="0"/>
              <a:t>(17 in NIST’s NVD thru July 25)</a:t>
            </a:r>
            <a:endParaRPr lang="en-US" sz="2000" dirty="0"/>
          </a:p>
        </p:txBody>
      </p:sp>
      <p:sp>
        <p:nvSpPr>
          <p:cNvPr id="2" name="Slide Number Placeholder 1"/>
          <p:cNvSpPr>
            <a:spLocks noGrp="1"/>
          </p:cNvSpPr>
          <p:nvPr>
            <p:ph type="sldNum" sz="quarter" idx="4"/>
          </p:nvPr>
        </p:nvSpPr>
        <p:spPr/>
        <p:txBody>
          <a:bodyPr/>
          <a:lstStyle/>
          <a:p>
            <a:fld id="{133CF2A4-CAF6-4D4D-9789-110A2B05844D}" type="slidenum">
              <a:rPr lang="en-US" smtClean="0">
                <a:solidFill>
                  <a:prstClr val="black">
                    <a:tint val="75000"/>
                  </a:prstClr>
                </a:solidFill>
              </a:rPr>
              <a:pPr/>
              <a:t>8</a:t>
            </a:fld>
            <a:endParaRPr lang="en-US">
              <a:solidFill>
                <a:prstClr val="black">
                  <a:tint val="75000"/>
                </a:prstClr>
              </a:solidFill>
            </a:endParaRPr>
          </a:p>
        </p:txBody>
      </p:sp>
      <p:sp>
        <p:nvSpPr>
          <p:cNvPr id="3" name="Date Placeholder 2"/>
          <p:cNvSpPr>
            <a:spLocks noGrp="1"/>
          </p:cNvSpPr>
          <p:nvPr>
            <p:ph type="dt" sz="half" idx="2"/>
          </p:nvPr>
        </p:nvSpPr>
        <p:spPr/>
        <p:txBody>
          <a:bodyPr/>
          <a:lstStyle/>
          <a:p>
            <a:fld id="{118A4822-380A-C44A-81E1-83E9E6BA5521}" type="datetime1">
              <a:rPr lang="en-US" smtClean="0">
                <a:solidFill>
                  <a:prstClr val="black">
                    <a:tint val="75000"/>
                  </a:prstClr>
                </a:solidFill>
              </a:rPr>
              <a:pPr/>
              <a:t>10/23/14</a:t>
            </a:fld>
            <a:endParaRPr lang="en-US">
              <a:solidFill>
                <a:prstClr val="black">
                  <a:tint val="75000"/>
                </a:prstClr>
              </a:solidFill>
            </a:endParaRPr>
          </a:p>
        </p:txBody>
      </p:sp>
      <p:sp>
        <p:nvSpPr>
          <p:cNvPr id="6" name="Content Placeholder 5"/>
          <p:cNvSpPr>
            <a:spLocks noGrp="1"/>
          </p:cNvSpPr>
          <p:nvPr>
            <p:ph sz="quarter" idx="10"/>
          </p:nvPr>
        </p:nvSpPr>
        <p:spPr/>
        <p:txBody>
          <a:bodyPr>
            <a:normAutofit fontScale="92500" lnSpcReduction="20000"/>
          </a:bodyPr>
          <a:lstStyle/>
          <a:p>
            <a:r>
              <a:rPr lang="en-US" sz="1400" dirty="0"/>
              <a:t>CVE-2014-</a:t>
            </a:r>
            <a:r>
              <a:rPr lang="en-US" sz="1400" dirty="0"/>
              <a:t>3470	6</a:t>
            </a:r>
            <a:r>
              <a:rPr lang="en-US" sz="1400" dirty="0"/>
              <a:t>/5/</a:t>
            </a:r>
            <a:r>
              <a:rPr lang="en-US" sz="1400" dirty="0"/>
              <a:t>2014	CVSS </a:t>
            </a:r>
            <a:r>
              <a:rPr lang="en-US" sz="1400" dirty="0"/>
              <a:t>Severity: 4.3 </a:t>
            </a:r>
            <a:r>
              <a:rPr lang="en-US" sz="1400" dirty="0"/>
              <a:t>MEDIUM </a:t>
            </a:r>
            <a:r>
              <a:rPr lang="en-US" sz="1400" b="1" dirty="0">
                <a:sym typeface="Wingdings"/>
              </a:rPr>
              <a:t> </a:t>
            </a:r>
            <a:r>
              <a:rPr lang="en-US" sz="1400" b="1" dirty="0">
                <a:sym typeface="Wingdings"/>
              </a:rPr>
              <a:t>SEIMENS </a:t>
            </a:r>
            <a:r>
              <a:rPr lang="en-US" sz="1400" dirty="0">
                <a:sym typeface="Wingdings"/>
              </a:rPr>
              <a:t>*</a:t>
            </a:r>
            <a:endParaRPr lang="en-US" sz="1400" dirty="0"/>
          </a:p>
          <a:p>
            <a:r>
              <a:rPr lang="en-US" sz="1400" dirty="0"/>
              <a:t>CVE-2014-</a:t>
            </a:r>
            <a:r>
              <a:rPr lang="en-US" sz="1400" dirty="0"/>
              <a:t>0224	6</a:t>
            </a:r>
            <a:r>
              <a:rPr lang="en-US" sz="1400" dirty="0"/>
              <a:t>/5/</a:t>
            </a:r>
            <a:r>
              <a:rPr lang="en-US" sz="1400" dirty="0"/>
              <a:t>2014	CVSS </a:t>
            </a:r>
            <a:r>
              <a:rPr lang="en-US" sz="1400" dirty="0"/>
              <a:t>Severity: 6.8 </a:t>
            </a:r>
            <a:r>
              <a:rPr lang="en-US" sz="1400" dirty="0"/>
              <a:t>MEDIUM </a:t>
            </a:r>
            <a:r>
              <a:rPr lang="en-US" sz="1400" b="1" dirty="0">
                <a:sym typeface="Wingdings"/>
              </a:rPr>
              <a:t> </a:t>
            </a:r>
            <a:r>
              <a:rPr lang="en-US" sz="1400" b="1" dirty="0">
                <a:sym typeface="Wingdings"/>
              </a:rPr>
              <a:t>SEIMENS *</a:t>
            </a:r>
            <a:endParaRPr lang="en-US" sz="1400" dirty="0"/>
          </a:p>
          <a:p>
            <a:r>
              <a:rPr lang="en-US" sz="1400" dirty="0"/>
              <a:t>CVE-2014-</a:t>
            </a:r>
            <a:r>
              <a:rPr lang="en-US" sz="1400" dirty="0"/>
              <a:t>0221	6</a:t>
            </a:r>
            <a:r>
              <a:rPr lang="en-US" sz="1400" dirty="0"/>
              <a:t>/5/</a:t>
            </a:r>
            <a:r>
              <a:rPr lang="en-US" sz="1400" dirty="0"/>
              <a:t>2014	CVSS </a:t>
            </a:r>
            <a:r>
              <a:rPr lang="en-US" sz="1400" dirty="0"/>
              <a:t>Severity: 4.3 MEDIUM</a:t>
            </a:r>
          </a:p>
          <a:p>
            <a:r>
              <a:rPr lang="en-US" sz="1400" dirty="0"/>
              <a:t>CVE-2014-</a:t>
            </a:r>
            <a:r>
              <a:rPr lang="en-US" sz="1400" dirty="0"/>
              <a:t>0195	6</a:t>
            </a:r>
            <a:r>
              <a:rPr lang="en-US" sz="1400" dirty="0"/>
              <a:t>/5</a:t>
            </a:r>
            <a:r>
              <a:rPr lang="en-US" sz="1400" dirty="0"/>
              <a:t>/2014	CVSS </a:t>
            </a:r>
            <a:r>
              <a:rPr lang="en-US" sz="1400" dirty="0"/>
              <a:t>Severity: 6.8 MEDIUM</a:t>
            </a:r>
          </a:p>
          <a:p>
            <a:r>
              <a:rPr lang="en-US" sz="1400" dirty="0"/>
              <a:t>CVE-2014-</a:t>
            </a:r>
            <a:r>
              <a:rPr lang="en-US" sz="1400" dirty="0"/>
              <a:t>0198	5</a:t>
            </a:r>
            <a:r>
              <a:rPr lang="en-US" sz="1400" dirty="0"/>
              <a:t>/6/</a:t>
            </a:r>
            <a:r>
              <a:rPr lang="en-US" sz="1400" dirty="0"/>
              <a:t>2014	CVSS </a:t>
            </a:r>
            <a:r>
              <a:rPr lang="en-US" sz="1400" dirty="0"/>
              <a:t>Severity: 4.3 </a:t>
            </a:r>
            <a:r>
              <a:rPr lang="en-US" sz="1400" dirty="0"/>
              <a:t>MEDIUM </a:t>
            </a:r>
            <a:r>
              <a:rPr lang="en-US" sz="1400" b="1" dirty="0">
                <a:sym typeface="Wingdings"/>
              </a:rPr>
              <a:t> </a:t>
            </a:r>
            <a:r>
              <a:rPr lang="en-US" sz="1400" b="1" dirty="0">
                <a:sym typeface="Wingdings"/>
              </a:rPr>
              <a:t>SEIMENS *</a:t>
            </a:r>
            <a:endParaRPr lang="en-US" sz="1400" dirty="0"/>
          </a:p>
          <a:p>
            <a:r>
              <a:rPr lang="en-US" sz="1400" dirty="0"/>
              <a:t>CVE-2013-</a:t>
            </a:r>
            <a:r>
              <a:rPr lang="en-US" sz="1400" dirty="0"/>
              <a:t>7373	4</a:t>
            </a:r>
            <a:r>
              <a:rPr lang="en-US" sz="1400" dirty="0"/>
              <a:t>/29/</a:t>
            </a:r>
            <a:r>
              <a:rPr lang="en-US" sz="1400" dirty="0"/>
              <a:t>2014	CVSS </a:t>
            </a:r>
            <a:r>
              <a:rPr lang="en-US" sz="1400" dirty="0"/>
              <a:t>Severity: 7.5 HIGH</a:t>
            </a:r>
          </a:p>
          <a:p>
            <a:r>
              <a:rPr lang="en-US" sz="1400" dirty="0"/>
              <a:t>CVE-2014-</a:t>
            </a:r>
            <a:r>
              <a:rPr lang="en-US" sz="1400" dirty="0"/>
              <a:t>2734	4/24/2014	CVSS </a:t>
            </a:r>
            <a:r>
              <a:rPr lang="en-US" sz="1400" dirty="0"/>
              <a:t>Severity: 5.8 </a:t>
            </a:r>
            <a:r>
              <a:rPr lang="en-US" sz="1400" dirty="0"/>
              <a:t>MEDIUM </a:t>
            </a:r>
            <a:r>
              <a:rPr lang="en-US" sz="1400" dirty="0"/>
              <a:t>** DISPUTED ** </a:t>
            </a:r>
          </a:p>
          <a:p>
            <a:r>
              <a:rPr lang="en-US" sz="1400" dirty="0"/>
              <a:t>CVE-2014-</a:t>
            </a:r>
            <a:r>
              <a:rPr lang="en-US" sz="1400" dirty="0"/>
              <a:t>0139	4</a:t>
            </a:r>
            <a:r>
              <a:rPr lang="en-US" sz="1400" dirty="0"/>
              <a:t>/15/</a:t>
            </a:r>
            <a:r>
              <a:rPr lang="en-US" sz="1400" dirty="0"/>
              <a:t>2014	CVSS </a:t>
            </a:r>
            <a:r>
              <a:rPr lang="en-US" sz="1400" dirty="0"/>
              <a:t>Severity: 5.8 MEDIUM</a:t>
            </a:r>
          </a:p>
          <a:p>
            <a:r>
              <a:rPr lang="en-US" sz="1400" dirty="0"/>
              <a:t>CVE-2010-</a:t>
            </a:r>
            <a:r>
              <a:rPr lang="en-US" sz="1400" dirty="0"/>
              <a:t>5298	4</a:t>
            </a:r>
            <a:r>
              <a:rPr lang="en-US" sz="1400" dirty="0"/>
              <a:t>/14/</a:t>
            </a:r>
            <a:r>
              <a:rPr lang="en-US" sz="1400" dirty="0"/>
              <a:t>2014	CVSS </a:t>
            </a:r>
            <a:r>
              <a:rPr lang="en-US" sz="1400" dirty="0"/>
              <a:t>Severity: 4.0 MEDIUM</a:t>
            </a:r>
          </a:p>
          <a:p>
            <a:r>
              <a:rPr lang="en-US" sz="1400" b="1" dirty="0">
                <a:solidFill>
                  <a:srgbClr val="C00202"/>
                </a:solidFill>
              </a:rPr>
              <a:t>CVE-2014-</a:t>
            </a:r>
            <a:r>
              <a:rPr lang="en-US" sz="1400" b="1" dirty="0">
                <a:solidFill>
                  <a:srgbClr val="C00202"/>
                </a:solidFill>
              </a:rPr>
              <a:t>0160	4</a:t>
            </a:r>
            <a:r>
              <a:rPr lang="en-US" sz="1400" b="1" dirty="0">
                <a:solidFill>
                  <a:srgbClr val="C00202"/>
                </a:solidFill>
              </a:rPr>
              <a:t>/7/</a:t>
            </a:r>
            <a:r>
              <a:rPr lang="en-US" sz="1400" b="1" dirty="0">
                <a:solidFill>
                  <a:srgbClr val="C00202"/>
                </a:solidFill>
              </a:rPr>
              <a:t>2014	CVSS </a:t>
            </a:r>
            <a:r>
              <a:rPr lang="en-US" sz="1400" b="1" dirty="0">
                <a:solidFill>
                  <a:srgbClr val="C00202"/>
                </a:solidFill>
              </a:rPr>
              <a:t>Severity: 5.0 </a:t>
            </a:r>
            <a:r>
              <a:rPr lang="en-US" sz="1400" b="1" dirty="0">
                <a:solidFill>
                  <a:srgbClr val="C00202"/>
                </a:solidFill>
              </a:rPr>
              <a:t>MEDIUM  </a:t>
            </a:r>
            <a:r>
              <a:rPr lang="en-US" sz="1400" b="1" dirty="0">
                <a:solidFill>
                  <a:srgbClr val="C00202"/>
                </a:solidFill>
                <a:sym typeface="Wingdings"/>
              </a:rPr>
              <a:t> </a:t>
            </a:r>
            <a:r>
              <a:rPr lang="en-US" sz="1400" b="1" dirty="0" err="1">
                <a:solidFill>
                  <a:srgbClr val="C00202"/>
                </a:solidFill>
                <a:sym typeface="Wingdings"/>
              </a:rPr>
              <a:t>HeartBleed</a:t>
            </a:r>
            <a:endParaRPr lang="en-US" sz="1400" b="1" dirty="0">
              <a:solidFill>
                <a:srgbClr val="C00202"/>
              </a:solidFill>
            </a:endParaRPr>
          </a:p>
          <a:p>
            <a:r>
              <a:rPr lang="en-US" sz="1400" dirty="0"/>
              <a:t>CVE-2014-</a:t>
            </a:r>
            <a:r>
              <a:rPr lang="en-US" sz="1400" dirty="0"/>
              <a:t>0076	3</a:t>
            </a:r>
            <a:r>
              <a:rPr lang="en-US" sz="1400" dirty="0"/>
              <a:t>/25/</a:t>
            </a:r>
            <a:r>
              <a:rPr lang="en-US" sz="1400" dirty="0"/>
              <a:t>2014	CVSS </a:t>
            </a:r>
            <a:r>
              <a:rPr lang="en-US" sz="1400" dirty="0"/>
              <a:t>Severity: 4.3 MEDIUM</a:t>
            </a:r>
          </a:p>
          <a:p>
            <a:r>
              <a:rPr lang="en-US" sz="1400" dirty="0"/>
              <a:t>CVE-2014-</a:t>
            </a:r>
            <a:r>
              <a:rPr lang="en-US" sz="1400" dirty="0"/>
              <a:t>0016	3</a:t>
            </a:r>
            <a:r>
              <a:rPr lang="en-US" sz="1400" dirty="0"/>
              <a:t>/24/</a:t>
            </a:r>
            <a:r>
              <a:rPr lang="en-US" sz="1400" dirty="0"/>
              <a:t>2014	CVSS </a:t>
            </a:r>
            <a:r>
              <a:rPr lang="en-US" sz="1400" dirty="0"/>
              <a:t>Severity: 4.3 MEDIUM</a:t>
            </a:r>
          </a:p>
          <a:p>
            <a:r>
              <a:rPr lang="en-US" sz="1400" dirty="0"/>
              <a:t>CVE-2014-</a:t>
            </a:r>
            <a:r>
              <a:rPr lang="en-US" sz="1400" dirty="0"/>
              <a:t>0017	3</a:t>
            </a:r>
            <a:r>
              <a:rPr lang="en-US" sz="1400" dirty="0"/>
              <a:t>/14/</a:t>
            </a:r>
            <a:r>
              <a:rPr lang="en-US" sz="1400" dirty="0"/>
              <a:t>2014	CVSS </a:t>
            </a:r>
            <a:r>
              <a:rPr lang="en-US" sz="1400" dirty="0"/>
              <a:t>Severity: 1.9 LOW</a:t>
            </a:r>
          </a:p>
          <a:p>
            <a:r>
              <a:rPr lang="en-US" sz="1400" dirty="0"/>
              <a:t>CVE-2014-</a:t>
            </a:r>
            <a:r>
              <a:rPr lang="en-US" sz="1400" dirty="0"/>
              <a:t>2234	3</a:t>
            </a:r>
            <a:r>
              <a:rPr lang="en-US" sz="1400" dirty="0"/>
              <a:t>/5/</a:t>
            </a:r>
            <a:r>
              <a:rPr lang="en-US" sz="1400" dirty="0"/>
              <a:t>2014	CVSS </a:t>
            </a:r>
            <a:r>
              <a:rPr lang="en-US" sz="1400" dirty="0"/>
              <a:t>Severity: </a:t>
            </a:r>
            <a:r>
              <a:rPr lang="en-US" sz="1400" dirty="0"/>
              <a:t>6.4 MEDIUM </a:t>
            </a:r>
          </a:p>
          <a:p>
            <a:r>
              <a:rPr lang="en-US" sz="1400" dirty="0"/>
              <a:t>CVE-2013-</a:t>
            </a:r>
            <a:r>
              <a:rPr lang="en-US" sz="1400" dirty="0"/>
              <a:t>7295	1</a:t>
            </a:r>
            <a:r>
              <a:rPr lang="en-US" sz="1400" dirty="0"/>
              <a:t>/17/</a:t>
            </a:r>
            <a:r>
              <a:rPr lang="en-US" sz="1400" dirty="0"/>
              <a:t>2014	CVSS </a:t>
            </a:r>
            <a:r>
              <a:rPr lang="en-US" sz="1400" dirty="0"/>
              <a:t>Severity: 4.0 MEDIUM </a:t>
            </a:r>
          </a:p>
          <a:p>
            <a:r>
              <a:rPr lang="en-US" sz="1400" dirty="0"/>
              <a:t>CVE</a:t>
            </a:r>
            <a:r>
              <a:rPr lang="en-US" sz="1400" dirty="0"/>
              <a:t>-2013-</a:t>
            </a:r>
            <a:r>
              <a:rPr lang="en-US" sz="1400" dirty="0"/>
              <a:t>4353	1</a:t>
            </a:r>
            <a:r>
              <a:rPr lang="en-US" sz="1400" dirty="0"/>
              <a:t>/8/</a:t>
            </a:r>
            <a:r>
              <a:rPr lang="en-US" sz="1400" dirty="0"/>
              <a:t>2014	CVSS </a:t>
            </a:r>
            <a:r>
              <a:rPr lang="en-US" sz="1400" dirty="0"/>
              <a:t>Severity: 4.3 MEDIUM </a:t>
            </a:r>
          </a:p>
          <a:p>
            <a:r>
              <a:rPr lang="en-US" sz="1400" dirty="0"/>
              <a:t>CVE</a:t>
            </a:r>
            <a:r>
              <a:rPr lang="en-US" sz="1400" dirty="0"/>
              <a:t>-2013-</a:t>
            </a:r>
            <a:r>
              <a:rPr lang="en-US" sz="1400" dirty="0"/>
              <a:t>6450	1</a:t>
            </a:r>
            <a:r>
              <a:rPr lang="en-US" sz="1400" dirty="0"/>
              <a:t>/1/</a:t>
            </a:r>
            <a:r>
              <a:rPr lang="en-US" sz="1400" dirty="0"/>
              <a:t>2014	CVSS </a:t>
            </a:r>
            <a:r>
              <a:rPr lang="en-US" sz="1400" dirty="0"/>
              <a:t>Severity: </a:t>
            </a:r>
            <a:r>
              <a:rPr lang="en-US" sz="1400" dirty="0"/>
              <a:t>5.8 </a:t>
            </a:r>
            <a:r>
              <a:rPr lang="en-US" sz="1400" dirty="0"/>
              <a:t>MEDIUM </a:t>
            </a:r>
            <a:endParaRPr lang="en-US" sz="1400" dirty="0"/>
          </a:p>
        </p:txBody>
      </p:sp>
      <p:pic>
        <p:nvPicPr>
          <p:cNvPr id="7" name="Picture 6" descr="heartbleed_trans.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4963" y="2123560"/>
            <a:ext cx="2840769" cy="2580434"/>
          </a:xfrm>
          <a:prstGeom prst="rect">
            <a:avLst/>
          </a:prstGeom>
        </p:spPr>
      </p:pic>
      <p:sp>
        <p:nvSpPr>
          <p:cNvPr id="8" name="Rounded Rectangular Callout 7"/>
          <p:cNvSpPr/>
          <p:nvPr/>
        </p:nvSpPr>
        <p:spPr>
          <a:xfrm>
            <a:off x="6656367" y="748353"/>
            <a:ext cx="2369984" cy="1105776"/>
          </a:xfrm>
          <a:prstGeom prst="wedgeRoundRectCallout">
            <a:avLst>
              <a:gd name="adj1" fmla="val -35493"/>
              <a:gd name="adj2" fmla="val 86262"/>
              <a:gd name="adj3" fmla="val 16667"/>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lang="en-US" sz="1400" dirty="0"/>
              <a:t>As of today, internet scans by </a:t>
            </a:r>
            <a:r>
              <a:rPr lang="en-US" sz="1400" dirty="0" err="1"/>
              <a:t>MassScan</a:t>
            </a:r>
            <a:r>
              <a:rPr lang="en-US" sz="1400" dirty="0"/>
              <a:t>  reveal 300,000 of original 600,000 remain unpatched or </a:t>
            </a:r>
            <a:r>
              <a:rPr lang="en-US" sz="1400" dirty="0" err="1"/>
              <a:t>unpatchable</a:t>
            </a:r>
            <a:endParaRPr lang="en-US" sz="1400" dirty="0"/>
          </a:p>
        </p:txBody>
      </p:sp>
    </p:spTree>
    <p:extLst>
      <p:ext uri="{BB962C8B-B14F-4D97-AF65-F5344CB8AC3E}">
        <p14:creationId xmlns:p14="http://schemas.microsoft.com/office/powerpoint/2010/main" val="917479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23075215"/>
              </p:ext>
            </p:extLst>
          </p:nvPr>
        </p:nvGraphicFramePr>
        <p:xfrm>
          <a:off x="190500" y="527124"/>
          <a:ext cx="8824512" cy="4184740"/>
        </p:xfrm>
        <a:graphic>
          <a:graphicData uri="http://schemas.openxmlformats.org/drawingml/2006/table">
            <a:tbl>
              <a:tblPr firstRow="1" bandRow="1">
                <a:tableStyleId>{2D5ABB26-0587-4C30-8999-92F81FD0307C}</a:tableStyleId>
              </a:tblPr>
              <a:tblGrid>
                <a:gridCol w="4412256"/>
                <a:gridCol w="4412256"/>
              </a:tblGrid>
              <a:tr h="2092370">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92370">
                <a:tc>
                  <a:txBody>
                    <a:bodyPr/>
                    <a:lstStyle/>
                    <a:p>
                      <a:endParaRPr lang="en-US" sz="140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a:xfrm>
            <a:off x="190504" y="48610"/>
            <a:ext cx="8180917" cy="579434"/>
          </a:xfrm>
        </p:spPr>
        <p:txBody>
          <a:bodyPr/>
          <a:lstStyle/>
          <a:p>
            <a:r>
              <a:rPr lang="en-US" sz="2400" dirty="0" err="1"/>
              <a:t>Heartbleed</a:t>
            </a:r>
            <a:r>
              <a:rPr lang="en-US" sz="2400" dirty="0"/>
              <a:t> + (</a:t>
            </a:r>
            <a:r>
              <a:rPr lang="en-US" sz="2400" dirty="0" err="1"/>
              <a:t>UnPatchable</a:t>
            </a:r>
            <a:r>
              <a:rPr lang="en-US" sz="2400" dirty="0"/>
              <a:t>) Internet of Things == ___ ?</a:t>
            </a:r>
            <a:endParaRPr lang="en-US" sz="2400" dirty="0"/>
          </a:p>
        </p:txBody>
      </p:sp>
      <p:sp>
        <p:nvSpPr>
          <p:cNvPr id="5" name="Title 1"/>
          <p:cNvSpPr txBox="1">
            <a:spLocks/>
          </p:cNvSpPr>
          <p:nvPr/>
        </p:nvSpPr>
        <p:spPr bwMode="auto">
          <a:xfrm>
            <a:off x="190503" y="537858"/>
            <a:ext cx="4413393" cy="31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19" rIns="0" bIns="45719" numCol="1" anchor="ctr" anchorCtr="0" compatLnSpc="1">
            <a:prstTxWarp prst="textNoShape">
              <a:avLst/>
            </a:prstTxWarp>
          </a:bodyPr>
          <a:lstStyle>
            <a:lvl1pPr algn="l" defTabSz="457200" rtl="0" eaLnBrk="1" fontAlgn="base" hangingPunct="1">
              <a:spcBef>
                <a:spcPct val="0"/>
              </a:spcBef>
              <a:spcAft>
                <a:spcPct val="0"/>
              </a:spcAft>
              <a:defRPr sz="2800" b="1" i="0" kern="1200" cap="none" baseline="0">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pPr algn="ctr"/>
            <a:r>
              <a:rPr lang="en-US" dirty="0" smtClean="0"/>
              <a:t>In Our Bodies</a:t>
            </a:r>
            <a:endParaRPr lang="en-US" dirty="0"/>
          </a:p>
        </p:txBody>
      </p:sp>
      <p:pic>
        <p:nvPicPr>
          <p:cNvPr id="6" name="Picture 5" descr="InsulinPump_StarTribune_ows_13803369177426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2367" y="907827"/>
            <a:ext cx="2351585" cy="1659926"/>
          </a:xfrm>
          <a:prstGeom prst="rect">
            <a:avLst/>
          </a:prstGeom>
          <a:ln w="50800" cmpd="sng">
            <a:solidFill>
              <a:schemeClr val="bg1"/>
            </a:solidFill>
          </a:ln>
        </p:spPr>
      </p:pic>
      <p:pic>
        <p:nvPicPr>
          <p:cNvPr id="8" name="Picture 7" descr="fridg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27466" y="828148"/>
            <a:ext cx="1623894" cy="1756616"/>
          </a:xfrm>
          <a:prstGeom prst="rect">
            <a:avLst/>
          </a:prstGeom>
        </p:spPr>
      </p:pic>
      <p:pic>
        <p:nvPicPr>
          <p:cNvPr id="9" name="Picture 8" descr="ipo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77961" y="1416852"/>
            <a:ext cx="2297135" cy="1220855"/>
          </a:xfrm>
          <a:prstGeom prst="rect">
            <a:avLst/>
          </a:prstGeom>
        </p:spPr>
      </p:pic>
      <p:pic>
        <p:nvPicPr>
          <p:cNvPr id="10" name="Picture 9" descr="nest.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59267" y="1852908"/>
            <a:ext cx="1303901" cy="784799"/>
          </a:xfrm>
          <a:prstGeom prst="rect">
            <a:avLst/>
          </a:prstGeom>
        </p:spPr>
      </p:pic>
      <p:pic>
        <p:nvPicPr>
          <p:cNvPr id="11" name="Picture 10" descr="kevo.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70557" y="778286"/>
            <a:ext cx="1361002" cy="1277126"/>
          </a:xfrm>
          <a:prstGeom prst="rect">
            <a:avLst/>
          </a:prstGeom>
        </p:spPr>
      </p:pic>
      <p:sp>
        <p:nvSpPr>
          <p:cNvPr id="14" name="Title 1"/>
          <p:cNvSpPr txBox="1">
            <a:spLocks/>
          </p:cNvSpPr>
          <p:nvPr/>
        </p:nvSpPr>
        <p:spPr bwMode="auto">
          <a:xfrm>
            <a:off x="4601620" y="527126"/>
            <a:ext cx="4413393" cy="31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19" rIns="0" bIns="45719" numCol="1" anchor="ctr" anchorCtr="0" compatLnSpc="1">
            <a:prstTxWarp prst="textNoShape">
              <a:avLst/>
            </a:prstTxWarp>
          </a:bodyPr>
          <a:lstStyle>
            <a:lvl1pPr algn="l" defTabSz="457200" rtl="0" eaLnBrk="1" fontAlgn="base" hangingPunct="1">
              <a:spcBef>
                <a:spcPct val="0"/>
              </a:spcBef>
              <a:spcAft>
                <a:spcPct val="0"/>
              </a:spcAft>
              <a:defRPr sz="2800" b="1" i="0" kern="1200" cap="none" baseline="0">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pPr algn="ctr"/>
            <a:r>
              <a:rPr lang="en-US" dirty="0" smtClean="0"/>
              <a:t>In Our Homes</a:t>
            </a:r>
            <a:endParaRPr lang="en-US" dirty="0"/>
          </a:p>
        </p:txBody>
      </p:sp>
      <p:sp>
        <p:nvSpPr>
          <p:cNvPr id="16" name="Title 1"/>
          <p:cNvSpPr txBox="1">
            <a:spLocks/>
          </p:cNvSpPr>
          <p:nvPr/>
        </p:nvSpPr>
        <p:spPr bwMode="auto">
          <a:xfrm>
            <a:off x="4605870" y="2624430"/>
            <a:ext cx="4413393" cy="31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19" rIns="0" bIns="45719" numCol="1" anchor="ctr" anchorCtr="0" compatLnSpc="1">
            <a:prstTxWarp prst="textNoShape">
              <a:avLst/>
            </a:prstTxWarp>
          </a:bodyPr>
          <a:lstStyle>
            <a:lvl1pPr algn="l" defTabSz="457200" rtl="0" eaLnBrk="1" fontAlgn="base" hangingPunct="1">
              <a:spcBef>
                <a:spcPct val="0"/>
              </a:spcBef>
              <a:spcAft>
                <a:spcPct val="0"/>
              </a:spcAft>
              <a:defRPr sz="2800" b="1" i="0" kern="1200" cap="none" baseline="0">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pPr algn="ctr"/>
            <a:r>
              <a:rPr lang="en-US" dirty="0" smtClean="0"/>
              <a:t>In Our Infrastructure</a:t>
            </a:r>
            <a:endParaRPr lang="en-US" dirty="0"/>
          </a:p>
        </p:txBody>
      </p:sp>
      <p:pic>
        <p:nvPicPr>
          <p:cNvPr id="17" name="Picture 1" descr="Car_Console_Prius.jp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238131" y="2932389"/>
            <a:ext cx="4318128" cy="175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txBox="1">
            <a:spLocks/>
          </p:cNvSpPr>
          <p:nvPr/>
        </p:nvSpPr>
        <p:spPr bwMode="auto">
          <a:xfrm>
            <a:off x="188229" y="2620697"/>
            <a:ext cx="4413393" cy="31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19" rIns="0" bIns="45719" numCol="1" anchor="ctr" anchorCtr="0" compatLnSpc="1">
            <a:prstTxWarp prst="textNoShape">
              <a:avLst/>
            </a:prstTxWarp>
          </a:bodyPr>
          <a:lstStyle>
            <a:lvl1pPr algn="l" defTabSz="457200" rtl="0" eaLnBrk="1" fontAlgn="base" hangingPunct="1">
              <a:spcBef>
                <a:spcPct val="0"/>
              </a:spcBef>
              <a:spcAft>
                <a:spcPct val="0"/>
              </a:spcAft>
              <a:defRPr sz="2800" b="1" i="0" kern="1200" cap="none" baseline="0">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pPr algn="ctr"/>
            <a:r>
              <a:rPr lang="en-US" dirty="0" smtClean="0"/>
              <a:t>In Our Cars</a:t>
            </a:r>
            <a:endParaRPr lang="en-US" dirty="0"/>
          </a:p>
        </p:txBody>
      </p:sp>
      <p:pic>
        <p:nvPicPr>
          <p:cNvPr id="4" name="Picture 3" descr="Critical-Infrastructure-KAspersky-Cyber-Security-Summint-2014-2.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85248" y="2936124"/>
            <a:ext cx="4250390" cy="1724709"/>
          </a:xfrm>
          <a:prstGeom prst="rect">
            <a:avLst/>
          </a:prstGeom>
        </p:spPr>
      </p:pic>
      <p:pic>
        <p:nvPicPr>
          <p:cNvPr id="18" name="Picture 2" descr="IamTheCavalryLogo.jp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81441" y="4735245"/>
            <a:ext cx="3814369" cy="40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3694623"/>
      </p:ext>
    </p:extLst>
  </p:cSld>
  <p:clrMapOvr>
    <a:masterClrMapping/>
  </p:clrMapOvr>
  <p:timing>
    <p:tnLst>
      <p:par>
        <p:cTn xmlns:p14="http://schemas.microsoft.com/office/powerpoint/2010/mai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8.png"/></Relationships>
</file>

<file path=ppt/theme/theme1.xml><?xml version="1.0" encoding="utf-8"?>
<a:theme xmlns:a="http://schemas.openxmlformats.org/drawingml/2006/main" name="1_2012_Template_4x3-1">
  <a:themeElements>
    <a:clrScheme name="Sonatype">
      <a:dk1>
        <a:sysClr val="windowText" lastClr="000000"/>
      </a:dk1>
      <a:lt1>
        <a:sysClr val="window" lastClr="FFFFFF"/>
      </a:lt1>
      <a:dk2>
        <a:srgbClr val="000000"/>
      </a:dk2>
      <a:lt2>
        <a:srgbClr val="FFFFFF"/>
      </a:lt2>
      <a:accent1>
        <a:srgbClr val="336699"/>
      </a:accent1>
      <a:accent2>
        <a:srgbClr val="F7921E"/>
      </a:accent2>
      <a:accent3>
        <a:srgbClr val="579244"/>
      </a:accent3>
      <a:accent4>
        <a:srgbClr val="E76F24"/>
      </a:accent4>
      <a:accent5>
        <a:srgbClr val="575757"/>
      </a:accent5>
      <a:accent6>
        <a:srgbClr val="087FB8"/>
      </a:accent6>
      <a:hlink>
        <a:srgbClr val="087FB8"/>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7609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2012_Template_4x3-1.pot</Template>
  <TotalTime>175058</TotalTime>
  <Words>4219</Words>
  <Application>Microsoft Macintosh PowerPoint</Application>
  <PresentationFormat>On-screen Show (16:9)</PresentationFormat>
  <Paragraphs>885</Paragraphs>
  <Slides>61</Slides>
  <Notes>43</Notes>
  <HiddenSlides>0</HiddenSlides>
  <MMClips>0</MMClips>
  <ScaleCrop>false</ScaleCrop>
  <HeadingPairs>
    <vt:vector size="4" baseType="variant">
      <vt:variant>
        <vt:lpstr>Theme</vt:lpstr>
      </vt:variant>
      <vt:variant>
        <vt:i4>2</vt:i4>
      </vt:variant>
      <vt:variant>
        <vt:lpstr>Slide Titles</vt:lpstr>
      </vt:variant>
      <vt:variant>
        <vt:i4>61</vt:i4>
      </vt:variant>
    </vt:vector>
  </HeadingPairs>
  <TitlesOfParts>
    <vt:vector size="63" baseType="lpstr">
      <vt:lpstr>1_2012_Template_4x3-1</vt:lpstr>
      <vt:lpstr>White</vt:lpstr>
      <vt:lpstr>DevOps Will Save The World! Public Safety, Public Policy, and DevOps in Context</vt:lpstr>
      <vt:lpstr>PowerPoint Presentation</vt:lpstr>
      <vt:lpstr>PowerPoint Presentation</vt:lpstr>
      <vt:lpstr>PowerPoint Presentation</vt:lpstr>
      <vt:lpstr>PowerPoint Presentation</vt:lpstr>
      <vt:lpstr>Industrial Evolution</vt:lpstr>
      <vt:lpstr>PowerPoint Presentation</vt:lpstr>
      <vt:lpstr>Beyond Heartbleed: OpenSSL in 2014  (17 in NIST’s NVD thru July 25)</vt:lpstr>
      <vt:lpstr>Heartbleed + (UnPatchable) Internet of Things == ___ ?</vt:lpstr>
      <vt:lpstr>PowerPoint Presentation</vt:lpstr>
      <vt:lpstr>PowerPoint Presentation</vt:lpstr>
      <vt:lpstr>PowerPoint Presentation</vt:lpstr>
      <vt:lpstr>PowerPoint Presentation</vt:lpstr>
      <vt:lpstr>Sign and share the petition</vt:lpstr>
      <vt:lpstr>PowerPoint Presentation</vt:lpstr>
      <vt:lpstr>PowerPoint Presentation</vt:lpstr>
      <vt:lpstr>Key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Source usage is exploding</vt:lpstr>
      <vt:lpstr>PowerPoint Presentation</vt:lpstr>
      <vt:lpstr>w/many eyeballs, all bugs are SHALLOW? Struts</vt:lpstr>
      <vt:lpstr>PowerPoint Presentation</vt:lpstr>
      <vt:lpstr>PowerPoint Presentation</vt:lpstr>
      <vt:lpstr>PowerPoint Presentation</vt:lpstr>
      <vt:lpstr>Elegant Procurement Trio</vt:lpstr>
      <vt:lpstr>PowerPoint Presentation</vt:lpstr>
      <vt:lpstr>PowerPoint Presentation</vt:lpstr>
      <vt:lpstr>Industrial 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True Costs &amp; Least Cost Avoiders: Downstream</vt:lpstr>
      <vt:lpstr>PowerPoint Presentation</vt:lpstr>
      <vt:lpstr>PowerPoint Presentation</vt:lpstr>
      <vt:lpstr>PowerPoint Presentation</vt:lpstr>
      <vt:lpstr>PowerPoint Presentation</vt:lpstr>
      <vt:lpstr>PowerPoint Presentation</vt:lpstr>
      <vt:lpstr>PowerPoint Presentation</vt:lpstr>
      <vt:lpstr>Rugged Devops and Gene’s “Three Ways”</vt:lpstr>
      <vt:lpstr>Adopt a "DevSecOps" Mindset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Sonatype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Alison Loney</dc:creator>
  <cp:lastModifiedBy>Joshua Corman</cp:lastModifiedBy>
  <cp:revision>479</cp:revision>
  <cp:lastPrinted>2014-07-25T19:45:01Z</cp:lastPrinted>
  <dcterms:created xsi:type="dcterms:W3CDTF">2013-03-07T23:58:02Z</dcterms:created>
  <dcterms:modified xsi:type="dcterms:W3CDTF">2014-10-23T22:41:45Z</dcterms:modified>
</cp:coreProperties>
</file>